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612" r:id="rId2"/>
    <p:sldId id="914" r:id="rId3"/>
    <p:sldId id="915" r:id="rId4"/>
    <p:sldId id="890" r:id="rId5"/>
    <p:sldId id="891" r:id="rId6"/>
    <p:sldId id="892" r:id="rId7"/>
    <p:sldId id="893" r:id="rId8"/>
    <p:sldId id="894" r:id="rId9"/>
    <p:sldId id="917" r:id="rId10"/>
    <p:sldId id="918" r:id="rId11"/>
    <p:sldId id="919" r:id="rId12"/>
    <p:sldId id="899" r:id="rId13"/>
    <p:sldId id="900" r:id="rId14"/>
    <p:sldId id="901" r:id="rId15"/>
    <p:sldId id="902" r:id="rId16"/>
    <p:sldId id="903" r:id="rId17"/>
    <p:sldId id="904" r:id="rId18"/>
    <p:sldId id="905" r:id="rId19"/>
    <p:sldId id="906" r:id="rId20"/>
    <p:sldId id="907" r:id="rId21"/>
    <p:sldId id="908" r:id="rId22"/>
    <p:sldId id="909" r:id="rId23"/>
    <p:sldId id="920" r:id="rId24"/>
    <p:sldId id="911" r:id="rId25"/>
    <p:sldId id="921" r:id="rId26"/>
    <p:sldId id="923" r:id="rId27"/>
    <p:sldId id="922" r:id="rId28"/>
    <p:sldId id="912" r:id="rId29"/>
    <p:sldId id="925" r:id="rId30"/>
    <p:sldId id="927" r:id="rId31"/>
    <p:sldId id="913" r:id="rId32"/>
    <p:sldId id="916" r:id="rId33"/>
    <p:sldId id="760" r:id="rId34"/>
    <p:sldId id="708" r:id="rId35"/>
    <p:sldId id="761" r:id="rId36"/>
    <p:sldId id="746" r:id="rId37"/>
    <p:sldId id="744" r:id="rId38"/>
    <p:sldId id="745" r:id="rId39"/>
    <p:sldId id="766" r:id="rId40"/>
    <p:sldId id="762" r:id="rId41"/>
    <p:sldId id="713" r:id="rId42"/>
    <p:sldId id="714" r:id="rId43"/>
    <p:sldId id="715" r:id="rId44"/>
    <p:sldId id="716" r:id="rId45"/>
    <p:sldId id="717" r:id="rId46"/>
    <p:sldId id="767" r:id="rId47"/>
    <p:sldId id="768" r:id="rId48"/>
    <p:sldId id="763" r:id="rId49"/>
    <p:sldId id="774" r:id="rId50"/>
    <p:sldId id="775" r:id="rId51"/>
    <p:sldId id="776" r:id="rId52"/>
    <p:sldId id="777" r:id="rId53"/>
    <p:sldId id="779" r:id="rId54"/>
    <p:sldId id="780" r:id="rId55"/>
    <p:sldId id="719" r:id="rId56"/>
    <p:sldId id="720" r:id="rId57"/>
    <p:sldId id="721" r:id="rId58"/>
    <p:sldId id="764" r:id="rId59"/>
    <p:sldId id="792" r:id="rId60"/>
    <p:sldId id="793" r:id="rId61"/>
    <p:sldId id="794" r:id="rId62"/>
    <p:sldId id="795" r:id="rId63"/>
    <p:sldId id="877" r:id="rId64"/>
    <p:sldId id="785" r:id="rId65"/>
    <p:sldId id="786" r:id="rId66"/>
    <p:sldId id="787" r:id="rId67"/>
    <p:sldId id="788" r:id="rId68"/>
    <p:sldId id="789" r:id="rId69"/>
    <p:sldId id="887" r:id="rId70"/>
    <p:sldId id="888" r:id="rId71"/>
    <p:sldId id="880" r:id="rId72"/>
    <p:sldId id="881" r:id="rId73"/>
    <p:sldId id="765" r:id="rId74"/>
    <p:sldId id="802" r:id="rId75"/>
    <p:sldId id="803" r:id="rId76"/>
    <p:sldId id="804" r:id="rId77"/>
    <p:sldId id="813" r:id="rId78"/>
    <p:sldId id="816" r:id="rId79"/>
    <p:sldId id="819" r:id="rId80"/>
    <p:sldId id="820" r:id="rId81"/>
    <p:sldId id="821" r:id="rId82"/>
    <p:sldId id="822" r:id="rId83"/>
    <p:sldId id="823" r:id="rId84"/>
    <p:sldId id="825" r:id="rId85"/>
    <p:sldId id="830" r:id="rId86"/>
    <p:sldId id="831" r:id="rId87"/>
    <p:sldId id="834" r:id="rId88"/>
    <p:sldId id="835" r:id="rId89"/>
    <p:sldId id="836" r:id="rId90"/>
    <p:sldId id="837" r:id="rId91"/>
    <p:sldId id="838" r:id="rId92"/>
    <p:sldId id="843" r:id="rId93"/>
    <p:sldId id="844" r:id="rId94"/>
    <p:sldId id="847" r:id="rId95"/>
    <p:sldId id="848" r:id="rId96"/>
    <p:sldId id="889" r:id="rId97"/>
    <p:sldId id="611"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CE2E"/>
    <a:srgbClr val="FDFA43"/>
    <a:srgbClr val="EA7F32"/>
    <a:srgbClr val="8178F0"/>
    <a:srgbClr val="615CB0"/>
    <a:srgbClr val="6FA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64" autoAdjust="0"/>
    <p:restoredTop sz="97982" autoAdjust="0"/>
  </p:normalViewPr>
  <p:slideViewPr>
    <p:cSldViewPr>
      <p:cViewPr>
        <p:scale>
          <a:sx n="72" d="100"/>
          <a:sy n="72" d="100"/>
        </p:scale>
        <p:origin x="-73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34CF2-CDE5-44AD-A1F1-1521E35A76C5}" type="datetimeFigureOut">
              <a:rPr lang="en-US" smtClean="0"/>
              <a:t>10/28/15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B53F5-7A81-4F21-A3A7-FF7698686333}" type="slidenum">
              <a:rPr lang="en-US" smtClean="0"/>
              <a:t>‹#›</a:t>
            </a:fld>
            <a:endParaRPr lang="en-US" dirty="0"/>
          </a:p>
        </p:txBody>
      </p:sp>
    </p:spTree>
    <p:extLst>
      <p:ext uri="{BB962C8B-B14F-4D97-AF65-F5344CB8AC3E}">
        <p14:creationId xmlns:p14="http://schemas.microsoft.com/office/powerpoint/2010/main" val="368871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41">
              <a:spcBef>
                <a:spcPts val="430"/>
              </a:spcBef>
            </a:pPr>
            <a:r>
              <a:rPr lang="en-US" dirty="0">
                <a:solidFill>
                  <a:srgbClr val="000000"/>
                </a:solidFill>
                <a:latin typeface="Times" charset="0"/>
                <a:ea typeface="ＭＳ Ｐゴシック" charset="0"/>
                <a:cs typeface="Times" charset="0"/>
                <a:sym typeface="Times" charset="0"/>
              </a:rPr>
              <a:t>After discussing this slide, Peter turns it back to Sarah.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41">
              <a:spcBef>
                <a:spcPts val="430"/>
              </a:spcBef>
            </a:pPr>
            <a:r>
              <a:rPr lang="en-US" dirty="0">
                <a:solidFill>
                  <a:srgbClr val="000000"/>
                </a:solidFill>
                <a:latin typeface="Times" charset="0"/>
                <a:ea typeface="ＭＳ Ｐゴシック" charset="0"/>
                <a:cs typeface="Times" charset="0"/>
                <a:sym typeface="Times" charset="0"/>
              </a:rPr>
              <a:t>After discussing this slide, Peter turns it back to Sarah.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9982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410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0939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4713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0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41">
              <a:spcBef>
                <a:spcPts val="430"/>
              </a:spcBef>
            </a:pPr>
            <a:r>
              <a:rPr lang="en-US" dirty="0">
                <a:solidFill>
                  <a:srgbClr val="000000"/>
                </a:solidFill>
                <a:latin typeface="Times" charset="0"/>
                <a:ea typeface="ＭＳ Ｐゴシック" charset="0"/>
                <a:cs typeface="Times" charset="0"/>
                <a:sym typeface="Times" charset="0"/>
              </a:rPr>
              <a:t>After discussing this slide, Peter turns it back to Sarah.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5320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dirty="0"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dirty="0"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685800" y="4343401"/>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39684">
              <a:spcBef>
                <a:spcPts val="425"/>
              </a:spcBef>
            </a:pPr>
            <a:r>
              <a:rPr lang="en-US">
                <a:solidFill>
                  <a:srgbClr val="000000"/>
                </a:solidFill>
                <a:latin typeface="Times" charset="0"/>
                <a:cs typeface="Times" charset="0"/>
                <a:sym typeface="Times" charset="0"/>
              </a:rPr>
              <a:t>We have come to see that a longitudinal study in which you follow students through the entire sequence of courses provides a much more useful insight into the success of a program.</a:t>
            </a:r>
          </a:p>
          <a:p>
            <a:pPr marL="39684">
              <a:spcBef>
                <a:spcPts val="425"/>
              </a:spcBef>
            </a:pPr>
            <a:endParaRPr lang="en-US">
              <a:solidFill>
                <a:srgbClr val="000000"/>
              </a:solidFill>
              <a:latin typeface="Times" charset="0"/>
              <a:cs typeface="Times" charset="0"/>
              <a:sym typeface="Times" charset="0"/>
            </a:endParaRPr>
          </a:p>
          <a:p>
            <a:pPr marL="39684">
              <a:spcBef>
                <a:spcPts val="425"/>
              </a:spcBef>
            </a:pPr>
            <a:r>
              <a:rPr lang="en-US">
                <a:solidFill>
                  <a:srgbClr val="000000"/>
                </a:solidFill>
                <a:latin typeface="Times" charset="0"/>
                <a:cs typeface="Times" charset="0"/>
                <a:sym typeface="Times" charset="0"/>
              </a:rPr>
              <a:t>When we did this, we found that of our original 863 students, after 4 years, only 57% had passed ENG 052.  Even more startling, of those 490 who passed 052, 135 never even attempted ENG 101; they simply leaked out of the system.  After looking at a lot of diagrams like this one, we have come to talk of the program as a pipeline, and we have come to say that students like the 43% who never passed 052 and the 16% who passed 052 but didn</a:t>
            </a:r>
            <a:r>
              <a:rPr lang="ja-JP" altLang="en-US">
                <a:solidFill>
                  <a:srgbClr val="000000"/>
                </a:solidFill>
                <a:latin typeface="Arial"/>
                <a:cs typeface="Times" charset="0"/>
                <a:sym typeface="Times" charset="0"/>
              </a:rPr>
              <a:t>’</a:t>
            </a:r>
            <a:r>
              <a:rPr lang="en-US">
                <a:solidFill>
                  <a:srgbClr val="000000"/>
                </a:solidFill>
                <a:latin typeface="Times" charset="0"/>
                <a:cs typeface="Times" charset="0"/>
                <a:sym typeface="Times" charset="0"/>
              </a:rPr>
              <a:t>t even attempt 101 after 4 years, we have come to describe this phenomenon as </a:t>
            </a:r>
            <a:r>
              <a:rPr lang="ja-JP" altLang="en-US">
                <a:solidFill>
                  <a:srgbClr val="000000"/>
                </a:solidFill>
                <a:latin typeface="Arial"/>
                <a:cs typeface="Times" charset="0"/>
                <a:sym typeface="Times" charset="0"/>
              </a:rPr>
              <a:t>“</a:t>
            </a:r>
            <a:r>
              <a:rPr lang="en-US">
                <a:solidFill>
                  <a:srgbClr val="000000"/>
                </a:solidFill>
                <a:latin typeface="Times" charset="0"/>
                <a:cs typeface="Times" charset="0"/>
                <a:sym typeface="Times" charset="0"/>
              </a:rPr>
              <a:t>leakage from the pipeline.</a:t>
            </a:r>
            <a:r>
              <a:rPr lang="ja-JP" altLang="en-US">
                <a:solidFill>
                  <a:srgbClr val="000000"/>
                </a:solidFill>
                <a:latin typeface="Arial"/>
                <a:cs typeface="Times" charset="0"/>
                <a:sym typeface="Times" charset="0"/>
              </a:rPr>
              <a:t>”</a:t>
            </a:r>
            <a:r>
              <a:rPr lang="en-US">
                <a:solidFill>
                  <a:srgbClr val="000000"/>
                </a:solidFill>
                <a:latin typeface="Times" charset="0"/>
                <a:cs typeface="Times" charset="0"/>
                <a:sym typeface="Times" charset="0"/>
              </a:rPr>
              <a:t>  Much of the design of ALP has been an attempt to shorten the pipeline so there is less opportunity for </a:t>
            </a:r>
            <a:r>
              <a:rPr lang="ja-JP" altLang="en-US">
                <a:solidFill>
                  <a:srgbClr val="000000"/>
                </a:solidFill>
                <a:latin typeface="Arial"/>
                <a:cs typeface="Times" charset="0"/>
                <a:sym typeface="Times" charset="0"/>
              </a:rPr>
              <a:t>“</a:t>
            </a:r>
            <a:r>
              <a:rPr lang="en-US">
                <a:solidFill>
                  <a:srgbClr val="000000"/>
                </a:solidFill>
                <a:latin typeface="Times" charset="0"/>
                <a:cs typeface="Times" charset="0"/>
                <a:sym typeface="Times" charset="0"/>
              </a:rPr>
              <a:t>leakage.</a:t>
            </a:r>
            <a:r>
              <a:rPr lang="ja-JP" altLang="en-US">
                <a:solidFill>
                  <a:srgbClr val="000000"/>
                </a:solidFill>
                <a:latin typeface="Arial"/>
                <a:cs typeface="Times" charset="0"/>
                <a:sym typeface="Times" charset="0"/>
              </a:rPr>
              <a:t>”</a:t>
            </a:r>
            <a:endParaRPr lang="en-US">
              <a:solidFill>
                <a:srgbClr val="000000"/>
              </a:solidFill>
              <a:latin typeface="Times" charset="0"/>
              <a:cs typeface="Times" charset="0"/>
              <a:sym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685800" y="4343401"/>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39684">
              <a:spcBef>
                <a:spcPts val="425"/>
              </a:spcBef>
            </a:pPr>
            <a:r>
              <a:rPr lang="en-US">
                <a:solidFill>
                  <a:srgbClr val="000000"/>
                </a:solidFill>
                <a:latin typeface="Times" charset="0"/>
                <a:cs typeface="Times" charset="0"/>
                <a:sym typeface="Times" charset="0"/>
              </a:rPr>
              <a:t>We have come to see that a longitudinal study in which you follow students through the entire sequence of courses provides a much more useful insight into the success of a program.</a:t>
            </a:r>
          </a:p>
          <a:p>
            <a:pPr marL="39684">
              <a:spcBef>
                <a:spcPts val="425"/>
              </a:spcBef>
            </a:pPr>
            <a:endParaRPr lang="en-US">
              <a:solidFill>
                <a:srgbClr val="000000"/>
              </a:solidFill>
              <a:latin typeface="Times" charset="0"/>
              <a:cs typeface="Times" charset="0"/>
              <a:sym typeface="Times" charset="0"/>
            </a:endParaRPr>
          </a:p>
          <a:p>
            <a:pPr marL="39684">
              <a:spcBef>
                <a:spcPts val="425"/>
              </a:spcBef>
            </a:pPr>
            <a:r>
              <a:rPr lang="en-US">
                <a:solidFill>
                  <a:srgbClr val="000000"/>
                </a:solidFill>
                <a:latin typeface="Times" charset="0"/>
                <a:cs typeface="Times" charset="0"/>
                <a:sym typeface="Times" charset="0"/>
              </a:rPr>
              <a:t>When we did this, we found that of our original 863 students, after 4 years, only 57% had passed ENG 052.  Even more startling, of those 490 who passed 052, 135 never even attempted ENG 101; they simply leaked out of the system.  After looking at a lot of diagrams like this one, we have come to talk of the program as a pipeline, and we have come to say that students like the 43% who never passed 052 and the 16% who passed 052 but didn</a:t>
            </a:r>
            <a:r>
              <a:rPr lang="ja-JP" altLang="en-US">
                <a:solidFill>
                  <a:srgbClr val="000000"/>
                </a:solidFill>
                <a:latin typeface="Arial"/>
                <a:cs typeface="Times" charset="0"/>
                <a:sym typeface="Times" charset="0"/>
              </a:rPr>
              <a:t>’</a:t>
            </a:r>
            <a:r>
              <a:rPr lang="en-US">
                <a:solidFill>
                  <a:srgbClr val="000000"/>
                </a:solidFill>
                <a:latin typeface="Times" charset="0"/>
                <a:cs typeface="Times" charset="0"/>
                <a:sym typeface="Times" charset="0"/>
              </a:rPr>
              <a:t>t even attempt 101 after 4 years, we have come to describe this phenomenon as </a:t>
            </a:r>
            <a:r>
              <a:rPr lang="ja-JP" altLang="en-US">
                <a:solidFill>
                  <a:srgbClr val="000000"/>
                </a:solidFill>
                <a:latin typeface="Arial"/>
                <a:cs typeface="Times" charset="0"/>
                <a:sym typeface="Times" charset="0"/>
              </a:rPr>
              <a:t>“</a:t>
            </a:r>
            <a:r>
              <a:rPr lang="en-US">
                <a:solidFill>
                  <a:srgbClr val="000000"/>
                </a:solidFill>
                <a:latin typeface="Times" charset="0"/>
                <a:cs typeface="Times" charset="0"/>
                <a:sym typeface="Times" charset="0"/>
              </a:rPr>
              <a:t>leakage from the pipeline.</a:t>
            </a:r>
            <a:r>
              <a:rPr lang="ja-JP" altLang="en-US">
                <a:solidFill>
                  <a:srgbClr val="000000"/>
                </a:solidFill>
                <a:latin typeface="Arial"/>
                <a:cs typeface="Times" charset="0"/>
                <a:sym typeface="Times" charset="0"/>
              </a:rPr>
              <a:t>”</a:t>
            </a:r>
            <a:r>
              <a:rPr lang="en-US">
                <a:solidFill>
                  <a:srgbClr val="000000"/>
                </a:solidFill>
                <a:latin typeface="Times" charset="0"/>
                <a:cs typeface="Times" charset="0"/>
                <a:sym typeface="Times" charset="0"/>
              </a:rPr>
              <a:t>  Much of the design of ALP has been an attempt to shorten the pipeline so there is less opportunity for </a:t>
            </a:r>
            <a:r>
              <a:rPr lang="ja-JP" altLang="en-US">
                <a:solidFill>
                  <a:srgbClr val="000000"/>
                </a:solidFill>
                <a:latin typeface="Arial"/>
                <a:cs typeface="Times" charset="0"/>
                <a:sym typeface="Times" charset="0"/>
              </a:rPr>
              <a:t>“</a:t>
            </a:r>
            <a:r>
              <a:rPr lang="en-US">
                <a:solidFill>
                  <a:srgbClr val="000000"/>
                </a:solidFill>
                <a:latin typeface="Times" charset="0"/>
                <a:cs typeface="Times" charset="0"/>
                <a:sym typeface="Times" charset="0"/>
              </a:rPr>
              <a:t>leakage.</a:t>
            </a:r>
            <a:r>
              <a:rPr lang="ja-JP" altLang="en-US">
                <a:solidFill>
                  <a:srgbClr val="000000"/>
                </a:solidFill>
                <a:latin typeface="Arial"/>
                <a:cs typeface="Times" charset="0"/>
                <a:sym typeface="Times" charset="0"/>
              </a:rPr>
              <a:t>”</a:t>
            </a:r>
            <a:endParaRPr lang="en-US">
              <a:solidFill>
                <a:srgbClr val="000000"/>
              </a:solidFill>
              <a:latin typeface="Times" charset="0"/>
              <a:cs typeface="Times" charset="0"/>
              <a:sym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4">
              <a:spcBef>
                <a:spcPts val="425"/>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41">
              <a:spcBef>
                <a:spcPts val="430"/>
              </a:spcBef>
            </a:pPr>
            <a:r>
              <a:rPr lang="en-US">
                <a:solidFill>
                  <a:srgbClr val="000000"/>
                </a:solidFill>
                <a:latin typeface="Times" charset="0"/>
                <a:ea typeface="ＭＳ Ｐゴシック" charset="0"/>
                <a:cs typeface="Times" charset="0"/>
                <a:sym typeface="Times" charset="0"/>
              </a:rPr>
              <a:t>After discussing this slide, Peter turns it back to Sarah.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41">
              <a:spcBef>
                <a:spcPts val="430"/>
              </a:spcBef>
            </a:pPr>
            <a:r>
              <a:rPr lang="en-US">
                <a:solidFill>
                  <a:srgbClr val="000000"/>
                </a:solidFill>
                <a:latin typeface="Times" charset="0"/>
                <a:ea typeface="ＭＳ Ｐゴシック" charset="0"/>
                <a:cs typeface="Times" charset="0"/>
                <a:sym typeface="Times" charset="0"/>
              </a:rPr>
              <a:t>After discussing this slide, Peter turns it back to Sarah.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233873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321073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244690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120211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276638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131471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327727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229261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219895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276866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5AC10-A9C5-4E79-A5E6-79F8557280A5}" type="datetimeFigureOut">
              <a:rPr lang="en-US" smtClean="0"/>
              <a:t>10/28/15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FF9500-AEBE-45FD-B219-39AC85551907}" type="slidenum">
              <a:rPr lang="en-US" smtClean="0"/>
              <a:t>‹#›</a:t>
            </a:fld>
            <a:endParaRPr lang="en-US" dirty="0"/>
          </a:p>
        </p:txBody>
      </p:sp>
    </p:spTree>
    <p:extLst>
      <p:ext uri="{BB962C8B-B14F-4D97-AF65-F5344CB8AC3E}">
        <p14:creationId xmlns:p14="http://schemas.microsoft.com/office/powerpoint/2010/main" val="17834478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5AC10-A9C5-4E79-A5E6-79F8557280A5}" type="datetimeFigureOut">
              <a:rPr lang="en-US" smtClean="0"/>
              <a:t>10/28/15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F9500-AEBE-45FD-B219-39AC85551907}" type="slidenum">
              <a:rPr lang="en-US" smtClean="0"/>
              <a:t>‹#›</a:t>
            </a:fld>
            <a:endParaRPr lang="en-US" dirty="0"/>
          </a:p>
        </p:txBody>
      </p:sp>
    </p:spTree>
    <p:extLst>
      <p:ext uri="{BB962C8B-B14F-4D97-AF65-F5344CB8AC3E}">
        <p14:creationId xmlns:p14="http://schemas.microsoft.com/office/powerpoint/2010/main" val="314024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youtube.com/watch?v=ICILzbB1Obg"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slide1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82563"/>
            <a:ext cx="9367838"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ALP Logo w Name 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46800"/>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5"/>
          <p:cNvGrpSpPr>
            <a:grpSpLocks/>
          </p:cNvGrpSpPr>
          <p:nvPr/>
        </p:nvGrpSpPr>
        <p:grpSpPr bwMode="auto">
          <a:xfrm>
            <a:off x="1932925" y="2419189"/>
            <a:ext cx="5121915" cy="695944"/>
            <a:chOff x="1932093" y="2419514"/>
            <a:chExt cx="5121925" cy="694965"/>
          </a:xfrm>
        </p:grpSpPr>
        <p:sp>
          <p:nvSpPr>
            <p:cNvPr id="14341" name="TextBox 3"/>
            <p:cNvSpPr txBox="1">
              <a:spLocks noChangeArrowheads="1"/>
            </p:cNvSpPr>
            <p:nvPr/>
          </p:nvSpPr>
          <p:spPr bwMode="auto">
            <a:xfrm rot="19112923">
              <a:off x="2117372" y="2419514"/>
              <a:ext cx="4011668" cy="3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The Accelerated Learning Program</a:t>
              </a:r>
            </a:p>
          </p:txBody>
        </p:sp>
        <p:sp>
          <p:nvSpPr>
            <p:cNvPr id="14342" name="TextBox 4"/>
            <p:cNvSpPr txBox="1">
              <a:spLocks noChangeArrowheads="1"/>
            </p:cNvSpPr>
            <p:nvPr/>
          </p:nvSpPr>
          <p:spPr bwMode="auto">
            <a:xfrm rot="19112923">
              <a:off x="1932093" y="2745667"/>
              <a:ext cx="5121925" cy="3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chemeClr val="bg1"/>
                  </a:solidFill>
                </a:rPr>
                <a:t>The </a:t>
              </a:r>
              <a:r>
                <a:rPr lang="en-US" sz="1800" b="1" dirty="0" smtClean="0">
                  <a:solidFill>
                    <a:schemeClr val="bg1"/>
                  </a:solidFill>
                </a:rPr>
                <a:t>Community College </a:t>
              </a:r>
              <a:r>
                <a:rPr lang="en-US" sz="1800" b="1" dirty="0">
                  <a:solidFill>
                    <a:schemeClr val="bg1"/>
                  </a:solidFill>
                </a:rPr>
                <a:t>of Baltimore County</a:t>
              </a:r>
            </a:p>
          </p:txBody>
        </p:sp>
      </p:grpSp>
    </p:spTree>
    <p:extLst>
      <p:ext uri="{BB962C8B-B14F-4D97-AF65-F5344CB8AC3E}">
        <p14:creationId xmlns:p14="http://schemas.microsoft.com/office/powerpoint/2010/main" val="41442316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4254" y="2514600"/>
            <a:ext cx="1924040" cy="1924040"/>
          </a:xfrm>
          <a:prstGeom prst="rect">
            <a:avLst/>
          </a:prstGeom>
          <a:solidFill>
            <a:srgbClr val="849D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solidFill>
                <a:schemeClr val="tx1"/>
              </a:solidFill>
            </a:endParaRPr>
          </a:p>
        </p:txBody>
      </p:sp>
      <p:sp>
        <p:nvSpPr>
          <p:cNvPr id="13" name="TextBox 12"/>
          <p:cNvSpPr txBox="1"/>
          <p:nvPr/>
        </p:nvSpPr>
        <p:spPr>
          <a:xfrm>
            <a:off x="4057787" y="922313"/>
            <a:ext cx="1262410" cy="1384995"/>
          </a:xfrm>
          <a:prstGeom prst="rect">
            <a:avLst/>
          </a:prstGeom>
          <a:noFill/>
        </p:spPr>
        <p:txBody>
          <a:bodyPr wrap="none" rtlCol="0">
            <a:spAutoFit/>
          </a:bodyPr>
          <a:lstStyle/>
          <a:p>
            <a:pPr algn="ctr"/>
            <a:endParaRPr lang="en-US" sz="2800" dirty="0" smtClean="0">
              <a:latin typeface="Arial"/>
              <a:cs typeface="Arial"/>
            </a:endParaRPr>
          </a:p>
          <a:p>
            <a:pPr algn="ctr"/>
            <a:r>
              <a:rPr lang="en-US" sz="2800" dirty="0" smtClean="0">
                <a:latin typeface="Arial"/>
                <a:cs typeface="Arial"/>
              </a:rPr>
              <a:t>credit</a:t>
            </a:r>
          </a:p>
          <a:p>
            <a:pPr algn="ctr"/>
            <a:r>
              <a:rPr lang="en-US" sz="2800" dirty="0" smtClean="0">
                <a:latin typeface="Arial"/>
                <a:cs typeface="Arial"/>
              </a:rPr>
              <a:t>course</a:t>
            </a:r>
            <a:endParaRPr lang="en-US" sz="2800" dirty="0">
              <a:latin typeface="Arial"/>
              <a:cs typeface="Arial"/>
            </a:endParaRPr>
          </a:p>
        </p:txBody>
      </p:sp>
      <p:grpSp>
        <p:nvGrpSpPr>
          <p:cNvPr id="10" name="Group 9"/>
          <p:cNvGrpSpPr/>
          <p:nvPr/>
        </p:nvGrpSpPr>
        <p:grpSpPr>
          <a:xfrm>
            <a:off x="908669" y="922313"/>
            <a:ext cx="2755585" cy="3516327"/>
            <a:chOff x="908669" y="922313"/>
            <a:chExt cx="2755585" cy="3516327"/>
          </a:xfrm>
        </p:grpSpPr>
        <p:cxnSp>
          <p:nvCxnSpPr>
            <p:cNvPr id="3" name="Straight Connector 2"/>
            <p:cNvCxnSpPr/>
            <p:nvPr/>
          </p:nvCxnSpPr>
          <p:spPr>
            <a:xfrm>
              <a:off x="2990840" y="3614845"/>
              <a:ext cx="673414" cy="0"/>
            </a:xfrm>
            <a:prstGeom prst="line">
              <a:avLst/>
            </a:prstGeom>
            <a:ln w="76200" cmpd="sng">
              <a:solidFill>
                <a:srgbClr val="849D26"/>
              </a:solidFill>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908669" y="922313"/>
              <a:ext cx="2520216" cy="3516327"/>
              <a:chOff x="908669" y="922313"/>
              <a:chExt cx="2520216" cy="3516327"/>
            </a:xfrm>
          </p:grpSpPr>
          <p:sp>
            <p:nvSpPr>
              <p:cNvPr id="11" name="TextBox 10"/>
              <p:cNvSpPr txBox="1"/>
              <p:nvPr/>
            </p:nvSpPr>
            <p:spPr>
              <a:xfrm>
                <a:off x="908669" y="922313"/>
                <a:ext cx="2520216" cy="1384995"/>
              </a:xfrm>
              <a:prstGeom prst="rect">
                <a:avLst/>
              </a:prstGeom>
              <a:noFill/>
            </p:spPr>
            <p:txBody>
              <a:bodyPr wrap="none" rtlCol="0">
                <a:spAutoFit/>
              </a:bodyPr>
              <a:lstStyle/>
              <a:p>
                <a:pPr algn="ctr"/>
                <a:endParaRPr lang="en-US" sz="2800" dirty="0" smtClean="0">
                  <a:latin typeface="Arial"/>
                  <a:cs typeface="Arial"/>
                </a:endParaRPr>
              </a:p>
              <a:p>
                <a:pPr algn="ctr"/>
                <a:r>
                  <a:rPr lang="en-US" sz="2800" dirty="0" smtClean="0">
                    <a:latin typeface="Arial"/>
                    <a:cs typeface="Arial"/>
                  </a:rPr>
                  <a:t>developmental</a:t>
                </a:r>
              </a:p>
              <a:p>
                <a:pPr algn="ctr"/>
                <a:r>
                  <a:rPr lang="en-US" sz="2800" dirty="0" smtClean="0">
                    <a:latin typeface="Arial"/>
                    <a:cs typeface="Arial"/>
                  </a:rPr>
                  <a:t>course</a:t>
                </a:r>
                <a:endParaRPr lang="en-US" sz="2800" dirty="0">
                  <a:latin typeface="Arial"/>
                  <a:cs typeface="Arial"/>
                </a:endParaRPr>
              </a:p>
            </p:txBody>
          </p:sp>
          <p:sp>
            <p:nvSpPr>
              <p:cNvPr id="21" name="Rectangle 20"/>
              <p:cNvSpPr/>
              <p:nvPr/>
            </p:nvSpPr>
            <p:spPr>
              <a:xfrm>
                <a:off x="1143000" y="2514600"/>
                <a:ext cx="1924040" cy="1924040"/>
              </a:xfrm>
              <a:prstGeom prst="rect">
                <a:avLst/>
              </a:prstGeom>
              <a:solidFill>
                <a:srgbClr val="849D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solidFill>
                    <a:schemeClr val="tx1"/>
                  </a:solidFill>
                </a:endParaRPr>
              </a:p>
            </p:txBody>
          </p:sp>
        </p:grpSp>
      </p:grpSp>
    </p:spTree>
    <p:extLst>
      <p:ext uri="{BB962C8B-B14F-4D97-AF65-F5344CB8AC3E}">
        <p14:creationId xmlns:p14="http://schemas.microsoft.com/office/powerpoint/2010/main" val="2507166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90840" y="922313"/>
            <a:ext cx="2597454" cy="3516327"/>
            <a:chOff x="2990840" y="922313"/>
            <a:chExt cx="2597454" cy="3516327"/>
          </a:xfrm>
        </p:grpSpPr>
        <p:grpSp>
          <p:nvGrpSpPr>
            <p:cNvPr id="2" name="Group 1"/>
            <p:cNvGrpSpPr/>
            <p:nvPr/>
          </p:nvGrpSpPr>
          <p:grpSpPr>
            <a:xfrm>
              <a:off x="2990840" y="2514600"/>
              <a:ext cx="2597454" cy="1924040"/>
              <a:chOff x="3295640" y="914400"/>
              <a:chExt cx="2597454" cy="1924040"/>
            </a:xfrm>
          </p:grpSpPr>
          <p:cxnSp>
            <p:nvCxnSpPr>
              <p:cNvPr id="3" name="Straight Connector 2"/>
              <p:cNvCxnSpPr/>
              <p:nvPr/>
            </p:nvCxnSpPr>
            <p:spPr>
              <a:xfrm>
                <a:off x="3295640" y="2014645"/>
                <a:ext cx="673414" cy="0"/>
              </a:xfrm>
              <a:prstGeom prst="line">
                <a:avLst/>
              </a:prstGeom>
              <a:ln w="76200" cmpd="sng">
                <a:solidFill>
                  <a:srgbClr val="849D26"/>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969054" y="914400"/>
                <a:ext cx="1924040" cy="1924040"/>
              </a:xfrm>
              <a:prstGeom prst="rect">
                <a:avLst/>
              </a:prstGeom>
              <a:solidFill>
                <a:srgbClr val="849D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7</a:t>
                </a:r>
                <a:r>
                  <a:rPr lang="en-US" sz="3200" dirty="0">
                    <a:solidFill>
                      <a:schemeClr val="tx1"/>
                    </a:solidFill>
                  </a:rPr>
                  <a:t>5</a:t>
                </a:r>
                <a:r>
                  <a:rPr lang="en-US" sz="3200" dirty="0" smtClean="0">
                    <a:solidFill>
                      <a:schemeClr val="tx1"/>
                    </a:solidFill>
                  </a:rPr>
                  <a:t>%</a:t>
                </a:r>
              </a:p>
              <a:p>
                <a:pPr algn="ctr"/>
                <a:r>
                  <a:rPr lang="en-US" sz="3200" dirty="0" smtClean="0">
                    <a:solidFill>
                      <a:schemeClr val="tx1"/>
                    </a:solidFill>
                  </a:rPr>
                  <a:t>pass</a:t>
                </a:r>
                <a:endParaRPr lang="en-US" sz="3200" dirty="0">
                  <a:solidFill>
                    <a:schemeClr val="tx1"/>
                  </a:solidFill>
                </a:endParaRPr>
              </a:p>
            </p:txBody>
          </p:sp>
        </p:grpSp>
        <p:sp>
          <p:nvSpPr>
            <p:cNvPr id="13" name="TextBox 12"/>
            <p:cNvSpPr txBox="1"/>
            <p:nvPr/>
          </p:nvSpPr>
          <p:spPr>
            <a:xfrm>
              <a:off x="4057787" y="922313"/>
              <a:ext cx="1262410" cy="1384995"/>
            </a:xfrm>
            <a:prstGeom prst="rect">
              <a:avLst/>
            </a:prstGeom>
            <a:noFill/>
          </p:spPr>
          <p:txBody>
            <a:bodyPr wrap="none" rtlCol="0">
              <a:spAutoFit/>
            </a:bodyPr>
            <a:lstStyle/>
            <a:p>
              <a:pPr algn="ctr"/>
              <a:r>
                <a:rPr lang="en-US" sz="2800" dirty="0" smtClean="0">
                  <a:latin typeface="Arial"/>
                  <a:cs typeface="Arial"/>
                </a:rPr>
                <a:t>take</a:t>
              </a:r>
            </a:p>
            <a:p>
              <a:pPr algn="ctr"/>
              <a:r>
                <a:rPr lang="en-US" sz="2800" dirty="0" smtClean="0">
                  <a:latin typeface="Arial"/>
                  <a:cs typeface="Arial"/>
                </a:rPr>
                <a:t>credit</a:t>
              </a:r>
            </a:p>
            <a:p>
              <a:pPr algn="ctr"/>
              <a:r>
                <a:rPr lang="en-US" sz="2800" dirty="0" smtClean="0">
                  <a:latin typeface="Arial"/>
                  <a:cs typeface="Arial"/>
                </a:rPr>
                <a:t>course</a:t>
              </a:r>
              <a:endParaRPr lang="en-US" sz="2800" dirty="0">
                <a:latin typeface="Arial"/>
                <a:cs typeface="Arial"/>
              </a:endParaRPr>
            </a:p>
          </p:txBody>
        </p:sp>
      </p:grpSp>
      <p:grpSp>
        <p:nvGrpSpPr>
          <p:cNvPr id="6" name="Group 5"/>
          <p:cNvGrpSpPr/>
          <p:nvPr/>
        </p:nvGrpSpPr>
        <p:grpSpPr>
          <a:xfrm>
            <a:off x="908669" y="922313"/>
            <a:ext cx="2520216" cy="3516327"/>
            <a:chOff x="908669" y="922313"/>
            <a:chExt cx="2520216" cy="3516327"/>
          </a:xfrm>
        </p:grpSpPr>
        <p:sp>
          <p:nvSpPr>
            <p:cNvPr id="11" name="TextBox 10"/>
            <p:cNvSpPr txBox="1"/>
            <p:nvPr/>
          </p:nvSpPr>
          <p:spPr>
            <a:xfrm>
              <a:off x="908669" y="922313"/>
              <a:ext cx="2520216" cy="1384995"/>
            </a:xfrm>
            <a:prstGeom prst="rect">
              <a:avLst/>
            </a:prstGeom>
            <a:noFill/>
          </p:spPr>
          <p:txBody>
            <a:bodyPr wrap="none" rtlCol="0">
              <a:spAutoFit/>
            </a:bodyPr>
            <a:lstStyle/>
            <a:p>
              <a:pPr algn="ctr"/>
              <a:r>
                <a:rPr lang="en-US" sz="2800" dirty="0" smtClean="0">
                  <a:latin typeface="Arial"/>
                  <a:cs typeface="Arial"/>
                </a:rPr>
                <a:t>pass</a:t>
              </a:r>
            </a:p>
            <a:p>
              <a:pPr algn="ctr"/>
              <a:r>
                <a:rPr lang="en-US" sz="2800" dirty="0" smtClean="0">
                  <a:latin typeface="Arial"/>
                  <a:cs typeface="Arial"/>
                </a:rPr>
                <a:t>developmental</a:t>
              </a:r>
            </a:p>
            <a:p>
              <a:pPr algn="ctr"/>
              <a:r>
                <a:rPr lang="en-US" sz="2800" dirty="0" smtClean="0">
                  <a:latin typeface="Arial"/>
                  <a:cs typeface="Arial"/>
                </a:rPr>
                <a:t>course</a:t>
              </a:r>
              <a:endParaRPr lang="en-US" sz="2800" dirty="0">
                <a:latin typeface="Arial"/>
                <a:cs typeface="Arial"/>
              </a:endParaRPr>
            </a:p>
          </p:txBody>
        </p:sp>
        <p:sp>
          <p:nvSpPr>
            <p:cNvPr id="21" name="Rectangle 20"/>
            <p:cNvSpPr/>
            <p:nvPr/>
          </p:nvSpPr>
          <p:spPr>
            <a:xfrm>
              <a:off x="1143000" y="2514600"/>
              <a:ext cx="1924040" cy="1924040"/>
            </a:xfrm>
            <a:prstGeom prst="rect">
              <a:avLst/>
            </a:prstGeom>
            <a:solidFill>
              <a:srgbClr val="849D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7</a:t>
              </a:r>
              <a:r>
                <a:rPr lang="en-US" sz="3200" dirty="0">
                  <a:solidFill>
                    <a:schemeClr val="tx1"/>
                  </a:solidFill>
                </a:rPr>
                <a:t>5</a:t>
              </a:r>
              <a:r>
                <a:rPr lang="en-US" sz="3200" dirty="0" smtClean="0">
                  <a:solidFill>
                    <a:schemeClr val="tx1"/>
                  </a:solidFill>
                </a:rPr>
                <a:t>%</a:t>
              </a:r>
            </a:p>
            <a:p>
              <a:pPr algn="ctr"/>
              <a:r>
                <a:rPr lang="en-US" sz="3200" dirty="0" smtClean="0">
                  <a:solidFill>
                    <a:schemeClr val="tx1"/>
                  </a:solidFill>
                </a:rPr>
                <a:t>pass</a:t>
              </a:r>
              <a:endParaRPr lang="en-US" sz="3200" dirty="0">
                <a:solidFill>
                  <a:schemeClr val="tx1"/>
                </a:solidFill>
              </a:endParaRPr>
            </a:p>
          </p:txBody>
        </p:sp>
      </p:grpSp>
      <p:grpSp>
        <p:nvGrpSpPr>
          <p:cNvPr id="8" name="Group 7"/>
          <p:cNvGrpSpPr/>
          <p:nvPr/>
        </p:nvGrpSpPr>
        <p:grpSpPr>
          <a:xfrm>
            <a:off x="5562600" y="990600"/>
            <a:ext cx="2623148" cy="3448040"/>
            <a:chOff x="5562600" y="990600"/>
            <a:chExt cx="2623148" cy="3448040"/>
          </a:xfrm>
        </p:grpSpPr>
        <p:sp>
          <p:nvSpPr>
            <p:cNvPr id="16" name="TextBox 15"/>
            <p:cNvSpPr txBox="1"/>
            <p:nvPr/>
          </p:nvSpPr>
          <p:spPr>
            <a:xfrm>
              <a:off x="6629400" y="990600"/>
              <a:ext cx="1262410" cy="1384995"/>
            </a:xfrm>
            <a:prstGeom prst="rect">
              <a:avLst/>
            </a:prstGeom>
            <a:noFill/>
          </p:spPr>
          <p:txBody>
            <a:bodyPr wrap="none" rtlCol="0">
              <a:spAutoFit/>
            </a:bodyPr>
            <a:lstStyle/>
            <a:p>
              <a:pPr algn="ctr"/>
              <a:r>
                <a:rPr lang="en-US" sz="2800" dirty="0" smtClean="0">
                  <a:latin typeface="Arial"/>
                  <a:cs typeface="Arial"/>
                </a:rPr>
                <a:t>pass</a:t>
              </a:r>
            </a:p>
            <a:p>
              <a:pPr algn="ctr"/>
              <a:r>
                <a:rPr lang="en-US" sz="2800" dirty="0" smtClean="0">
                  <a:latin typeface="Arial"/>
                  <a:cs typeface="Arial"/>
                </a:rPr>
                <a:t>credit</a:t>
              </a:r>
            </a:p>
            <a:p>
              <a:pPr algn="ctr"/>
              <a:r>
                <a:rPr lang="en-US" sz="2800" dirty="0" smtClean="0">
                  <a:latin typeface="Arial"/>
                  <a:cs typeface="Arial"/>
                </a:rPr>
                <a:t>course</a:t>
              </a:r>
              <a:endParaRPr lang="en-US" sz="2800" dirty="0">
                <a:latin typeface="Arial"/>
                <a:cs typeface="Arial"/>
              </a:endParaRPr>
            </a:p>
          </p:txBody>
        </p:sp>
        <p:grpSp>
          <p:nvGrpSpPr>
            <p:cNvPr id="5" name="Group 4"/>
            <p:cNvGrpSpPr/>
            <p:nvPr/>
          </p:nvGrpSpPr>
          <p:grpSpPr>
            <a:xfrm>
              <a:off x="5562600" y="2514600"/>
              <a:ext cx="2623148" cy="1924040"/>
              <a:chOff x="5562600" y="2514600"/>
              <a:chExt cx="2623148" cy="1924040"/>
            </a:xfrm>
          </p:grpSpPr>
          <p:sp>
            <p:nvSpPr>
              <p:cNvPr id="14" name="Rectangle 13"/>
              <p:cNvSpPr/>
              <p:nvPr/>
            </p:nvSpPr>
            <p:spPr>
              <a:xfrm>
                <a:off x="6261708" y="2514600"/>
                <a:ext cx="1924040" cy="1924040"/>
              </a:xfrm>
              <a:prstGeom prst="rect">
                <a:avLst/>
              </a:prstGeom>
              <a:solidFill>
                <a:srgbClr val="849D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75%</a:t>
                </a:r>
              </a:p>
              <a:p>
                <a:pPr algn="ctr"/>
                <a:r>
                  <a:rPr lang="en-US" sz="3200" dirty="0" smtClean="0">
                    <a:solidFill>
                      <a:schemeClr val="tx1"/>
                    </a:solidFill>
                  </a:rPr>
                  <a:t>pass</a:t>
                </a:r>
                <a:endParaRPr lang="en-US" sz="3200" dirty="0">
                  <a:solidFill>
                    <a:schemeClr val="tx1"/>
                  </a:solidFill>
                </a:endParaRPr>
              </a:p>
            </p:txBody>
          </p:sp>
          <p:cxnSp>
            <p:nvCxnSpPr>
              <p:cNvPr id="17" name="Straight Connector 16"/>
              <p:cNvCxnSpPr/>
              <p:nvPr/>
            </p:nvCxnSpPr>
            <p:spPr>
              <a:xfrm>
                <a:off x="5562600" y="3581400"/>
                <a:ext cx="673414" cy="0"/>
              </a:xfrm>
              <a:prstGeom prst="line">
                <a:avLst/>
              </a:prstGeom>
              <a:ln w="76200" cmpd="sng">
                <a:solidFill>
                  <a:srgbClr val="849D26"/>
                </a:solidFill>
              </a:ln>
            </p:spPr>
            <p:style>
              <a:lnRef idx="2">
                <a:schemeClr val="accent1"/>
              </a:lnRef>
              <a:fillRef idx="0">
                <a:schemeClr val="accent1"/>
              </a:fillRef>
              <a:effectRef idx="1">
                <a:schemeClr val="accent1"/>
              </a:effectRef>
              <a:fontRef idx="minor">
                <a:schemeClr val="tx1"/>
              </a:fontRef>
            </p:style>
          </p:cxnSp>
        </p:grpSp>
      </p:grpSp>
      <p:sp>
        <p:nvSpPr>
          <p:cNvPr id="9" name="TextBox 8"/>
          <p:cNvSpPr txBox="1"/>
          <p:nvPr/>
        </p:nvSpPr>
        <p:spPr>
          <a:xfrm>
            <a:off x="2209800" y="4953000"/>
            <a:ext cx="4800600" cy="646331"/>
          </a:xfrm>
          <a:prstGeom prst="rect">
            <a:avLst/>
          </a:prstGeom>
          <a:noFill/>
        </p:spPr>
        <p:txBody>
          <a:bodyPr wrap="square" rtlCol="0">
            <a:spAutoFit/>
          </a:bodyPr>
          <a:lstStyle/>
          <a:p>
            <a:r>
              <a:rPr lang="en-US" sz="3600" dirty="0" smtClean="0"/>
              <a:t>.75  X  .75  X  .75  =  42%</a:t>
            </a:r>
            <a:endParaRPr lang="en-US" sz="3600" dirty="0"/>
          </a:p>
        </p:txBody>
      </p:sp>
    </p:spTree>
    <p:extLst>
      <p:ext uri="{BB962C8B-B14F-4D97-AF65-F5344CB8AC3E}">
        <p14:creationId xmlns:p14="http://schemas.microsoft.com/office/powerpoint/2010/main" val="487047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Line 8"/>
          <p:cNvSpPr>
            <a:spLocks noChangeShapeType="1"/>
          </p:cNvSpPr>
          <p:nvPr/>
        </p:nvSpPr>
        <p:spPr bwMode="auto">
          <a:xfrm>
            <a:off x="533400" y="9017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8" name="Rectangle 32"/>
          <p:cNvSpPr>
            <a:spLocks/>
          </p:cNvSpPr>
          <p:nvPr/>
        </p:nvSpPr>
        <p:spPr bwMode="auto">
          <a:xfrm>
            <a:off x="-25400" y="304800"/>
            <a:ext cx="9169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ctr"/>
            <a:r>
              <a:rPr lang="en-US" sz="2800" b="1" dirty="0" smtClean="0">
                <a:solidFill>
                  <a:schemeClr val="tx1"/>
                </a:solidFill>
                <a:latin typeface="Arial" charset="0"/>
                <a:ea typeface="ＭＳ Ｐゴシック" charset="0"/>
                <a:cs typeface="Arial" charset="0"/>
                <a:sym typeface="Arial" charset="0"/>
              </a:rPr>
              <a:t>The Pipeline Effect</a:t>
            </a:r>
            <a:endParaRPr lang="en-US" sz="2800" b="1" dirty="0">
              <a:solidFill>
                <a:schemeClr val="tx1"/>
              </a:solidFill>
              <a:latin typeface="Arial" charset="0"/>
              <a:ea typeface="ＭＳ Ｐゴシック" charset="0"/>
              <a:cs typeface="Arial" charset="0"/>
              <a:sym typeface="Arial" charset="0"/>
            </a:endParaRPr>
          </a:p>
        </p:txBody>
      </p:sp>
      <p:sp>
        <p:nvSpPr>
          <p:cNvPr id="98" name="Rectangle 10"/>
          <p:cNvSpPr>
            <a:spLocks/>
          </p:cNvSpPr>
          <p:nvPr/>
        </p:nvSpPr>
        <p:spPr bwMode="auto">
          <a:xfrm>
            <a:off x="1848988" y="2336319"/>
            <a:ext cx="979488" cy="1028462"/>
          </a:xfrm>
          <a:prstGeom prst="rect">
            <a:avLst/>
          </a:prstGeom>
          <a:solidFill>
            <a:srgbClr val="7FA500"/>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99" name="Rectangle 11"/>
          <p:cNvSpPr>
            <a:spLocks/>
          </p:cNvSpPr>
          <p:nvPr/>
        </p:nvSpPr>
        <p:spPr bwMode="auto">
          <a:xfrm>
            <a:off x="2077588" y="2595027"/>
            <a:ext cx="54462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38100" tIns="38100" rIns="38100" bIns="38100" anchor="ctr">
            <a:spAutoFit/>
          </a:bodyPr>
          <a:lstStyle/>
          <a:p>
            <a:r>
              <a:rPr lang="en-US" sz="1600" b="1" dirty="0" smtClean="0">
                <a:latin typeface="Arial" charset="0"/>
                <a:ea typeface="ＭＳ Ｐゴシック" charset="0"/>
                <a:cs typeface="Arial" charset="0"/>
                <a:sym typeface="Arial" charset="0"/>
              </a:rPr>
              <a:t>7</a:t>
            </a:r>
            <a:r>
              <a:rPr lang="en-US" sz="1600" b="1" dirty="0" smtClean="0">
                <a:solidFill>
                  <a:schemeClr val="tx1"/>
                </a:solidFill>
                <a:latin typeface="Arial" charset="0"/>
                <a:ea typeface="ＭＳ Ｐゴシック" charset="0"/>
                <a:cs typeface="Arial" charset="0"/>
                <a:sym typeface="Arial" charset="0"/>
              </a:rPr>
              <a:t>0%</a:t>
            </a:r>
          </a:p>
          <a:p>
            <a:r>
              <a:rPr lang="en-US" sz="1600" b="1" dirty="0" smtClean="0">
                <a:latin typeface="Arial" charset="0"/>
                <a:ea typeface="ＭＳ Ｐゴシック" charset="0"/>
                <a:cs typeface="Arial" charset="0"/>
                <a:sym typeface="Arial" charset="0"/>
              </a:rPr>
              <a:t>pass</a:t>
            </a:r>
            <a:endParaRPr lang="en-US" sz="1600" b="1" dirty="0">
              <a:solidFill>
                <a:schemeClr val="tx1"/>
              </a:solidFill>
              <a:latin typeface="Arial" charset="0"/>
              <a:ea typeface="ＭＳ Ｐゴシック" charset="0"/>
              <a:cs typeface="Arial" charset="0"/>
              <a:sym typeface="Arial" charset="0"/>
            </a:endParaRPr>
          </a:p>
        </p:txBody>
      </p:sp>
      <p:sp>
        <p:nvSpPr>
          <p:cNvPr id="101" name="Line 13"/>
          <p:cNvSpPr>
            <a:spLocks noChangeShapeType="1"/>
          </p:cNvSpPr>
          <p:nvPr/>
        </p:nvSpPr>
        <p:spPr bwMode="auto">
          <a:xfrm>
            <a:off x="2585588" y="2869719"/>
            <a:ext cx="381000" cy="0"/>
          </a:xfrm>
          <a:prstGeom prst="line">
            <a:avLst/>
          </a:prstGeom>
          <a:noFill/>
          <a:ln w="5715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 name="Rectangle 10"/>
          <p:cNvSpPr>
            <a:spLocks/>
          </p:cNvSpPr>
          <p:nvPr/>
        </p:nvSpPr>
        <p:spPr bwMode="auto">
          <a:xfrm>
            <a:off x="2966588" y="2336319"/>
            <a:ext cx="979488" cy="1028462"/>
          </a:xfrm>
          <a:prstGeom prst="rect">
            <a:avLst/>
          </a:prstGeom>
          <a:solidFill>
            <a:srgbClr val="7FA500"/>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04" name="Rectangle 11"/>
          <p:cNvSpPr>
            <a:spLocks/>
          </p:cNvSpPr>
          <p:nvPr/>
        </p:nvSpPr>
        <p:spPr bwMode="auto">
          <a:xfrm>
            <a:off x="3195188" y="2595027"/>
            <a:ext cx="500137"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38100" tIns="38100" rIns="38100" bIns="38100" anchor="ctr">
            <a:spAutoFit/>
          </a:bodyPr>
          <a:lstStyle/>
          <a:p>
            <a:r>
              <a:rPr lang="en-US" sz="1600" b="1" dirty="0">
                <a:latin typeface="Arial" charset="0"/>
                <a:ea typeface="ＭＳ Ｐゴシック" charset="0"/>
                <a:cs typeface="Arial" charset="0"/>
                <a:sym typeface="Arial" charset="0"/>
              </a:rPr>
              <a:t>7</a:t>
            </a:r>
            <a:r>
              <a:rPr lang="en-US" sz="1600" b="1" dirty="0" smtClean="0">
                <a:solidFill>
                  <a:schemeClr val="tx1"/>
                </a:solidFill>
                <a:latin typeface="Arial" charset="0"/>
                <a:ea typeface="ＭＳ Ｐゴシック" charset="0"/>
                <a:cs typeface="Arial" charset="0"/>
                <a:sym typeface="Arial" charset="0"/>
              </a:rPr>
              <a:t>0%</a:t>
            </a:r>
          </a:p>
          <a:p>
            <a:r>
              <a:rPr lang="en-US" sz="1600" b="1" dirty="0" smtClean="0">
                <a:latin typeface="Arial" charset="0"/>
                <a:ea typeface="ＭＳ Ｐゴシック" charset="0"/>
                <a:cs typeface="Arial" charset="0"/>
                <a:sym typeface="Arial" charset="0"/>
              </a:rPr>
              <a:t>take</a:t>
            </a:r>
            <a:endParaRPr lang="en-US" sz="1600" b="1" dirty="0">
              <a:solidFill>
                <a:schemeClr val="tx1"/>
              </a:solidFill>
              <a:latin typeface="Arial" charset="0"/>
              <a:ea typeface="ＭＳ Ｐゴシック" charset="0"/>
              <a:cs typeface="Arial" charset="0"/>
              <a:sym typeface="Arial" charset="0"/>
            </a:endParaRPr>
          </a:p>
        </p:txBody>
      </p:sp>
      <p:sp>
        <p:nvSpPr>
          <p:cNvPr id="106" name="Line 13"/>
          <p:cNvSpPr>
            <a:spLocks noChangeShapeType="1"/>
          </p:cNvSpPr>
          <p:nvPr/>
        </p:nvSpPr>
        <p:spPr bwMode="auto">
          <a:xfrm>
            <a:off x="3703188" y="2869719"/>
            <a:ext cx="381000" cy="0"/>
          </a:xfrm>
          <a:prstGeom prst="line">
            <a:avLst/>
          </a:prstGeom>
          <a:noFill/>
          <a:ln w="5715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8" name="Rectangle 10"/>
          <p:cNvSpPr>
            <a:spLocks/>
          </p:cNvSpPr>
          <p:nvPr/>
        </p:nvSpPr>
        <p:spPr bwMode="auto">
          <a:xfrm>
            <a:off x="4084188" y="2336319"/>
            <a:ext cx="979488" cy="1028462"/>
          </a:xfrm>
          <a:prstGeom prst="rect">
            <a:avLst/>
          </a:prstGeom>
          <a:solidFill>
            <a:srgbClr val="7FA500"/>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09" name="Rectangle 11"/>
          <p:cNvSpPr>
            <a:spLocks/>
          </p:cNvSpPr>
          <p:nvPr/>
        </p:nvSpPr>
        <p:spPr bwMode="auto">
          <a:xfrm>
            <a:off x="4312788" y="2595027"/>
            <a:ext cx="54462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38100" tIns="38100" rIns="38100" bIns="38100" anchor="ctr">
            <a:spAutoFit/>
          </a:bodyPr>
          <a:lstStyle/>
          <a:p>
            <a:r>
              <a:rPr lang="en-US" sz="1600" b="1" dirty="0">
                <a:latin typeface="Arial" charset="0"/>
                <a:ea typeface="ＭＳ Ｐゴシック" charset="0"/>
                <a:cs typeface="Arial" charset="0"/>
                <a:sym typeface="Arial" charset="0"/>
              </a:rPr>
              <a:t>7</a:t>
            </a:r>
            <a:r>
              <a:rPr lang="en-US" sz="1600" b="1" dirty="0" smtClean="0">
                <a:solidFill>
                  <a:schemeClr val="tx1"/>
                </a:solidFill>
                <a:latin typeface="Arial" charset="0"/>
                <a:ea typeface="ＭＳ Ｐゴシック" charset="0"/>
                <a:cs typeface="Arial" charset="0"/>
                <a:sym typeface="Arial" charset="0"/>
              </a:rPr>
              <a:t>0%</a:t>
            </a:r>
          </a:p>
          <a:p>
            <a:r>
              <a:rPr lang="en-US" sz="1600" b="1" dirty="0" smtClean="0">
                <a:latin typeface="Arial" charset="0"/>
                <a:ea typeface="ＭＳ Ｐゴシック" charset="0"/>
                <a:cs typeface="Arial" charset="0"/>
                <a:sym typeface="Arial" charset="0"/>
              </a:rPr>
              <a:t>pass</a:t>
            </a:r>
            <a:endParaRPr lang="en-US" sz="1600" b="1" dirty="0">
              <a:solidFill>
                <a:schemeClr val="tx1"/>
              </a:solidFill>
              <a:latin typeface="Arial" charset="0"/>
              <a:ea typeface="ＭＳ Ｐゴシック" charset="0"/>
              <a:cs typeface="Arial" charset="0"/>
              <a:sym typeface="Arial" charset="0"/>
            </a:endParaRPr>
          </a:p>
        </p:txBody>
      </p:sp>
      <p:sp>
        <p:nvSpPr>
          <p:cNvPr id="111" name="Line 13"/>
          <p:cNvSpPr>
            <a:spLocks noChangeShapeType="1"/>
          </p:cNvSpPr>
          <p:nvPr/>
        </p:nvSpPr>
        <p:spPr bwMode="auto">
          <a:xfrm>
            <a:off x="4820788" y="2869719"/>
            <a:ext cx="381000" cy="0"/>
          </a:xfrm>
          <a:prstGeom prst="line">
            <a:avLst/>
          </a:prstGeom>
          <a:noFill/>
          <a:ln w="5715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3" name="Rectangle 10"/>
          <p:cNvSpPr>
            <a:spLocks/>
          </p:cNvSpPr>
          <p:nvPr/>
        </p:nvSpPr>
        <p:spPr bwMode="auto">
          <a:xfrm>
            <a:off x="5201788" y="2336319"/>
            <a:ext cx="979488" cy="1028462"/>
          </a:xfrm>
          <a:prstGeom prst="rect">
            <a:avLst/>
          </a:prstGeom>
          <a:solidFill>
            <a:srgbClr val="7FA500"/>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114" name="Rectangle 11"/>
          <p:cNvSpPr>
            <a:spLocks/>
          </p:cNvSpPr>
          <p:nvPr/>
        </p:nvSpPr>
        <p:spPr bwMode="auto">
          <a:xfrm>
            <a:off x="5430388" y="2595027"/>
            <a:ext cx="500137"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38100" tIns="38100" rIns="38100" bIns="38100" anchor="ctr">
            <a:spAutoFit/>
          </a:bodyPr>
          <a:lstStyle/>
          <a:p>
            <a:r>
              <a:rPr lang="en-US" sz="1600" b="1" dirty="0">
                <a:latin typeface="Arial" charset="0"/>
                <a:ea typeface="ＭＳ Ｐゴシック" charset="0"/>
                <a:cs typeface="Arial" charset="0"/>
                <a:sym typeface="Arial" charset="0"/>
              </a:rPr>
              <a:t>7</a:t>
            </a:r>
            <a:r>
              <a:rPr lang="en-US" sz="1600" b="1" dirty="0" smtClean="0">
                <a:solidFill>
                  <a:schemeClr val="tx1"/>
                </a:solidFill>
                <a:latin typeface="Arial" charset="0"/>
                <a:ea typeface="ＭＳ Ｐゴシック" charset="0"/>
                <a:cs typeface="Arial" charset="0"/>
                <a:sym typeface="Arial" charset="0"/>
              </a:rPr>
              <a:t>0%</a:t>
            </a:r>
          </a:p>
          <a:p>
            <a:r>
              <a:rPr lang="en-US" sz="1600" b="1" dirty="0" smtClean="0">
                <a:latin typeface="Arial" charset="0"/>
                <a:ea typeface="ＭＳ Ｐゴシック" charset="0"/>
                <a:cs typeface="Arial" charset="0"/>
                <a:sym typeface="Arial" charset="0"/>
              </a:rPr>
              <a:t>take</a:t>
            </a:r>
            <a:endParaRPr lang="en-US" sz="1600" b="1" dirty="0">
              <a:solidFill>
                <a:schemeClr val="tx1"/>
              </a:solidFill>
              <a:latin typeface="Arial" charset="0"/>
              <a:ea typeface="ＭＳ Ｐゴシック" charset="0"/>
              <a:cs typeface="Arial" charset="0"/>
              <a:sym typeface="Arial" charset="0"/>
            </a:endParaRPr>
          </a:p>
        </p:txBody>
      </p:sp>
      <p:grpSp>
        <p:nvGrpSpPr>
          <p:cNvPr id="4" name="Group 3"/>
          <p:cNvGrpSpPr/>
          <p:nvPr/>
        </p:nvGrpSpPr>
        <p:grpSpPr>
          <a:xfrm>
            <a:off x="3810000" y="4800600"/>
            <a:ext cx="1528527" cy="923330"/>
            <a:chOff x="7162800" y="2514600"/>
            <a:chExt cx="1528527" cy="923330"/>
          </a:xfrm>
        </p:grpSpPr>
        <p:sp>
          <p:nvSpPr>
            <p:cNvPr id="3" name="TextBox 2"/>
            <p:cNvSpPr txBox="1"/>
            <p:nvPr/>
          </p:nvSpPr>
          <p:spPr>
            <a:xfrm>
              <a:off x="7162800" y="2514600"/>
              <a:ext cx="533400" cy="923330"/>
            </a:xfrm>
            <a:prstGeom prst="rect">
              <a:avLst/>
            </a:prstGeom>
            <a:noFill/>
          </p:spPr>
          <p:txBody>
            <a:bodyPr wrap="square" rtlCol="0">
              <a:spAutoFit/>
            </a:bodyPr>
            <a:lstStyle/>
            <a:p>
              <a:r>
                <a:rPr lang="en-US" sz="5400" dirty="0" smtClean="0"/>
                <a:t>=</a:t>
              </a:r>
              <a:endParaRPr lang="en-US" sz="5400" dirty="0"/>
            </a:p>
          </p:txBody>
        </p:sp>
        <p:sp>
          <p:nvSpPr>
            <p:cNvPr id="5" name="TextBox 4"/>
            <p:cNvSpPr txBox="1"/>
            <p:nvPr/>
          </p:nvSpPr>
          <p:spPr>
            <a:xfrm>
              <a:off x="7620000" y="2667000"/>
              <a:ext cx="1071327" cy="707886"/>
            </a:xfrm>
            <a:prstGeom prst="rect">
              <a:avLst/>
            </a:prstGeom>
            <a:noFill/>
          </p:spPr>
          <p:txBody>
            <a:bodyPr wrap="none" rtlCol="0">
              <a:spAutoFit/>
            </a:bodyPr>
            <a:lstStyle/>
            <a:p>
              <a:r>
                <a:rPr lang="en-US" sz="4000" dirty="0" smtClean="0"/>
                <a:t>17%</a:t>
              </a:r>
              <a:endParaRPr lang="en-US" sz="4000" dirty="0"/>
            </a:p>
          </p:txBody>
        </p:sp>
      </p:grpSp>
      <p:sp>
        <p:nvSpPr>
          <p:cNvPr id="44" name="TextBox 43"/>
          <p:cNvSpPr txBox="1"/>
          <p:nvPr/>
        </p:nvSpPr>
        <p:spPr>
          <a:xfrm>
            <a:off x="4204278" y="1421681"/>
            <a:ext cx="713957" cy="923330"/>
          </a:xfrm>
          <a:prstGeom prst="rect">
            <a:avLst/>
          </a:prstGeom>
          <a:noFill/>
        </p:spPr>
        <p:txBody>
          <a:bodyPr wrap="none" rtlCol="0">
            <a:spAutoFit/>
          </a:bodyPr>
          <a:lstStyle/>
          <a:p>
            <a:pPr algn="ctr"/>
            <a:r>
              <a:rPr lang="en-US" dirty="0" smtClean="0"/>
              <a:t>one</a:t>
            </a:r>
          </a:p>
          <a:p>
            <a:pPr algn="ctr"/>
            <a:r>
              <a:rPr lang="en-US" dirty="0" smtClean="0"/>
              <a:t>level</a:t>
            </a:r>
          </a:p>
          <a:p>
            <a:pPr algn="ctr"/>
            <a:r>
              <a:rPr lang="en-US" dirty="0" smtClean="0"/>
              <a:t>down</a:t>
            </a:r>
            <a:endParaRPr lang="en-US" dirty="0"/>
          </a:p>
        </p:txBody>
      </p:sp>
      <p:sp>
        <p:nvSpPr>
          <p:cNvPr id="47" name="TextBox 46"/>
          <p:cNvSpPr txBox="1"/>
          <p:nvPr/>
        </p:nvSpPr>
        <p:spPr>
          <a:xfrm>
            <a:off x="1985233" y="1421681"/>
            <a:ext cx="713957" cy="923330"/>
          </a:xfrm>
          <a:prstGeom prst="rect">
            <a:avLst/>
          </a:prstGeom>
          <a:noFill/>
        </p:spPr>
        <p:txBody>
          <a:bodyPr wrap="none" rtlCol="0">
            <a:spAutoFit/>
          </a:bodyPr>
          <a:lstStyle/>
          <a:p>
            <a:pPr algn="ctr"/>
            <a:r>
              <a:rPr lang="en-US" dirty="0" smtClean="0"/>
              <a:t>two</a:t>
            </a:r>
          </a:p>
          <a:p>
            <a:pPr algn="ctr"/>
            <a:r>
              <a:rPr lang="en-US" dirty="0" smtClean="0"/>
              <a:t>levels</a:t>
            </a:r>
          </a:p>
          <a:p>
            <a:pPr algn="ctr"/>
            <a:r>
              <a:rPr lang="en-US" dirty="0" smtClean="0"/>
              <a:t>down</a:t>
            </a:r>
            <a:endParaRPr lang="en-US" dirty="0"/>
          </a:p>
        </p:txBody>
      </p:sp>
      <p:sp>
        <p:nvSpPr>
          <p:cNvPr id="50" name="Line 13"/>
          <p:cNvSpPr>
            <a:spLocks noChangeShapeType="1"/>
          </p:cNvSpPr>
          <p:nvPr/>
        </p:nvSpPr>
        <p:spPr bwMode="auto">
          <a:xfrm>
            <a:off x="5938388" y="2869719"/>
            <a:ext cx="381000" cy="0"/>
          </a:xfrm>
          <a:prstGeom prst="line">
            <a:avLst/>
          </a:prstGeom>
          <a:noFill/>
          <a:ln w="5715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 name="Rectangle 10"/>
          <p:cNvSpPr>
            <a:spLocks/>
          </p:cNvSpPr>
          <p:nvPr/>
        </p:nvSpPr>
        <p:spPr bwMode="auto">
          <a:xfrm>
            <a:off x="6319388" y="2336319"/>
            <a:ext cx="979488" cy="1028462"/>
          </a:xfrm>
          <a:prstGeom prst="rect">
            <a:avLst/>
          </a:prstGeom>
          <a:solidFill>
            <a:srgbClr val="7FA500"/>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55" name="Rectangle 11"/>
          <p:cNvSpPr>
            <a:spLocks/>
          </p:cNvSpPr>
          <p:nvPr/>
        </p:nvSpPr>
        <p:spPr bwMode="auto">
          <a:xfrm>
            <a:off x="6547988" y="2595027"/>
            <a:ext cx="54462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38100" tIns="38100" rIns="38100" bIns="38100" anchor="ctr">
            <a:spAutoFit/>
          </a:bodyPr>
          <a:lstStyle/>
          <a:p>
            <a:r>
              <a:rPr lang="en-US" sz="1600" b="1" dirty="0">
                <a:latin typeface="Arial" charset="0"/>
                <a:ea typeface="ＭＳ Ｐゴシック" charset="0"/>
                <a:cs typeface="Arial" charset="0"/>
                <a:sym typeface="Arial" charset="0"/>
              </a:rPr>
              <a:t>7</a:t>
            </a:r>
            <a:r>
              <a:rPr lang="en-US" sz="1600" b="1" dirty="0" smtClean="0">
                <a:solidFill>
                  <a:schemeClr val="tx1"/>
                </a:solidFill>
                <a:latin typeface="Arial" charset="0"/>
                <a:ea typeface="ＭＳ Ｐゴシック" charset="0"/>
                <a:cs typeface="Arial" charset="0"/>
                <a:sym typeface="Arial" charset="0"/>
              </a:rPr>
              <a:t>0%</a:t>
            </a:r>
          </a:p>
          <a:p>
            <a:r>
              <a:rPr lang="en-US" sz="1600" b="1" dirty="0" smtClean="0">
                <a:latin typeface="Arial" charset="0"/>
                <a:ea typeface="ＭＳ Ｐゴシック" charset="0"/>
                <a:cs typeface="Arial" charset="0"/>
                <a:sym typeface="Arial" charset="0"/>
              </a:rPr>
              <a:t>pass</a:t>
            </a:r>
            <a:endParaRPr lang="en-US" sz="1600" b="1" dirty="0">
              <a:solidFill>
                <a:schemeClr val="tx1"/>
              </a:solidFill>
              <a:latin typeface="Arial" charset="0"/>
              <a:ea typeface="ＭＳ Ｐゴシック" charset="0"/>
              <a:cs typeface="Arial" charset="0"/>
              <a:sym typeface="Arial" charset="0"/>
            </a:endParaRPr>
          </a:p>
        </p:txBody>
      </p:sp>
      <p:sp>
        <p:nvSpPr>
          <p:cNvPr id="56" name="TextBox 55"/>
          <p:cNvSpPr txBox="1"/>
          <p:nvPr/>
        </p:nvSpPr>
        <p:spPr>
          <a:xfrm>
            <a:off x="6423323" y="1421681"/>
            <a:ext cx="810889" cy="923330"/>
          </a:xfrm>
          <a:prstGeom prst="rect">
            <a:avLst/>
          </a:prstGeom>
          <a:noFill/>
        </p:spPr>
        <p:txBody>
          <a:bodyPr wrap="none" rtlCol="0">
            <a:spAutoFit/>
          </a:bodyPr>
          <a:lstStyle/>
          <a:p>
            <a:pPr algn="ctr"/>
            <a:r>
              <a:rPr lang="en-US" dirty="0" smtClean="0"/>
              <a:t>gate-</a:t>
            </a:r>
          </a:p>
          <a:p>
            <a:pPr algn="ctr"/>
            <a:r>
              <a:rPr lang="en-US" dirty="0" smtClean="0"/>
              <a:t>way</a:t>
            </a:r>
          </a:p>
          <a:p>
            <a:pPr algn="ctr"/>
            <a:r>
              <a:rPr lang="en-US" dirty="0" smtClean="0"/>
              <a:t>course</a:t>
            </a:r>
            <a:endParaRPr lang="en-US" dirty="0"/>
          </a:p>
        </p:txBody>
      </p:sp>
      <p:grpSp>
        <p:nvGrpSpPr>
          <p:cNvPr id="2" name="Group 1"/>
          <p:cNvGrpSpPr/>
          <p:nvPr/>
        </p:nvGrpSpPr>
        <p:grpSpPr>
          <a:xfrm>
            <a:off x="2743200" y="2895600"/>
            <a:ext cx="3666991" cy="1836878"/>
            <a:chOff x="3273144" y="3073881"/>
            <a:chExt cx="3666991" cy="1836878"/>
          </a:xfrm>
        </p:grpSpPr>
        <p:sp>
          <p:nvSpPr>
            <p:cNvPr id="52" name="Up Arrow 51"/>
            <p:cNvSpPr/>
            <p:nvPr/>
          </p:nvSpPr>
          <p:spPr>
            <a:xfrm flipV="1">
              <a:off x="3273144" y="3078871"/>
              <a:ext cx="304800" cy="182880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Up Arrow 56"/>
            <p:cNvSpPr/>
            <p:nvPr/>
          </p:nvSpPr>
          <p:spPr>
            <a:xfrm flipV="1">
              <a:off x="4402939" y="3078382"/>
              <a:ext cx="304800" cy="182880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Up Arrow 64"/>
            <p:cNvSpPr/>
            <p:nvPr/>
          </p:nvSpPr>
          <p:spPr>
            <a:xfrm flipV="1">
              <a:off x="5504204" y="3073881"/>
              <a:ext cx="304800" cy="182880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Up Arrow 65"/>
            <p:cNvSpPr/>
            <p:nvPr/>
          </p:nvSpPr>
          <p:spPr>
            <a:xfrm flipV="1">
              <a:off x="6635335" y="3081959"/>
              <a:ext cx="304800" cy="182880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pic>
        <p:nvPicPr>
          <p:cNvPr id="37" name="Picture 36" descr="ALP logo 12-19-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019800"/>
            <a:ext cx="1837944" cy="714756"/>
          </a:xfrm>
          <a:prstGeom prst="rect">
            <a:avLst/>
          </a:prstGeom>
        </p:spPr>
      </p:pic>
    </p:spTree>
    <p:extLst>
      <p:ext uri="{BB962C8B-B14F-4D97-AF65-F5344CB8AC3E}">
        <p14:creationId xmlns:p14="http://schemas.microsoft.com/office/powerpoint/2010/main" val="302647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4" grpId="0"/>
      <p:bldP spid="109" grpId="0"/>
      <p:bldP spid="11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10 olive on 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895600"/>
            <a:ext cx="609600" cy="2959100"/>
          </a:xfrm>
          <a:prstGeom prst="rect">
            <a:avLst/>
          </a:prstGeom>
        </p:spPr>
      </p:pic>
      <p:pic>
        <p:nvPicPr>
          <p:cNvPr id="4" name="Picture 3" descr="10 olive on 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895600"/>
            <a:ext cx="609600" cy="2959100"/>
          </a:xfrm>
          <a:prstGeom prst="rect">
            <a:avLst/>
          </a:prstGeom>
        </p:spPr>
      </p:pic>
      <p:pic>
        <p:nvPicPr>
          <p:cNvPr id="47105" name="Picture 1"/>
          <p:cNvPicPr>
            <a:picLocks noChangeAspect="1" noChangeArrowheads="1"/>
          </p:cNvPicPr>
          <p:nvPr/>
        </p:nvPicPr>
        <p:blipFill>
          <a:blip r:embed="rId4"/>
          <a:srcRect/>
          <a:stretch>
            <a:fillRect/>
          </a:stretch>
        </p:blipFill>
        <p:spPr bwMode="auto">
          <a:xfrm>
            <a:off x="2654300" y="2946400"/>
            <a:ext cx="279400" cy="482600"/>
          </a:xfrm>
          <a:prstGeom prst="rect">
            <a:avLst/>
          </a:prstGeom>
          <a:noFill/>
          <a:ln w="25400">
            <a:noFill/>
            <a:round/>
            <a:headEnd/>
            <a:tailEnd/>
          </a:ln>
        </p:spPr>
      </p:pic>
      <p:pic>
        <p:nvPicPr>
          <p:cNvPr id="47108" name="Picture 4"/>
          <p:cNvPicPr>
            <a:picLocks noChangeAspect="1" noChangeArrowheads="1"/>
          </p:cNvPicPr>
          <p:nvPr/>
        </p:nvPicPr>
        <p:blipFill>
          <a:blip r:embed="rId4"/>
          <a:srcRect/>
          <a:stretch>
            <a:fillRect/>
          </a:stretch>
        </p:blipFill>
        <p:spPr bwMode="auto">
          <a:xfrm>
            <a:off x="5588000" y="2921000"/>
            <a:ext cx="279400" cy="482600"/>
          </a:xfrm>
          <a:prstGeom prst="rect">
            <a:avLst/>
          </a:prstGeom>
          <a:noFill/>
          <a:ln w="25400">
            <a:noFill/>
            <a:round/>
            <a:headEnd/>
            <a:tailEnd/>
          </a:ln>
        </p:spPr>
      </p:pic>
      <p:pic>
        <p:nvPicPr>
          <p:cNvPr id="47110" name="Picture 6"/>
          <p:cNvPicPr>
            <a:picLocks noChangeArrowheads="1"/>
          </p:cNvPicPr>
          <p:nvPr/>
        </p:nvPicPr>
        <p:blipFill>
          <a:blip r:embed="rId5"/>
          <a:srcRect/>
          <a:stretch>
            <a:fillRect/>
          </a:stretch>
        </p:blipFill>
        <p:spPr bwMode="auto">
          <a:xfrm>
            <a:off x="3200400" y="2338388"/>
            <a:ext cx="292100" cy="495300"/>
          </a:xfrm>
          <a:prstGeom prst="rect">
            <a:avLst/>
          </a:prstGeom>
          <a:noFill/>
          <a:ln w="12700">
            <a:noFill/>
            <a:miter lim="800000"/>
            <a:headEnd/>
            <a:tailEnd/>
          </a:ln>
        </p:spPr>
      </p:pic>
      <p:sp>
        <p:nvSpPr>
          <p:cNvPr id="29718" name="Rectangle 18"/>
          <p:cNvSpPr>
            <a:spLocks/>
          </p:cNvSpPr>
          <p:nvPr/>
        </p:nvSpPr>
        <p:spPr bwMode="auto">
          <a:xfrm>
            <a:off x="2133600" y="1676400"/>
            <a:ext cx="2463800" cy="330200"/>
          </a:xfrm>
          <a:prstGeom prst="rect">
            <a:avLst/>
          </a:prstGeom>
          <a:noFill/>
          <a:ln w="9525">
            <a:noFill/>
            <a:miter lim="800000"/>
            <a:headEnd/>
            <a:tailEnd/>
          </a:ln>
        </p:spPr>
        <p:txBody>
          <a:bodyPr lIns="38100" tIns="38100" rIns="38100" bIns="38100">
            <a:prstTxWarp prst="textNoShape">
              <a:avLst/>
            </a:prstTxWarp>
          </a:bodyPr>
          <a:lstStyle/>
          <a:p>
            <a:pPr algn="ctr"/>
            <a:r>
              <a:rPr lang="en-US" sz="2400" dirty="0">
                <a:latin typeface="+mn-lt"/>
                <a:ea typeface="Arial" charset="0"/>
                <a:cs typeface="Arial" charset="0"/>
                <a:sym typeface="Arial" charset="0"/>
              </a:rPr>
              <a:t>ENG </a:t>
            </a:r>
            <a:r>
              <a:rPr lang="en-US" sz="2400" dirty="0" smtClean="0">
                <a:latin typeface="+mn-lt"/>
                <a:ea typeface="Arial" charset="0"/>
                <a:cs typeface="Arial" charset="0"/>
                <a:sym typeface="Arial" charset="0"/>
              </a:rPr>
              <a:t>101</a:t>
            </a:r>
            <a:endParaRPr lang="en-US" sz="2400" dirty="0">
              <a:latin typeface="+mn-lt"/>
              <a:ea typeface="Arial" charset="0"/>
              <a:cs typeface="Arial" charset="0"/>
              <a:sym typeface="Arial" charset="0"/>
            </a:endParaRPr>
          </a:p>
        </p:txBody>
      </p:sp>
      <p:sp>
        <p:nvSpPr>
          <p:cNvPr id="29716" name="Rectangle 23"/>
          <p:cNvSpPr>
            <a:spLocks/>
          </p:cNvSpPr>
          <p:nvPr/>
        </p:nvSpPr>
        <p:spPr bwMode="auto">
          <a:xfrm>
            <a:off x="4572000" y="1676400"/>
            <a:ext cx="2463800" cy="330200"/>
          </a:xfrm>
          <a:prstGeom prst="rect">
            <a:avLst/>
          </a:prstGeom>
          <a:noFill/>
          <a:ln w="9525">
            <a:noFill/>
            <a:miter lim="800000"/>
            <a:headEnd/>
            <a:tailEnd/>
          </a:ln>
        </p:spPr>
        <p:txBody>
          <a:bodyPr lIns="38100" tIns="38100" rIns="38100" bIns="38100">
            <a:prstTxWarp prst="textNoShape">
              <a:avLst/>
            </a:prstTxWarp>
          </a:bodyPr>
          <a:lstStyle/>
          <a:p>
            <a:pPr algn="ctr"/>
            <a:r>
              <a:rPr lang="en-US" sz="2400" dirty="0">
                <a:latin typeface="+mn-lt"/>
                <a:ea typeface="Arial" charset="0"/>
                <a:cs typeface="Arial" charset="0"/>
                <a:sym typeface="Arial" charset="0"/>
              </a:rPr>
              <a:t>ENG 052</a:t>
            </a:r>
          </a:p>
        </p:txBody>
      </p:sp>
      <p:pic>
        <p:nvPicPr>
          <p:cNvPr id="47130" name="Picture 26"/>
          <p:cNvPicPr>
            <a:picLocks noChangeArrowheads="1"/>
          </p:cNvPicPr>
          <p:nvPr/>
        </p:nvPicPr>
        <p:blipFill>
          <a:blip r:embed="rId5"/>
          <a:srcRect/>
          <a:stretch>
            <a:fillRect/>
          </a:stretch>
        </p:blipFill>
        <p:spPr bwMode="auto">
          <a:xfrm>
            <a:off x="5740400" y="2338388"/>
            <a:ext cx="292100" cy="495300"/>
          </a:xfrm>
          <a:prstGeom prst="rect">
            <a:avLst/>
          </a:prstGeom>
          <a:noFill/>
          <a:ln w="12700">
            <a:noFill/>
            <a:miter lim="800000"/>
            <a:headEnd/>
            <a:tailEnd/>
          </a:ln>
        </p:spPr>
      </p:pic>
      <p:pic>
        <p:nvPicPr>
          <p:cNvPr id="2" name="Picture 1" descr="10 purple peopl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2819400"/>
            <a:ext cx="801511" cy="3050913"/>
          </a:xfrm>
          <a:prstGeom prst="rect">
            <a:avLst/>
          </a:prstGeom>
        </p:spPr>
      </p:pic>
      <p:sp>
        <p:nvSpPr>
          <p:cNvPr id="24" name="Rectangle 23"/>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9"/>
          <p:cNvSpPr txBox="1">
            <a:spLocks noChangeArrowheads="1"/>
          </p:cNvSpPr>
          <p:nvPr/>
        </p:nvSpPr>
        <p:spPr bwMode="auto">
          <a:xfrm>
            <a:off x="0" y="3048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smtClean="0">
                <a:cs typeface="Arial" charset="0"/>
                <a:sym typeface="Arial" charset="0"/>
              </a:rPr>
              <a:t>ALP at CCBC</a:t>
            </a:r>
            <a:endParaRPr lang="en-US" sz="3200" dirty="0">
              <a:ea typeface="ヒラギノ角ゴ ProN W6" charset="0"/>
              <a:cs typeface="ヒラギノ角ゴ ProN W6" charset="0"/>
              <a:sym typeface="Arial" charset="0"/>
            </a:endParaRPr>
          </a:p>
        </p:txBody>
      </p:sp>
    </p:spTree>
    <p:extLst>
      <p:ext uri="{BB962C8B-B14F-4D97-AF65-F5344CB8AC3E}">
        <p14:creationId xmlns:p14="http://schemas.microsoft.com/office/powerpoint/2010/main" val="43607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7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7110"/>
                                        </p:tgtEl>
                                        <p:attrNameLst>
                                          <p:attrName>style.visibility</p:attrName>
                                        </p:attrNameLst>
                                      </p:cBhvr>
                                      <p:to>
                                        <p:strVal val="visible"/>
                                      </p:to>
                                    </p:set>
                                    <p:animEffect transition="in" filter="wipe(up)">
                                      <p:cBhvr>
                                        <p:cTn id="21" dur="500"/>
                                        <p:tgtEl>
                                          <p:spTgt spid="471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4710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7130"/>
                                        </p:tgtEl>
                                        <p:attrNameLst>
                                          <p:attrName>style.visibility</p:attrName>
                                        </p:attrNameLst>
                                      </p:cBhvr>
                                      <p:to>
                                        <p:strVal val="visible"/>
                                      </p:to>
                                    </p:set>
                                    <p:animEffect transition="in" filter="wipe(up)">
                                      <p:cBhvr>
                                        <p:cTn id="35" dur="500"/>
                                        <p:tgtEl>
                                          <p:spTgt spid="47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9"/>
          <p:cNvSpPr txBox="1">
            <a:spLocks noChangeArrowheads="1"/>
          </p:cNvSpPr>
          <p:nvPr/>
        </p:nvSpPr>
        <p:spPr bwMode="auto">
          <a:xfrm>
            <a:off x="0" y="3048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smtClean="0">
                <a:cs typeface="Arial" charset="0"/>
                <a:sym typeface="Arial" charset="0"/>
              </a:rPr>
              <a:t>Why It Works</a:t>
            </a:r>
            <a:endParaRPr lang="en-US" sz="3200" dirty="0">
              <a:ea typeface="ヒラギノ角ゴ ProN W6" charset="0"/>
              <a:cs typeface="ヒラギノ角ゴ ProN W6" charset="0"/>
              <a:sym typeface="Arial" charset="0"/>
            </a:endParaRPr>
          </a:p>
        </p:txBody>
      </p:sp>
      <p:sp>
        <p:nvSpPr>
          <p:cNvPr id="6" name="TextBox 5"/>
          <p:cNvSpPr txBox="1"/>
          <p:nvPr/>
        </p:nvSpPr>
        <p:spPr>
          <a:xfrm>
            <a:off x="762000" y="1595021"/>
            <a:ext cx="7620000" cy="5262979"/>
          </a:xfrm>
          <a:prstGeom prst="rect">
            <a:avLst/>
          </a:prstGeom>
          <a:noFill/>
        </p:spPr>
        <p:txBody>
          <a:bodyPr wrap="square" rtlCol="0">
            <a:spAutoFit/>
          </a:bodyPr>
          <a:lstStyle/>
          <a:p>
            <a:pPr marL="342900" lvl="0" indent="-342900">
              <a:buFont typeface="+mj-lt"/>
              <a:buAutoNum type="arabicPeriod"/>
            </a:pPr>
            <a:r>
              <a:rPr lang="en-US" sz="2400" dirty="0" smtClean="0"/>
              <a:t>ALP students take their developmental writing course concurrently with ENG 101, rather than as a pre-requisite.</a:t>
            </a:r>
            <a:br>
              <a:rPr lang="en-US" sz="2400" dirty="0" smtClean="0"/>
            </a:br>
            <a:endParaRPr lang="en-US" sz="2400" dirty="0"/>
          </a:p>
          <a:p>
            <a:pPr marL="342900" lvl="0" indent="-342900">
              <a:buFont typeface="+mj-lt"/>
              <a:buAutoNum type="arabicPeriod"/>
            </a:pPr>
            <a:r>
              <a:rPr lang="en-US" sz="2400" dirty="0"/>
              <a:t>Students sense that they are “college material” is enhanced because they are enrolled in a college-level course</a:t>
            </a:r>
            <a:r>
              <a:rPr lang="en-US" sz="2400" dirty="0" smtClean="0"/>
              <a:t>.</a:t>
            </a:r>
            <a:br>
              <a:rPr lang="en-US" sz="2400" dirty="0" smtClean="0"/>
            </a:br>
            <a:endParaRPr lang="en-US" sz="2400" dirty="0"/>
          </a:p>
          <a:p>
            <a:pPr marL="342900" lvl="0" indent="-342900">
              <a:buFont typeface="+mj-lt"/>
              <a:buAutoNum type="arabicPeriod"/>
            </a:pPr>
            <a:r>
              <a:rPr lang="en-US" sz="2400" dirty="0"/>
              <a:t>The cohort effect</a:t>
            </a:r>
            <a:r>
              <a:rPr lang="en-US" sz="2400" dirty="0" smtClean="0"/>
              <a:t>—ALP </a:t>
            </a:r>
            <a:r>
              <a:rPr lang="en-US" sz="2400" dirty="0"/>
              <a:t>students spend six hours a week together, half that time in a small </a:t>
            </a:r>
            <a:r>
              <a:rPr lang="en-US" sz="2400" dirty="0" smtClean="0"/>
              <a:t>section.</a:t>
            </a:r>
            <a:br>
              <a:rPr lang="en-US" sz="2400" dirty="0" smtClean="0"/>
            </a:br>
            <a:endParaRPr lang="en-US" sz="2400" dirty="0" smtClean="0"/>
          </a:p>
          <a:p>
            <a:pPr marL="342900" lvl="0" indent="-342900">
              <a:buFont typeface="+mj-lt"/>
              <a:buAutoNum type="arabicPeriod"/>
            </a:pPr>
            <a:r>
              <a:rPr lang="en-US" sz="2400" dirty="0" smtClean="0"/>
              <a:t>The 101-level students in the comp class serve as role models.</a:t>
            </a:r>
          </a:p>
          <a:p>
            <a:pPr marL="342900" indent="-342900">
              <a:buFont typeface="+mj-lt"/>
              <a:buAutoNum type="arabicPeriod"/>
            </a:pPr>
            <a:endParaRPr lang="en-US" sz="2400" dirty="0"/>
          </a:p>
        </p:txBody>
      </p:sp>
    </p:spTree>
    <p:extLst>
      <p:ext uri="{BB962C8B-B14F-4D97-AF65-F5344CB8AC3E}">
        <p14:creationId xmlns:p14="http://schemas.microsoft.com/office/powerpoint/2010/main" val="190026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9"/>
          <p:cNvSpPr txBox="1">
            <a:spLocks noChangeArrowheads="1"/>
          </p:cNvSpPr>
          <p:nvPr/>
        </p:nvSpPr>
        <p:spPr bwMode="auto">
          <a:xfrm>
            <a:off x="0" y="3048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smtClean="0">
                <a:cs typeface="Arial" charset="0"/>
                <a:sym typeface="Arial" charset="0"/>
              </a:rPr>
              <a:t>Why It Works</a:t>
            </a:r>
            <a:endParaRPr lang="en-US" sz="3200" dirty="0">
              <a:ea typeface="ヒラギノ角ゴ ProN W6" charset="0"/>
              <a:cs typeface="ヒラギノ角ゴ ProN W6" charset="0"/>
              <a:sym typeface="Arial" charset="0"/>
            </a:endParaRPr>
          </a:p>
        </p:txBody>
      </p:sp>
      <p:sp>
        <p:nvSpPr>
          <p:cNvPr id="6" name="TextBox 5"/>
          <p:cNvSpPr txBox="1"/>
          <p:nvPr/>
        </p:nvSpPr>
        <p:spPr>
          <a:xfrm>
            <a:off x="914400" y="1600200"/>
            <a:ext cx="7391400" cy="4524315"/>
          </a:xfrm>
          <a:prstGeom prst="rect">
            <a:avLst/>
          </a:prstGeom>
          <a:noFill/>
        </p:spPr>
        <p:txBody>
          <a:bodyPr wrap="square" rtlCol="0">
            <a:spAutoFit/>
          </a:bodyPr>
          <a:lstStyle/>
          <a:p>
            <a:pPr marL="457200" lvl="0" indent="-457200">
              <a:buFont typeface="+mj-lt"/>
              <a:buAutoNum type="arabicPeriod" startAt="5"/>
            </a:pPr>
            <a:r>
              <a:rPr lang="en-US" sz="2400" dirty="0" smtClean="0"/>
              <a:t>Small </a:t>
            </a:r>
            <a:r>
              <a:rPr lang="en-US" sz="2400" dirty="0"/>
              <a:t>class </a:t>
            </a:r>
            <a:r>
              <a:rPr lang="en-US" sz="2400" dirty="0" smtClean="0"/>
              <a:t>size.</a:t>
            </a:r>
            <a:br>
              <a:rPr lang="en-US" sz="2400" dirty="0" smtClean="0"/>
            </a:br>
            <a:endParaRPr lang="en-US" sz="2400" dirty="0"/>
          </a:p>
          <a:p>
            <a:pPr marL="457200" lvl="0" indent="-457200">
              <a:buFont typeface="+mj-lt"/>
              <a:buAutoNum type="arabicPeriod" startAt="5"/>
            </a:pPr>
            <a:r>
              <a:rPr lang="en-US" sz="2400" dirty="0" smtClean="0"/>
              <a:t>Attention to </a:t>
            </a:r>
            <a:r>
              <a:rPr lang="en-US" sz="2400" dirty="0"/>
              <a:t>non-cognitive </a:t>
            </a:r>
            <a:r>
              <a:rPr lang="en-US" sz="2400" dirty="0" smtClean="0"/>
              <a:t>issues.</a:t>
            </a:r>
            <a:br>
              <a:rPr lang="en-US" sz="2400" dirty="0" smtClean="0"/>
            </a:br>
            <a:endParaRPr lang="en-US" sz="2400" dirty="0" smtClean="0"/>
          </a:p>
          <a:p>
            <a:pPr marL="457200" lvl="0" indent="-457200">
              <a:buFont typeface="+mj-lt"/>
              <a:buAutoNum type="arabicPeriod" startAt="5"/>
            </a:pPr>
            <a:r>
              <a:rPr lang="en-US" sz="2400" dirty="0" smtClean="0"/>
              <a:t>The developmental and credit courses are carefully coordinated.</a:t>
            </a:r>
            <a:r>
              <a:rPr lang="en-US" sz="2400" dirty="0"/>
              <a:t/>
            </a:r>
            <a:br>
              <a:rPr lang="en-US" sz="2400" dirty="0"/>
            </a:br>
            <a:endParaRPr lang="en-US" sz="2400" dirty="0" smtClean="0"/>
          </a:p>
          <a:p>
            <a:pPr marL="457200" lvl="0" indent="-457200">
              <a:buFont typeface="+mj-lt"/>
              <a:buAutoNum type="arabicPeriod" startAt="5"/>
            </a:pPr>
            <a:r>
              <a:rPr lang="en-US" sz="2400" dirty="0" smtClean="0"/>
              <a:t>The pedagogy of ALP is based on backward design from the credit course and emphasizes active learning, improved reasoning skills, engaged reading, and more effective editing skills.</a:t>
            </a:r>
            <a:endParaRPr lang="en-US" sz="2400" dirty="0"/>
          </a:p>
          <a:p>
            <a:pPr marL="342900" indent="-342900">
              <a:buFont typeface="+mj-lt"/>
              <a:buAutoNum type="arabicPeriod" startAt="5"/>
            </a:pPr>
            <a:endParaRPr lang="en-US" sz="2400" dirty="0"/>
          </a:p>
        </p:txBody>
      </p:sp>
    </p:spTree>
    <p:extLst>
      <p:ext uri="{BB962C8B-B14F-4D97-AF65-F5344CB8AC3E}">
        <p14:creationId xmlns:p14="http://schemas.microsoft.com/office/powerpoint/2010/main" val="298345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9"/>
          <p:cNvSpPr txBox="1">
            <a:spLocks noChangeArrowheads="1"/>
          </p:cNvSpPr>
          <p:nvPr/>
        </p:nvSpPr>
        <p:spPr bwMode="auto">
          <a:xfrm>
            <a:off x="0" y="152400"/>
            <a:ext cx="9144000" cy="1371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2400" b="1" dirty="0" smtClean="0">
                <a:cs typeface="Arial" charset="0"/>
                <a:sym typeface="Arial" charset="0"/>
              </a:rPr>
              <a:t>How does an ALP developmental class</a:t>
            </a:r>
          </a:p>
          <a:p>
            <a:pPr algn="ctr" eaLnBrk="1" hangingPunct="1"/>
            <a:r>
              <a:rPr lang="en-US" sz="2400" b="1" dirty="0" smtClean="0">
                <a:cs typeface="Arial" charset="0"/>
                <a:sym typeface="Arial" charset="0"/>
              </a:rPr>
              <a:t>differ from a traditional one?</a:t>
            </a:r>
            <a:endParaRPr lang="en-US" sz="2400" b="1" dirty="0">
              <a:ea typeface="ヒラギノ角ゴ ProN W6" charset="0"/>
              <a:cs typeface="ヒラギノ角ゴ ProN W6" charset="0"/>
              <a:sym typeface="Arial" charset="0"/>
            </a:endParaRPr>
          </a:p>
        </p:txBody>
      </p:sp>
      <p:sp>
        <p:nvSpPr>
          <p:cNvPr id="2" name="TextBox 1"/>
          <p:cNvSpPr txBox="1"/>
          <p:nvPr/>
        </p:nvSpPr>
        <p:spPr>
          <a:xfrm>
            <a:off x="914400" y="3657600"/>
            <a:ext cx="6553200" cy="523220"/>
          </a:xfrm>
          <a:prstGeom prst="rect">
            <a:avLst/>
          </a:prstGeom>
          <a:noFill/>
        </p:spPr>
        <p:txBody>
          <a:bodyPr wrap="square" rtlCol="0">
            <a:spAutoFit/>
          </a:bodyPr>
          <a:lstStyle/>
          <a:p>
            <a:pPr algn="l"/>
            <a:r>
              <a:rPr lang="en-US" sz="2800" b="1" dirty="0" smtClean="0">
                <a:solidFill>
                  <a:srgbClr val="000000"/>
                </a:solidFill>
                <a:cs typeface="Arial" charset="0"/>
                <a:sym typeface="Arial" charset="0"/>
              </a:rPr>
              <a:t>Goal of an ALP developmental course</a:t>
            </a:r>
            <a:r>
              <a:rPr lang="en-US" sz="2800" b="1" dirty="0" smtClean="0">
                <a:solidFill>
                  <a:srgbClr val="000000"/>
                </a:solidFill>
                <a:cs typeface="Arial" charset="0"/>
                <a:sym typeface="Arial" charset="0"/>
              </a:rPr>
              <a:t>:</a:t>
            </a:r>
            <a:endParaRPr lang="en-US" sz="2800" b="1" dirty="0">
              <a:solidFill>
                <a:srgbClr val="000000"/>
              </a:solidFill>
              <a:cs typeface="Arial" charset="0"/>
              <a:sym typeface="Arial" charset="0"/>
            </a:endParaRPr>
          </a:p>
        </p:txBody>
      </p:sp>
      <p:sp>
        <p:nvSpPr>
          <p:cNvPr id="3" name="TextBox 2"/>
          <p:cNvSpPr txBox="1"/>
          <p:nvPr/>
        </p:nvSpPr>
        <p:spPr>
          <a:xfrm>
            <a:off x="1371600" y="1371600"/>
            <a:ext cx="7086600" cy="523220"/>
          </a:xfrm>
          <a:prstGeom prst="rect">
            <a:avLst/>
          </a:prstGeom>
          <a:noFill/>
        </p:spPr>
        <p:txBody>
          <a:bodyPr wrap="square" rtlCol="0">
            <a:spAutoFit/>
          </a:bodyPr>
          <a:lstStyle/>
          <a:p>
            <a:pPr algn="r"/>
            <a:r>
              <a:rPr lang="en-US" sz="2800" dirty="0">
                <a:cs typeface="Arial" charset="0"/>
                <a:sym typeface="Arial" charset="0"/>
              </a:rPr>
              <a:t>.</a:t>
            </a:r>
            <a:endParaRPr lang="en-US" sz="2800" dirty="0"/>
          </a:p>
        </p:txBody>
      </p:sp>
      <p:sp>
        <p:nvSpPr>
          <p:cNvPr id="4" name="TextBox 3"/>
          <p:cNvSpPr txBox="1"/>
          <p:nvPr/>
        </p:nvSpPr>
        <p:spPr>
          <a:xfrm>
            <a:off x="914400" y="1905000"/>
            <a:ext cx="7772400" cy="954107"/>
          </a:xfrm>
          <a:prstGeom prst="rect">
            <a:avLst/>
          </a:prstGeom>
          <a:noFill/>
        </p:spPr>
        <p:txBody>
          <a:bodyPr wrap="square" rtlCol="0">
            <a:spAutoFit/>
          </a:bodyPr>
          <a:lstStyle/>
          <a:p>
            <a:r>
              <a:rPr lang="en-US" sz="2800" dirty="0">
                <a:cs typeface="Arial" charset="0"/>
                <a:sym typeface="Arial" charset="0"/>
              </a:rPr>
              <a:t>for </a:t>
            </a:r>
            <a:r>
              <a:rPr lang="en-US" sz="2800" dirty="0" smtClean="0">
                <a:cs typeface="Arial" charset="0"/>
                <a:sym typeface="Arial" charset="0"/>
              </a:rPr>
              <a:t>students </a:t>
            </a:r>
            <a:r>
              <a:rPr lang="en-US" sz="2800" dirty="0">
                <a:cs typeface="Arial" charset="0"/>
                <a:sym typeface="Arial" charset="0"/>
              </a:rPr>
              <a:t>to pass </a:t>
            </a:r>
            <a:r>
              <a:rPr lang="en-US" sz="2800" dirty="0" smtClean="0">
                <a:cs typeface="Arial" charset="0"/>
                <a:sym typeface="Arial" charset="0"/>
              </a:rPr>
              <a:t>the developmental course and be ready for first-year composition.</a:t>
            </a:r>
            <a:endParaRPr lang="en-US" sz="2800" dirty="0"/>
          </a:p>
        </p:txBody>
      </p:sp>
      <p:sp>
        <p:nvSpPr>
          <p:cNvPr id="15" name="TextBox 14"/>
          <p:cNvSpPr txBox="1"/>
          <p:nvPr/>
        </p:nvSpPr>
        <p:spPr>
          <a:xfrm>
            <a:off x="914400" y="4343400"/>
            <a:ext cx="8001000" cy="523220"/>
          </a:xfrm>
          <a:prstGeom prst="rect">
            <a:avLst/>
          </a:prstGeom>
          <a:noFill/>
        </p:spPr>
        <p:txBody>
          <a:bodyPr wrap="square" rtlCol="0">
            <a:spAutoFit/>
          </a:bodyPr>
          <a:lstStyle/>
          <a:p>
            <a:r>
              <a:rPr lang="en-US" sz="2800" dirty="0">
                <a:cs typeface="Arial" charset="0"/>
                <a:sym typeface="Arial" charset="0"/>
              </a:rPr>
              <a:t>for </a:t>
            </a:r>
            <a:r>
              <a:rPr lang="en-US" sz="2800" dirty="0" smtClean="0">
                <a:cs typeface="Arial" charset="0"/>
                <a:sym typeface="Arial" charset="0"/>
              </a:rPr>
              <a:t>students </a:t>
            </a:r>
            <a:r>
              <a:rPr lang="en-US" sz="2800" dirty="0">
                <a:cs typeface="Arial" charset="0"/>
                <a:sym typeface="Arial" charset="0"/>
              </a:rPr>
              <a:t>to pass first-year composition course.</a:t>
            </a:r>
            <a:endParaRPr lang="en-US" sz="2800" dirty="0"/>
          </a:p>
        </p:txBody>
      </p:sp>
      <p:sp>
        <p:nvSpPr>
          <p:cNvPr id="5" name="TextBox 4"/>
          <p:cNvSpPr txBox="1"/>
          <p:nvPr/>
        </p:nvSpPr>
        <p:spPr>
          <a:xfrm>
            <a:off x="914400" y="1371600"/>
            <a:ext cx="7162800" cy="523220"/>
          </a:xfrm>
          <a:prstGeom prst="rect">
            <a:avLst/>
          </a:prstGeom>
          <a:noFill/>
        </p:spPr>
        <p:txBody>
          <a:bodyPr wrap="square" rtlCol="0">
            <a:spAutoFit/>
          </a:bodyPr>
          <a:lstStyle/>
          <a:p>
            <a:r>
              <a:rPr lang="en-US" sz="2800" b="1" dirty="0">
                <a:cs typeface="Arial" charset="0"/>
                <a:sym typeface="Arial" charset="0"/>
              </a:rPr>
              <a:t>Goal of a traditional developmental course:</a:t>
            </a:r>
          </a:p>
        </p:txBody>
      </p:sp>
    </p:spTree>
    <p:extLst>
      <p:ext uri="{BB962C8B-B14F-4D97-AF65-F5344CB8AC3E}">
        <p14:creationId xmlns:p14="http://schemas.microsoft.com/office/powerpoint/2010/main" val="3985818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9"/>
          <p:cNvSpPr txBox="1">
            <a:spLocks noChangeArrowheads="1"/>
          </p:cNvSpPr>
          <p:nvPr/>
        </p:nvSpPr>
        <p:spPr bwMode="auto">
          <a:xfrm>
            <a:off x="0" y="152400"/>
            <a:ext cx="9144000" cy="1371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2400" b="1" dirty="0" smtClean="0">
                <a:cs typeface="Arial" charset="0"/>
                <a:sym typeface="Arial" charset="0"/>
              </a:rPr>
              <a:t>How does an ALP developmental class</a:t>
            </a:r>
          </a:p>
          <a:p>
            <a:pPr algn="ctr" eaLnBrk="1" hangingPunct="1"/>
            <a:r>
              <a:rPr lang="en-US" sz="2400" b="1" dirty="0" smtClean="0">
                <a:cs typeface="Arial" charset="0"/>
                <a:sym typeface="Arial" charset="0"/>
              </a:rPr>
              <a:t>differ from a traditional one?</a:t>
            </a:r>
            <a:endParaRPr lang="en-US" sz="2400" b="1" dirty="0">
              <a:ea typeface="ヒラギノ角ゴ ProN W6" charset="0"/>
              <a:cs typeface="ヒラギノ角ゴ ProN W6" charset="0"/>
              <a:sym typeface="Arial" charset="0"/>
            </a:endParaRPr>
          </a:p>
        </p:txBody>
      </p:sp>
      <p:sp>
        <p:nvSpPr>
          <p:cNvPr id="3" name="TextBox 2"/>
          <p:cNvSpPr txBox="1"/>
          <p:nvPr/>
        </p:nvSpPr>
        <p:spPr>
          <a:xfrm>
            <a:off x="1371600" y="1371600"/>
            <a:ext cx="7086600" cy="523220"/>
          </a:xfrm>
          <a:prstGeom prst="rect">
            <a:avLst/>
          </a:prstGeom>
          <a:noFill/>
        </p:spPr>
        <p:txBody>
          <a:bodyPr wrap="square" rtlCol="0">
            <a:spAutoFit/>
          </a:bodyPr>
          <a:lstStyle/>
          <a:p>
            <a:pPr algn="r"/>
            <a:r>
              <a:rPr lang="en-US" sz="2800" dirty="0">
                <a:cs typeface="Arial" charset="0"/>
                <a:sym typeface="Arial" charset="0"/>
              </a:rPr>
              <a:t>.</a:t>
            </a:r>
            <a:endParaRPr lang="en-US" sz="2800" dirty="0"/>
          </a:p>
        </p:txBody>
      </p:sp>
      <p:sp>
        <p:nvSpPr>
          <p:cNvPr id="6" name="TextBox 5"/>
          <p:cNvSpPr txBox="1"/>
          <p:nvPr/>
        </p:nvSpPr>
        <p:spPr>
          <a:xfrm>
            <a:off x="914400" y="2590800"/>
            <a:ext cx="7772400" cy="2246769"/>
          </a:xfrm>
          <a:prstGeom prst="rect">
            <a:avLst/>
          </a:prstGeom>
          <a:noFill/>
        </p:spPr>
        <p:txBody>
          <a:bodyPr wrap="square" rtlCol="0">
            <a:spAutoFit/>
          </a:bodyPr>
          <a:lstStyle/>
          <a:p>
            <a:pPr marL="223838" indent="-223838">
              <a:spcBef>
                <a:spcPct val="0"/>
              </a:spcBef>
            </a:pPr>
            <a:r>
              <a:rPr lang="en-US" altLang="en-US" sz="2800" dirty="0" smtClean="0"/>
              <a:t>“	I </a:t>
            </a:r>
            <a:r>
              <a:rPr lang="en-US" altLang="en-US" sz="2800" dirty="0"/>
              <a:t>don’t </a:t>
            </a:r>
            <a:r>
              <a:rPr lang="en-US" altLang="en-US" sz="2800" dirty="0" smtClean="0"/>
              <a:t>really </a:t>
            </a:r>
            <a:r>
              <a:rPr lang="en-US" altLang="en-US" sz="2800" dirty="0"/>
              <a:t>feel like I’m taking two classes.  I feel like I’m taking one class, but we get the deeper version.</a:t>
            </a:r>
            <a:r>
              <a:rPr lang="en-US" altLang="en-US" sz="2800" dirty="0" smtClean="0"/>
              <a:t>”</a:t>
            </a:r>
          </a:p>
          <a:p>
            <a:pPr>
              <a:spcBef>
                <a:spcPct val="0"/>
              </a:spcBef>
            </a:pPr>
            <a:endParaRPr lang="en-US" altLang="en-US" sz="2800" dirty="0"/>
          </a:p>
          <a:p>
            <a:pPr algn="r">
              <a:spcBef>
                <a:spcPct val="0"/>
              </a:spcBef>
            </a:pPr>
            <a:r>
              <a:rPr lang="en-US" altLang="en-US" sz="2800" dirty="0" smtClean="0"/>
              <a:t>ALP student in Michigan</a:t>
            </a:r>
            <a:endParaRPr lang="en-US" altLang="en-US" sz="2800" dirty="0"/>
          </a:p>
        </p:txBody>
      </p:sp>
    </p:spTree>
    <p:extLst>
      <p:ext uri="{BB962C8B-B14F-4D97-AF65-F5344CB8AC3E}">
        <p14:creationId xmlns:p14="http://schemas.microsoft.com/office/powerpoint/2010/main" val="144191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657600" y="228600"/>
            <a:ext cx="1605337" cy="2672137"/>
            <a:chOff x="3657600" y="228600"/>
            <a:chExt cx="1605337" cy="2672137"/>
          </a:xfrm>
        </p:grpSpPr>
        <p:grpSp>
          <p:nvGrpSpPr>
            <p:cNvPr id="85" name="Group 84"/>
            <p:cNvGrpSpPr/>
            <p:nvPr/>
          </p:nvGrpSpPr>
          <p:grpSpPr>
            <a:xfrm>
              <a:off x="3657600" y="914400"/>
              <a:ext cx="533400" cy="1435101"/>
              <a:chOff x="381000" y="3479800"/>
              <a:chExt cx="533400" cy="1435101"/>
            </a:xfrm>
          </p:grpSpPr>
          <p:sp>
            <p:nvSpPr>
              <p:cNvPr id="86"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87"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88"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7" name="Group 6"/>
            <p:cNvGrpSpPr/>
            <p:nvPr/>
          </p:nvGrpSpPr>
          <p:grpSpPr>
            <a:xfrm>
              <a:off x="4038600" y="228600"/>
              <a:ext cx="1224337" cy="1224337"/>
              <a:chOff x="4038600" y="304800"/>
              <a:chExt cx="1224337" cy="1224337"/>
            </a:xfrm>
          </p:grpSpPr>
          <p:sp>
            <p:nvSpPr>
              <p:cNvPr id="108" name="Rectangle 2"/>
              <p:cNvSpPr>
                <a:spLocks/>
              </p:cNvSpPr>
              <p:nvPr/>
            </p:nvSpPr>
            <p:spPr bwMode="auto">
              <a:xfrm>
                <a:off x="4038600" y="304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65" name="Rectangle 10"/>
              <p:cNvSpPr>
                <a:spLocks/>
              </p:cNvSpPr>
              <p:nvPr/>
            </p:nvSpPr>
            <p:spPr bwMode="auto">
              <a:xfrm>
                <a:off x="4038600" y="381000"/>
                <a:ext cx="1219200" cy="984251"/>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a:latin typeface="+mn-lt"/>
                    <a:ea typeface="Arial" charset="0"/>
                    <a:cs typeface="Arial" charset="0"/>
                    <a:sym typeface="Arial" charset="0"/>
                  </a:rPr>
                  <a:t>passed</a:t>
                </a:r>
              </a:p>
              <a:p>
                <a:pPr algn="ctr">
                  <a:defRPr/>
                </a:pPr>
                <a:r>
                  <a:rPr lang="en-US" sz="1600" dirty="0">
                    <a:latin typeface="+mn-lt"/>
                    <a:ea typeface="Arial" charset="0"/>
                    <a:cs typeface="Arial" charset="0"/>
                    <a:sym typeface="Arial" charset="0"/>
                  </a:rPr>
                  <a:t>ENG 052</a:t>
                </a:r>
              </a:p>
              <a:p>
                <a:pPr algn="ctr">
                  <a:defRPr/>
                </a:pPr>
                <a:r>
                  <a:rPr lang="en-US" sz="1600" dirty="0" smtClean="0">
                    <a:latin typeface="+mn-lt"/>
                    <a:ea typeface="Arial" charset="0"/>
                    <a:cs typeface="Arial" charset="0"/>
                    <a:sym typeface="Arial" charset="0"/>
                  </a:rPr>
                  <a:t>3604</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65%</a:t>
                </a:r>
                <a:endParaRPr lang="en-US" sz="1600" dirty="0">
                  <a:latin typeface="+mn-lt"/>
                  <a:ea typeface="Arial" charset="0"/>
                  <a:cs typeface="Arial" charset="0"/>
                  <a:sym typeface="Arial" charset="0"/>
                </a:endParaRPr>
              </a:p>
            </p:txBody>
          </p:sp>
        </p:grpSp>
        <p:grpSp>
          <p:nvGrpSpPr>
            <p:cNvPr id="15" name="Group 14"/>
            <p:cNvGrpSpPr/>
            <p:nvPr/>
          </p:nvGrpSpPr>
          <p:grpSpPr>
            <a:xfrm>
              <a:off x="4038600" y="1676400"/>
              <a:ext cx="1224337" cy="1224337"/>
              <a:chOff x="4114800" y="1676400"/>
              <a:chExt cx="1224337" cy="1224337"/>
            </a:xfrm>
          </p:grpSpPr>
          <p:sp>
            <p:nvSpPr>
              <p:cNvPr id="110" name="Rectangle 2"/>
              <p:cNvSpPr>
                <a:spLocks/>
              </p:cNvSpPr>
              <p:nvPr/>
            </p:nvSpPr>
            <p:spPr bwMode="auto">
              <a:xfrm>
                <a:off x="4114800" y="16764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63" name="Rectangle 13"/>
              <p:cNvSpPr>
                <a:spLocks/>
              </p:cNvSpPr>
              <p:nvPr/>
            </p:nvSpPr>
            <p:spPr bwMode="auto">
              <a:xfrm>
                <a:off x="4114800" y="1752600"/>
                <a:ext cx="1203325" cy="984885"/>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latin typeface="+mn-lt"/>
                    <a:ea typeface="Arial" charset="0"/>
                    <a:cs typeface="Arial" charset="0"/>
                    <a:sym typeface="Arial" charset="0"/>
                  </a:rPr>
                  <a:t>  did </a:t>
                </a:r>
                <a:r>
                  <a:rPr lang="en-US" sz="1600" dirty="0">
                    <a:latin typeface="+mn-lt"/>
                    <a:ea typeface="Arial" charset="0"/>
                    <a:cs typeface="Arial" charset="0"/>
                    <a:sym typeface="Arial" charset="0"/>
                  </a:rPr>
                  <a:t>not </a:t>
                </a:r>
                <a:r>
                  <a:rPr lang="en-US" sz="1600" dirty="0" smtClean="0">
                    <a:latin typeface="+mn-lt"/>
                    <a:ea typeface="Arial" charset="0"/>
                    <a:cs typeface="Arial" charset="0"/>
                    <a:sym typeface="Arial" charset="0"/>
                  </a:rPr>
                  <a:t>pass       </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ENG 052</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1941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35%</a:t>
                </a:r>
              </a:p>
            </p:txBody>
          </p:sp>
        </p:grpSp>
      </p:grpSp>
      <p:sp>
        <p:nvSpPr>
          <p:cNvPr id="31748" name="Line 45"/>
          <p:cNvSpPr>
            <a:spLocks noChangeShapeType="1"/>
          </p:cNvSpPr>
          <p:nvPr/>
        </p:nvSpPr>
        <p:spPr bwMode="auto">
          <a:xfrm>
            <a:off x="355600" y="3378200"/>
            <a:ext cx="8077200" cy="1588"/>
          </a:xfrm>
          <a:prstGeom prst="line">
            <a:avLst/>
          </a:prstGeom>
          <a:noFill/>
          <a:ln w="38100">
            <a:solidFill>
              <a:srgbClr val="615CB0"/>
            </a:solidFill>
            <a:round/>
            <a:headEnd/>
            <a:tailEnd/>
          </a:ln>
        </p:spPr>
        <p:txBody>
          <a:bodyPr lIns="0" tIns="0" rIns="0" bIns="0">
            <a:prstTxWarp prst="textNoShape">
              <a:avLst/>
            </a:prstTxWarp>
          </a:bodyPr>
          <a:lstStyle/>
          <a:p>
            <a:endParaRPr lang="en-US"/>
          </a:p>
        </p:txBody>
      </p:sp>
      <p:grpSp>
        <p:nvGrpSpPr>
          <p:cNvPr id="8" name="Group 7"/>
          <p:cNvGrpSpPr/>
          <p:nvPr/>
        </p:nvGrpSpPr>
        <p:grpSpPr>
          <a:xfrm>
            <a:off x="2438400" y="228600"/>
            <a:ext cx="1224337" cy="1230313"/>
            <a:chOff x="2438400" y="304800"/>
            <a:chExt cx="1224337" cy="1230313"/>
          </a:xfrm>
        </p:grpSpPr>
        <p:sp>
          <p:nvSpPr>
            <p:cNvPr id="107" name="Rectangle 2"/>
            <p:cNvSpPr>
              <a:spLocks/>
            </p:cNvSpPr>
            <p:nvPr/>
          </p:nvSpPr>
          <p:spPr bwMode="auto">
            <a:xfrm>
              <a:off x="2438400" y="304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55" name="Rectangle 3"/>
            <p:cNvSpPr>
              <a:spLocks/>
            </p:cNvSpPr>
            <p:nvPr/>
          </p:nvSpPr>
          <p:spPr bwMode="auto">
            <a:xfrm>
              <a:off x="2438400" y="304800"/>
              <a:ext cx="1219199" cy="1230313"/>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a:solidFill>
                    <a:schemeClr val="tx1"/>
                  </a:solidFill>
                  <a:latin typeface="+mn-lt"/>
                  <a:ea typeface="Arial" charset="0"/>
                  <a:cs typeface="Arial" charset="0"/>
                  <a:sym typeface="Arial" charset="0"/>
                </a:rPr>
                <a:t>took</a:t>
              </a:r>
            </a:p>
            <a:p>
              <a:pPr algn="ctr">
                <a:defRPr/>
              </a:pPr>
              <a:r>
                <a:rPr lang="en-US" sz="1600" dirty="0">
                  <a:solidFill>
                    <a:schemeClr val="tx1"/>
                  </a:solidFill>
                  <a:latin typeface="+mn-lt"/>
                  <a:ea typeface="Arial" charset="0"/>
                  <a:cs typeface="Arial" charset="0"/>
                  <a:sym typeface="Arial" charset="0"/>
                </a:rPr>
                <a:t>ENG 052</a:t>
              </a:r>
            </a:p>
            <a:p>
              <a:pPr algn="ctr">
                <a:defRPr/>
              </a:pPr>
              <a:r>
                <a:rPr lang="en-US" sz="1600" dirty="0">
                  <a:solidFill>
                    <a:schemeClr val="tx1"/>
                  </a:solidFill>
                  <a:latin typeface="+mn-lt"/>
                  <a:ea typeface="Arial" charset="0"/>
                  <a:cs typeface="Arial" charset="0"/>
                  <a:sym typeface="Arial" charset="0"/>
                </a:rPr>
                <a:t>Fa07-</a:t>
              </a:r>
              <a:r>
                <a:rPr lang="en-US" sz="1600" dirty="0" smtClean="0">
                  <a:solidFill>
                    <a:schemeClr val="tx1"/>
                  </a:solidFill>
                  <a:latin typeface="+mn-lt"/>
                  <a:ea typeface="Arial" charset="0"/>
                  <a:cs typeface="Arial" charset="0"/>
                  <a:sym typeface="Arial" charset="0"/>
                </a:rPr>
                <a:t>Fa10</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rPr>
                <a:t>5545 </a:t>
              </a:r>
              <a:endParaRPr lang="en-US" sz="1600" dirty="0" smtClean="0">
                <a:solidFill>
                  <a:schemeClr val="tx1"/>
                </a:solidFill>
                <a:latin typeface="+mn-lt"/>
                <a:ea typeface="Arial" charset="0"/>
                <a:cs typeface="Arial" charset="0"/>
                <a:sym typeface="Arial" charset="0"/>
              </a:endParaRPr>
            </a:p>
            <a:p>
              <a:pPr algn="ctr">
                <a:defRPr/>
              </a:pPr>
              <a:r>
                <a:rPr lang="en-US" sz="1600" dirty="0" smtClean="0">
                  <a:solidFill>
                    <a:schemeClr val="tx1"/>
                  </a:solidFill>
                  <a:latin typeface="+mn-lt"/>
                  <a:ea typeface="Arial" charset="0"/>
                  <a:cs typeface="Arial" charset="0"/>
                  <a:sym typeface="Arial" charset="0"/>
                </a:rPr>
                <a:t>100%</a:t>
              </a:r>
              <a:endParaRPr lang="en-US" sz="1600" dirty="0">
                <a:solidFill>
                  <a:schemeClr val="tx1"/>
                </a:solidFill>
                <a:latin typeface="+mn-lt"/>
                <a:ea typeface="Arial" charset="0"/>
                <a:cs typeface="Arial" charset="0"/>
                <a:sym typeface="Arial" charset="0"/>
              </a:endParaRPr>
            </a:p>
          </p:txBody>
        </p:sp>
      </p:grpSp>
      <p:grpSp>
        <p:nvGrpSpPr>
          <p:cNvPr id="25" name="Group 24"/>
          <p:cNvGrpSpPr/>
          <p:nvPr/>
        </p:nvGrpSpPr>
        <p:grpSpPr>
          <a:xfrm>
            <a:off x="5257800" y="228600"/>
            <a:ext cx="1605337" cy="2678113"/>
            <a:chOff x="5257800" y="228600"/>
            <a:chExt cx="1605337" cy="2678113"/>
          </a:xfrm>
        </p:grpSpPr>
        <p:grpSp>
          <p:nvGrpSpPr>
            <p:cNvPr id="89" name="Group 88"/>
            <p:cNvGrpSpPr/>
            <p:nvPr/>
          </p:nvGrpSpPr>
          <p:grpSpPr>
            <a:xfrm>
              <a:off x="5257800" y="914400"/>
              <a:ext cx="533400" cy="1435101"/>
              <a:chOff x="381000" y="3479800"/>
              <a:chExt cx="533400" cy="1435101"/>
            </a:xfrm>
          </p:grpSpPr>
          <p:sp>
            <p:nvSpPr>
              <p:cNvPr id="90"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91"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92"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14" name="Group 13"/>
            <p:cNvGrpSpPr/>
            <p:nvPr/>
          </p:nvGrpSpPr>
          <p:grpSpPr>
            <a:xfrm>
              <a:off x="5638800" y="228600"/>
              <a:ext cx="1224337" cy="1306513"/>
              <a:chOff x="5638800" y="228600"/>
              <a:chExt cx="1224337" cy="1306513"/>
            </a:xfrm>
          </p:grpSpPr>
          <p:sp>
            <p:nvSpPr>
              <p:cNvPr id="109" name="Rectangle 2"/>
              <p:cNvSpPr>
                <a:spLocks/>
              </p:cNvSpPr>
              <p:nvPr/>
            </p:nvSpPr>
            <p:spPr bwMode="auto">
              <a:xfrm>
                <a:off x="5638800" y="2286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75" name="Rectangle 18"/>
              <p:cNvSpPr>
                <a:spLocks/>
              </p:cNvSpPr>
              <p:nvPr/>
            </p:nvSpPr>
            <p:spPr bwMode="auto">
              <a:xfrm>
                <a:off x="5638800" y="304800"/>
                <a:ext cx="1219201" cy="1230313"/>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latin typeface="+mn-lt"/>
                    <a:ea typeface="Arial" charset="0"/>
                    <a:cs typeface="Arial" charset="0"/>
                    <a:sym typeface="Arial" charset="0"/>
                  </a:rPr>
                  <a:t>took</a:t>
                </a:r>
                <a:endParaRPr lang="en-US" sz="1600" dirty="0">
                  <a:latin typeface="+mn-lt"/>
                  <a:ea typeface="Arial" charset="0"/>
                  <a:cs typeface="Arial" charset="0"/>
                  <a:sym typeface="Arial" charset="0"/>
                </a:endParaRPr>
              </a:p>
              <a:p>
                <a:pPr algn="ctr">
                  <a:defRPr/>
                </a:pP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2661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48%</a:t>
                </a:r>
                <a:endParaRPr lang="en-US" sz="1600" dirty="0">
                  <a:latin typeface="+mn-lt"/>
                  <a:ea typeface="Arial" charset="0"/>
                  <a:cs typeface="Arial" charset="0"/>
                  <a:sym typeface="Arial" charset="0"/>
                </a:endParaRPr>
              </a:p>
              <a:p>
                <a:pPr algn="ctr">
                  <a:defRPr/>
                </a:pPr>
                <a:endParaRPr lang="en-US" sz="1600" dirty="0" smtClean="0">
                  <a:latin typeface="+mn-lt"/>
                  <a:ea typeface="Arial" charset="0"/>
                  <a:cs typeface="Arial" charset="0"/>
                  <a:sym typeface="Arial" charset="0"/>
                </a:endParaRPr>
              </a:p>
            </p:txBody>
          </p:sp>
        </p:grpSp>
        <p:grpSp>
          <p:nvGrpSpPr>
            <p:cNvPr id="17" name="Group 16"/>
            <p:cNvGrpSpPr/>
            <p:nvPr/>
          </p:nvGrpSpPr>
          <p:grpSpPr>
            <a:xfrm>
              <a:off x="5638800" y="1676400"/>
              <a:ext cx="1224337" cy="1230313"/>
              <a:chOff x="5638800" y="1676400"/>
              <a:chExt cx="1224337" cy="1230313"/>
            </a:xfrm>
          </p:grpSpPr>
          <p:sp>
            <p:nvSpPr>
              <p:cNvPr id="111" name="Rectangle 2"/>
              <p:cNvSpPr>
                <a:spLocks/>
              </p:cNvSpPr>
              <p:nvPr/>
            </p:nvSpPr>
            <p:spPr bwMode="auto">
              <a:xfrm>
                <a:off x="5638800" y="16764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73" name="Rectangle 21"/>
              <p:cNvSpPr>
                <a:spLocks/>
              </p:cNvSpPr>
              <p:nvPr/>
            </p:nvSpPr>
            <p:spPr bwMode="auto">
              <a:xfrm>
                <a:off x="5715000" y="1676400"/>
                <a:ext cx="1117601" cy="1230313"/>
              </a:xfrm>
              <a:prstGeom prst="rect">
                <a:avLst/>
              </a:prstGeom>
              <a:noFill/>
              <a:ln w="9525">
                <a:noFill/>
                <a:miter lim="800000"/>
                <a:headEnd/>
                <a:tailEnd/>
              </a:ln>
            </p:spPr>
            <p:txBody>
              <a:bodyPr wrap="none" lIns="0" tIns="0" rIns="0" bIns="0" anchor="ctr">
                <a:prstTxWarp prst="textNoShape">
                  <a:avLst/>
                </a:prstTxWarp>
                <a:spAutoFit/>
              </a:bodyPr>
              <a:lstStyle/>
              <a:p>
                <a:pPr algn="ctr">
                  <a:defRPr/>
                </a:pPr>
                <a:r>
                  <a:rPr lang="en-US" sz="1600" dirty="0">
                    <a:latin typeface="+mn-lt"/>
                    <a:ea typeface="Arial" charset="0"/>
                    <a:cs typeface="Arial" charset="0"/>
                    <a:sym typeface="Arial" charset="0"/>
                  </a:rPr>
                  <a:t>took no</a:t>
                </a:r>
              </a:p>
              <a:p>
                <a:pPr algn="ctr">
                  <a:defRPr/>
                </a:pPr>
                <a:r>
                  <a:rPr lang="en-US" sz="1600" dirty="0">
                    <a:latin typeface="+mn-lt"/>
                    <a:ea typeface="Arial" charset="0"/>
                    <a:cs typeface="Arial" charset="0"/>
                    <a:sym typeface="Arial" charset="0"/>
                  </a:rPr>
                  <a:t>more writing</a:t>
                </a:r>
              </a:p>
              <a:p>
                <a:pPr algn="ctr">
                  <a:defRPr/>
                </a:pPr>
                <a:r>
                  <a:rPr lang="en-US" sz="1600" dirty="0">
                    <a:latin typeface="+mn-lt"/>
                    <a:ea typeface="Arial" charset="0"/>
                    <a:cs typeface="Arial" charset="0"/>
                    <a:sym typeface="Arial" charset="0"/>
                  </a:rPr>
                  <a:t>courses</a:t>
                </a:r>
              </a:p>
              <a:p>
                <a:pPr algn="ctr">
                  <a:defRPr/>
                </a:pPr>
                <a:r>
                  <a:rPr lang="en-US" sz="1600" dirty="0" smtClean="0">
                    <a:latin typeface="+mn-lt"/>
                    <a:ea typeface="Arial" charset="0"/>
                    <a:cs typeface="Arial" charset="0"/>
                    <a:sym typeface="Arial" charset="0"/>
                  </a:rPr>
                  <a:t>943</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17%</a:t>
                </a:r>
                <a:endParaRPr lang="en-US" sz="1600" dirty="0">
                  <a:latin typeface="+mn-lt"/>
                  <a:ea typeface="Arial" charset="0"/>
                  <a:cs typeface="Arial" charset="0"/>
                  <a:sym typeface="Arial" charset="0"/>
                </a:endParaRPr>
              </a:p>
            </p:txBody>
          </p:sp>
        </p:grpSp>
      </p:grpSp>
      <p:grpSp>
        <p:nvGrpSpPr>
          <p:cNvPr id="24" name="Group 23"/>
          <p:cNvGrpSpPr/>
          <p:nvPr/>
        </p:nvGrpSpPr>
        <p:grpSpPr>
          <a:xfrm>
            <a:off x="3657600" y="3709988"/>
            <a:ext cx="1605337" cy="2625725"/>
            <a:chOff x="3657600" y="3709988"/>
            <a:chExt cx="1605337" cy="2625725"/>
          </a:xfrm>
        </p:grpSpPr>
        <p:grpSp>
          <p:nvGrpSpPr>
            <p:cNvPr id="117" name="Group 116"/>
            <p:cNvGrpSpPr/>
            <p:nvPr/>
          </p:nvGrpSpPr>
          <p:grpSpPr>
            <a:xfrm>
              <a:off x="3657600" y="4267200"/>
              <a:ext cx="533400" cy="1435101"/>
              <a:chOff x="381000" y="3479800"/>
              <a:chExt cx="533400" cy="1435101"/>
            </a:xfrm>
          </p:grpSpPr>
          <p:sp>
            <p:nvSpPr>
              <p:cNvPr id="118"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119"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120"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22" name="Group 21"/>
            <p:cNvGrpSpPr/>
            <p:nvPr/>
          </p:nvGrpSpPr>
          <p:grpSpPr>
            <a:xfrm>
              <a:off x="4038600" y="3709988"/>
              <a:ext cx="1224337" cy="1224337"/>
              <a:chOff x="3962400" y="3810000"/>
              <a:chExt cx="1224337" cy="1224337"/>
            </a:xfrm>
          </p:grpSpPr>
          <p:sp>
            <p:nvSpPr>
              <p:cNvPr id="113" name="Rectangle 2"/>
              <p:cNvSpPr>
                <a:spLocks/>
              </p:cNvSpPr>
              <p:nvPr/>
            </p:nvSpPr>
            <p:spPr bwMode="auto">
              <a:xfrm>
                <a:off x="3962400" y="38100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79" name="Rectangle 39"/>
              <p:cNvSpPr>
                <a:spLocks/>
              </p:cNvSpPr>
              <p:nvPr/>
            </p:nvSpPr>
            <p:spPr bwMode="auto">
              <a:xfrm>
                <a:off x="4156075" y="3811588"/>
                <a:ext cx="844550" cy="984250"/>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passed</a:t>
                </a:r>
              </a:p>
              <a:p>
                <a:pPr algn="ctr"/>
                <a:r>
                  <a:rPr lang="en-US" sz="1600" dirty="0">
                    <a:latin typeface="+mn-lt"/>
                    <a:ea typeface="Arial" charset="0"/>
                    <a:cs typeface="Arial" charset="0"/>
                    <a:sym typeface="Arial" charset="0"/>
                  </a:rPr>
                  <a:t>ENG 052</a:t>
                </a:r>
              </a:p>
              <a:p>
                <a:pPr algn="ctr"/>
                <a:r>
                  <a:rPr lang="en-US" sz="1600" dirty="0" smtClean="0">
                    <a:latin typeface="+mn-lt"/>
                    <a:ea typeface="Arial" charset="0"/>
                    <a:cs typeface="Arial" charset="0"/>
                    <a:sym typeface="Arial" charset="0"/>
                  </a:rPr>
                  <a:t>485</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82%</a:t>
                </a:r>
                <a:endParaRPr lang="en-US" sz="1600" dirty="0">
                  <a:latin typeface="+mn-lt"/>
                  <a:ea typeface="Arial" charset="0"/>
                  <a:cs typeface="Arial" charset="0"/>
                  <a:sym typeface="Arial" charset="0"/>
                </a:endParaRPr>
              </a:p>
            </p:txBody>
          </p:sp>
        </p:grpSp>
        <p:grpSp>
          <p:nvGrpSpPr>
            <p:cNvPr id="21" name="Group 20"/>
            <p:cNvGrpSpPr/>
            <p:nvPr/>
          </p:nvGrpSpPr>
          <p:grpSpPr>
            <a:xfrm>
              <a:off x="4038600" y="5095501"/>
              <a:ext cx="1224337" cy="1240212"/>
              <a:chOff x="4038600" y="5089525"/>
              <a:chExt cx="1224337" cy="1240212"/>
            </a:xfrm>
          </p:grpSpPr>
          <p:sp>
            <p:nvSpPr>
              <p:cNvPr id="116" name="Rectangle 2"/>
              <p:cNvSpPr>
                <a:spLocks/>
              </p:cNvSpPr>
              <p:nvPr/>
            </p:nvSpPr>
            <p:spPr bwMode="auto">
              <a:xfrm>
                <a:off x="4038600" y="51054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77" name="Rectangle 42"/>
              <p:cNvSpPr>
                <a:spLocks/>
              </p:cNvSpPr>
              <p:nvPr/>
            </p:nvSpPr>
            <p:spPr bwMode="auto">
              <a:xfrm>
                <a:off x="4038600" y="5089525"/>
                <a:ext cx="1219200" cy="1231818"/>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600" dirty="0">
                    <a:latin typeface="+mn-lt"/>
                    <a:ea typeface="Arial" charset="0"/>
                    <a:cs typeface="Arial" charset="0"/>
                    <a:sym typeface="Arial" charset="0"/>
                  </a:rPr>
                  <a:t>didn’t</a:t>
                </a:r>
              </a:p>
              <a:p>
                <a:pPr algn="ctr"/>
                <a:r>
                  <a:rPr lang="en-US" sz="1600" dirty="0">
                    <a:latin typeface="+mn-lt"/>
                    <a:ea typeface="Arial" charset="0"/>
                    <a:cs typeface="Arial" charset="0"/>
                    <a:sym typeface="Arial" charset="0"/>
                  </a:rPr>
                  <a:t>pass</a:t>
                </a:r>
              </a:p>
              <a:p>
                <a:pPr algn="ct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052</a:t>
                </a:r>
              </a:p>
              <a:p>
                <a:pPr algn="ctr"/>
                <a:r>
                  <a:rPr lang="en-US" sz="1600" dirty="0" smtClean="0">
                    <a:latin typeface="+mn-lt"/>
                    <a:ea typeface="Arial" charset="0"/>
                    <a:cs typeface="Arial" charset="0"/>
                    <a:sym typeface="Arial" charset="0"/>
                  </a:rPr>
                  <a:t>107</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18%</a:t>
                </a:r>
                <a:endParaRPr lang="en-US" sz="1600" dirty="0">
                  <a:latin typeface="+mn-lt"/>
                  <a:ea typeface="Arial" charset="0"/>
                  <a:cs typeface="Arial" charset="0"/>
                  <a:sym typeface="Arial" charset="0"/>
                </a:endParaRPr>
              </a:p>
            </p:txBody>
          </p:sp>
        </p:grpSp>
      </p:grpSp>
      <p:grpSp>
        <p:nvGrpSpPr>
          <p:cNvPr id="18" name="Group 17"/>
          <p:cNvGrpSpPr/>
          <p:nvPr/>
        </p:nvGrpSpPr>
        <p:grpSpPr>
          <a:xfrm>
            <a:off x="2438400" y="3709988"/>
            <a:ext cx="1224337" cy="1248149"/>
            <a:chOff x="2514600" y="3709988"/>
            <a:chExt cx="1224337" cy="1248149"/>
          </a:xfrm>
        </p:grpSpPr>
        <p:sp>
          <p:nvSpPr>
            <p:cNvPr id="112" name="Rectangle 2"/>
            <p:cNvSpPr>
              <a:spLocks/>
            </p:cNvSpPr>
            <p:nvPr/>
          </p:nvSpPr>
          <p:spPr bwMode="auto">
            <a:xfrm>
              <a:off x="2514600" y="3733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70" name="Rectangle 48"/>
            <p:cNvSpPr>
              <a:spLocks/>
            </p:cNvSpPr>
            <p:nvPr/>
          </p:nvSpPr>
          <p:spPr bwMode="auto">
            <a:xfrm>
              <a:off x="2595563" y="3709988"/>
              <a:ext cx="1003300" cy="1230313"/>
            </a:xfrm>
            <a:prstGeom prst="rect">
              <a:avLst/>
            </a:prstGeom>
            <a:noFill/>
            <a:ln w="12700">
              <a:noFill/>
              <a:miter lim="800000"/>
              <a:headEnd/>
              <a:tailEnd/>
            </a:ln>
          </p:spPr>
          <p:txBody>
            <a:bodyPr wrap="none" lIns="0" tIns="0" rIns="0" bIns="0">
              <a:prstTxWarp prst="textNoShape">
                <a:avLst/>
              </a:prstTxWarp>
              <a:spAutoFit/>
            </a:bodyPr>
            <a:lstStyle/>
            <a:p>
              <a:pPr algn="ctr"/>
              <a:r>
                <a:rPr lang="en-US" sz="1600" dirty="0">
                  <a:latin typeface="+mn-lt"/>
                  <a:ea typeface="Arial" charset="0"/>
                  <a:cs typeface="Arial" charset="0"/>
                  <a:sym typeface="Arial" charset="0"/>
                </a:rPr>
                <a:t>took </a:t>
              </a:r>
            </a:p>
            <a:p>
              <a:pPr algn="ctr"/>
              <a:r>
                <a:rPr lang="en-US" sz="1600" dirty="0">
                  <a:latin typeface="+mn-lt"/>
                  <a:ea typeface="Arial" charset="0"/>
                  <a:cs typeface="Arial" charset="0"/>
                  <a:sym typeface="Arial" charset="0"/>
                </a:rPr>
                <a:t>ENG 052</a:t>
              </a:r>
            </a:p>
            <a:p>
              <a:pPr algn="ctr"/>
              <a:r>
                <a:rPr lang="en-US" sz="1600" dirty="0">
                  <a:latin typeface="+mn-lt"/>
                  <a:ea typeface="Arial" charset="0"/>
                  <a:cs typeface="Arial" charset="0"/>
                  <a:sym typeface="Arial" charset="0"/>
                </a:rPr>
                <a:t>Fa07-</a:t>
              </a:r>
              <a:r>
                <a:rPr lang="en-US" sz="1600" dirty="0" smtClean="0">
                  <a:latin typeface="+mn-lt"/>
                  <a:ea typeface="Arial" charset="0"/>
                  <a:cs typeface="Arial" charset="0"/>
                  <a:sym typeface="Arial" charset="0"/>
                </a:rPr>
                <a:t>Fa10</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592</a:t>
              </a:r>
              <a:endParaRPr lang="en-US" sz="1600" dirty="0">
                <a:latin typeface="+mn-lt"/>
                <a:ea typeface="Arial" charset="0"/>
                <a:cs typeface="Arial" charset="0"/>
                <a:sym typeface="Arial" charset="0"/>
              </a:endParaRPr>
            </a:p>
            <a:p>
              <a:pPr algn="ctr"/>
              <a:r>
                <a:rPr lang="en-US" sz="1600" dirty="0">
                  <a:latin typeface="+mn-lt"/>
                  <a:ea typeface="Arial" charset="0"/>
                  <a:cs typeface="Arial" charset="0"/>
                  <a:sym typeface="Arial" charset="0"/>
                </a:rPr>
                <a:t>100%</a:t>
              </a:r>
            </a:p>
          </p:txBody>
        </p:sp>
      </p:grpSp>
      <p:grpSp>
        <p:nvGrpSpPr>
          <p:cNvPr id="26" name="Group 25"/>
          <p:cNvGrpSpPr/>
          <p:nvPr/>
        </p:nvGrpSpPr>
        <p:grpSpPr>
          <a:xfrm>
            <a:off x="5257800" y="3709988"/>
            <a:ext cx="1620278" cy="2625725"/>
            <a:chOff x="5257800" y="3709988"/>
            <a:chExt cx="1620278" cy="2625725"/>
          </a:xfrm>
        </p:grpSpPr>
        <p:grpSp>
          <p:nvGrpSpPr>
            <p:cNvPr id="121" name="Group 120"/>
            <p:cNvGrpSpPr/>
            <p:nvPr/>
          </p:nvGrpSpPr>
          <p:grpSpPr>
            <a:xfrm>
              <a:off x="5257800" y="4267200"/>
              <a:ext cx="533400" cy="1435101"/>
              <a:chOff x="381000" y="3479800"/>
              <a:chExt cx="533400" cy="1435101"/>
            </a:xfrm>
          </p:grpSpPr>
          <p:sp>
            <p:nvSpPr>
              <p:cNvPr id="122"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123"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124"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19" name="Group 18"/>
            <p:cNvGrpSpPr/>
            <p:nvPr/>
          </p:nvGrpSpPr>
          <p:grpSpPr>
            <a:xfrm>
              <a:off x="5638800" y="3709988"/>
              <a:ext cx="1224337" cy="1224337"/>
              <a:chOff x="5562600" y="3733800"/>
              <a:chExt cx="1224337" cy="1224337"/>
            </a:xfrm>
          </p:grpSpPr>
          <p:sp>
            <p:nvSpPr>
              <p:cNvPr id="114" name="Rectangle 2"/>
              <p:cNvSpPr>
                <a:spLocks/>
              </p:cNvSpPr>
              <p:nvPr/>
            </p:nvSpPr>
            <p:spPr bwMode="auto">
              <a:xfrm>
                <a:off x="5562600" y="3733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68" name="Rectangle 52"/>
              <p:cNvSpPr>
                <a:spLocks/>
              </p:cNvSpPr>
              <p:nvPr/>
            </p:nvSpPr>
            <p:spPr bwMode="auto">
              <a:xfrm>
                <a:off x="5562600" y="3824288"/>
                <a:ext cx="1219200" cy="984250"/>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600" dirty="0">
                    <a:latin typeface="+mn-lt"/>
                    <a:ea typeface="Arial" charset="0"/>
                    <a:cs typeface="Arial" charset="0"/>
                    <a:sym typeface="Arial" charset="0"/>
                  </a:rPr>
                  <a:t>took </a:t>
                </a:r>
              </a:p>
              <a:p>
                <a:pPr algn="ct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592</a:t>
                </a:r>
                <a:endParaRPr lang="en-US" sz="1600" dirty="0">
                  <a:latin typeface="+mn-lt"/>
                  <a:ea typeface="Arial" charset="0"/>
                  <a:cs typeface="Arial" charset="0"/>
                  <a:sym typeface="Arial" charset="0"/>
                </a:endParaRPr>
              </a:p>
              <a:p>
                <a:pPr algn="ctr"/>
                <a:r>
                  <a:rPr lang="en-US" sz="1600" dirty="0">
                    <a:latin typeface="+mn-lt"/>
                    <a:ea typeface="Arial" charset="0"/>
                    <a:cs typeface="Arial" charset="0"/>
                    <a:sym typeface="Arial" charset="0"/>
                  </a:rPr>
                  <a:t>100%</a:t>
                </a:r>
              </a:p>
            </p:txBody>
          </p:sp>
        </p:grpSp>
        <p:grpSp>
          <p:nvGrpSpPr>
            <p:cNvPr id="20" name="Group 19"/>
            <p:cNvGrpSpPr/>
            <p:nvPr/>
          </p:nvGrpSpPr>
          <p:grpSpPr>
            <a:xfrm>
              <a:off x="5653741" y="5091953"/>
              <a:ext cx="1224337" cy="1243760"/>
              <a:chOff x="5653741" y="5091953"/>
              <a:chExt cx="1224337" cy="1243760"/>
            </a:xfrm>
          </p:grpSpPr>
          <p:sp>
            <p:nvSpPr>
              <p:cNvPr id="115" name="Rectangle 2"/>
              <p:cNvSpPr>
                <a:spLocks/>
              </p:cNvSpPr>
              <p:nvPr/>
            </p:nvSpPr>
            <p:spPr bwMode="auto">
              <a:xfrm>
                <a:off x="5653741" y="5091953"/>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66" name="Rectangle 55"/>
              <p:cNvSpPr>
                <a:spLocks/>
              </p:cNvSpPr>
              <p:nvPr/>
            </p:nvSpPr>
            <p:spPr bwMode="auto">
              <a:xfrm>
                <a:off x="5715001" y="5105400"/>
                <a:ext cx="1117600" cy="1230313"/>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took no</a:t>
                </a:r>
              </a:p>
              <a:p>
                <a:pPr algn="ctr"/>
                <a:r>
                  <a:rPr lang="en-US" sz="1600" dirty="0">
                    <a:latin typeface="+mn-lt"/>
                    <a:ea typeface="Arial" charset="0"/>
                    <a:cs typeface="Arial" charset="0"/>
                    <a:sym typeface="Arial" charset="0"/>
                  </a:rPr>
                  <a:t>more writing</a:t>
                </a:r>
              </a:p>
              <a:p>
                <a:pPr algn="ctr"/>
                <a:r>
                  <a:rPr lang="en-US" sz="1600" dirty="0">
                    <a:latin typeface="+mn-lt"/>
                    <a:ea typeface="Arial" charset="0"/>
                    <a:cs typeface="Arial" charset="0"/>
                    <a:sym typeface="Arial" charset="0"/>
                  </a:rPr>
                  <a:t>courses</a:t>
                </a:r>
              </a:p>
              <a:p>
                <a:pPr algn="ctr"/>
                <a:r>
                  <a:rPr lang="en-US" sz="1600" dirty="0">
                    <a:latin typeface="+mn-lt"/>
                    <a:ea typeface="Arial" charset="0"/>
                    <a:cs typeface="Arial" charset="0"/>
                    <a:sym typeface="Arial" charset="0"/>
                  </a:rPr>
                  <a:t>0</a:t>
                </a:r>
              </a:p>
              <a:p>
                <a:pPr algn="ctr"/>
                <a:r>
                  <a:rPr lang="en-US" sz="1600" dirty="0">
                    <a:latin typeface="+mn-lt"/>
                    <a:ea typeface="Arial" charset="0"/>
                    <a:cs typeface="Arial" charset="0"/>
                    <a:sym typeface="Arial" charset="0"/>
                  </a:rPr>
                  <a:t>0%</a:t>
                </a:r>
              </a:p>
            </p:txBody>
          </p:sp>
        </p:grpSp>
      </p:grpSp>
      <p:sp>
        <p:nvSpPr>
          <p:cNvPr id="29710" name="Rectangle 36"/>
          <p:cNvSpPr>
            <a:spLocks/>
          </p:cNvSpPr>
          <p:nvPr/>
        </p:nvSpPr>
        <p:spPr bwMode="auto">
          <a:xfrm>
            <a:off x="5638800" y="5105400"/>
            <a:ext cx="1270000" cy="1244600"/>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grpSp>
        <p:nvGrpSpPr>
          <p:cNvPr id="16" name="Group 46"/>
          <p:cNvGrpSpPr>
            <a:grpSpLocks/>
          </p:cNvGrpSpPr>
          <p:nvPr/>
        </p:nvGrpSpPr>
        <p:grpSpPr bwMode="auto">
          <a:xfrm>
            <a:off x="4038600" y="228600"/>
            <a:ext cx="1270000" cy="4699000"/>
            <a:chOff x="-384" y="48"/>
            <a:chExt cx="800" cy="2960"/>
          </a:xfrm>
        </p:grpSpPr>
        <p:sp>
          <p:nvSpPr>
            <p:cNvPr id="31758" name="Rectangle 47"/>
            <p:cNvSpPr>
              <a:spLocks/>
            </p:cNvSpPr>
            <p:nvPr/>
          </p:nvSpPr>
          <p:spPr bwMode="auto">
            <a:xfrm>
              <a:off x="-384" y="48"/>
              <a:ext cx="800" cy="800"/>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sp>
          <p:nvSpPr>
            <p:cNvPr id="31759" name="Rectangle 48"/>
            <p:cNvSpPr>
              <a:spLocks/>
            </p:cNvSpPr>
            <p:nvPr/>
          </p:nvSpPr>
          <p:spPr bwMode="auto">
            <a:xfrm>
              <a:off x="-384" y="2219"/>
              <a:ext cx="800" cy="789"/>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grpSp>
      <p:sp>
        <p:nvSpPr>
          <p:cNvPr id="76" name="Rectangle 36"/>
          <p:cNvSpPr>
            <a:spLocks/>
          </p:cNvSpPr>
          <p:nvPr/>
        </p:nvSpPr>
        <p:spPr bwMode="auto">
          <a:xfrm>
            <a:off x="5638800" y="1676400"/>
            <a:ext cx="1270000" cy="1270000"/>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sp>
        <p:nvSpPr>
          <p:cNvPr id="78" name="Rectangle 4"/>
          <p:cNvSpPr>
            <a:spLocks/>
          </p:cNvSpPr>
          <p:nvPr/>
        </p:nvSpPr>
        <p:spPr bwMode="auto">
          <a:xfrm>
            <a:off x="228600" y="304800"/>
            <a:ext cx="2057400" cy="3048000"/>
          </a:xfrm>
          <a:prstGeom prst="rect">
            <a:avLst/>
          </a:prstGeom>
          <a:noFill/>
          <a:ln w="9525">
            <a:noFill/>
            <a:miter lim="800000"/>
            <a:headEnd/>
            <a:tailEnd/>
          </a:ln>
        </p:spPr>
        <p:txBody>
          <a:bodyPr lIns="38100" tIns="38100" rIns="38100" bIns="38100">
            <a:prstTxWarp prst="textNoShape">
              <a:avLst/>
            </a:prstTxWarp>
          </a:bodyPr>
          <a:lstStyle/>
          <a:p>
            <a:endParaRPr lang="en-US" sz="2000" dirty="0" smtClean="0">
              <a:latin typeface="+mn-lt"/>
              <a:ea typeface="Arial" charset="0"/>
              <a:cs typeface="Arial" charset="0"/>
              <a:sym typeface="Arial" charset="0"/>
            </a:endParaRPr>
          </a:p>
          <a:p>
            <a:r>
              <a:rPr lang="en-US" sz="2000" dirty="0" smtClean="0">
                <a:latin typeface="+mn-lt"/>
                <a:ea typeface="Arial" charset="0"/>
                <a:cs typeface="Arial" charset="0"/>
                <a:sym typeface="Arial" charset="0"/>
              </a:rPr>
              <a:t>traditional </a:t>
            </a:r>
            <a:r>
              <a:rPr lang="en-US" sz="2000" dirty="0">
                <a:latin typeface="+mn-lt"/>
                <a:ea typeface="Arial" charset="0"/>
                <a:cs typeface="Arial" charset="0"/>
                <a:sym typeface="Arial" charset="0"/>
              </a:rPr>
              <a:t>developmental </a:t>
            </a:r>
            <a:r>
              <a:rPr lang="en-US" sz="2000" dirty="0" smtClean="0">
                <a:latin typeface="+mn-lt"/>
                <a:ea typeface="Arial" charset="0"/>
                <a:cs typeface="Arial" charset="0"/>
                <a:sym typeface="Arial" charset="0"/>
              </a:rPr>
              <a:t>students: </a:t>
            </a:r>
          </a:p>
          <a:p>
            <a:r>
              <a:rPr lang="en-US" sz="2000" dirty="0">
                <a:latin typeface="+mn-lt"/>
                <a:ea typeface="Arial" charset="0"/>
                <a:cs typeface="Arial" charset="0"/>
                <a:sym typeface="Arial" charset="0"/>
              </a:rPr>
              <a:t>f</a:t>
            </a:r>
            <a:r>
              <a:rPr lang="en-US" sz="2000" dirty="0" smtClean="0">
                <a:latin typeface="+mn-lt"/>
                <a:ea typeface="Arial" charset="0"/>
                <a:cs typeface="Arial" charset="0"/>
                <a:sym typeface="Arial" charset="0"/>
              </a:rPr>
              <a:t>all 2007 –</a:t>
            </a:r>
          </a:p>
          <a:p>
            <a:r>
              <a:rPr lang="en-US" sz="2000" dirty="0">
                <a:latin typeface="+mn-lt"/>
                <a:ea typeface="Arial" charset="0"/>
                <a:cs typeface="Arial" charset="0"/>
                <a:sym typeface="Arial" charset="0"/>
              </a:rPr>
              <a:t>f</a:t>
            </a:r>
            <a:r>
              <a:rPr lang="en-US" sz="2000" dirty="0" smtClean="0">
                <a:latin typeface="+mn-lt"/>
                <a:ea typeface="Arial" charset="0"/>
                <a:cs typeface="Arial" charset="0"/>
                <a:sym typeface="Arial" charset="0"/>
              </a:rPr>
              <a:t>all 2010</a:t>
            </a:r>
            <a:endParaRPr lang="en-US" sz="2000" dirty="0">
              <a:latin typeface="+mn-lt"/>
              <a:ea typeface="Arial" charset="0"/>
              <a:cs typeface="Arial" charset="0"/>
              <a:sym typeface="Arial" charset="0"/>
            </a:endParaRPr>
          </a:p>
        </p:txBody>
      </p:sp>
      <p:sp>
        <p:nvSpPr>
          <p:cNvPr id="79" name="Rectangle 4"/>
          <p:cNvSpPr>
            <a:spLocks/>
          </p:cNvSpPr>
          <p:nvPr/>
        </p:nvSpPr>
        <p:spPr bwMode="auto">
          <a:xfrm>
            <a:off x="381000" y="3657600"/>
            <a:ext cx="1981200" cy="3048000"/>
          </a:xfrm>
          <a:prstGeom prst="rect">
            <a:avLst/>
          </a:prstGeom>
          <a:noFill/>
          <a:ln w="9525">
            <a:noFill/>
            <a:miter lim="800000"/>
            <a:headEnd/>
            <a:tailEnd/>
          </a:ln>
        </p:spPr>
        <p:txBody>
          <a:bodyPr lIns="38100" tIns="38100" rIns="38100" bIns="38100">
            <a:prstTxWarp prst="textNoShape">
              <a:avLst/>
            </a:prstTxWarp>
          </a:bodyPr>
          <a:lstStyle/>
          <a:p>
            <a:endParaRPr lang="en-US" sz="2000" dirty="0" smtClean="0">
              <a:latin typeface="+mn-lt"/>
              <a:ea typeface="Arial" charset="0"/>
              <a:cs typeface="Arial" charset="0"/>
              <a:sym typeface="Arial" charset="0"/>
            </a:endParaRPr>
          </a:p>
          <a:p>
            <a:endParaRPr lang="en-US" sz="2000" dirty="0">
              <a:latin typeface="+mn-lt"/>
              <a:ea typeface="Arial" charset="0"/>
              <a:cs typeface="Arial" charset="0"/>
              <a:sym typeface="Arial" charset="0"/>
            </a:endParaRPr>
          </a:p>
          <a:p>
            <a:r>
              <a:rPr lang="en-US" sz="2000" dirty="0" smtClean="0">
                <a:latin typeface="+mn-lt"/>
                <a:ea typeface="Arial" charset="0"/>
                <a:cs typeface="Arial" charset="0"/>
                <a:sym typeface="Arial" charset="0"/>
              </a:rPr>
              <a:t>ALP students:</a:t>
            </a:r>
          </a:p>
          <a:p>
            <a:r>
              <a:rPr lang="en-US" sz="2000" dirty="0" smtClean="0">
                <a:latin typeface="+mn-lt"/>
                <a:ea typeface="Arial" charset="0"/>
                <a:cs typeface="Arial" charset="0"/>
                <a:sym typeface="Arial" charset="0"/>
              </a:rPr>
              <a:t> </a:t>
            </a:r>
            <a:r>
              <a:rPr lang="en-US" sz="2000" dirty="0">
                <a:ea typeface="Arial" charset="0"/>
                <a:cs typeface="Arial" charset="0"/>
                <a:sym typeface="Arial" charset="0"/>
              </a:rPr>
              <a:t>fall 2007 –</a:t>
            </a:r>
          </a:p>
          <a:p>
            <a:r>
              <a:rPr lang="en-US" sz="2000" dirty="0">
                <a:ea typeface="Arial" charset="0"/>
                <a:cs typeface="Arial" charset="0"/>
                <a:sym typeface="Arial" charset="0"/>
              </a:rPr>
              <a:t>fall 2010</a:t>
            </a:r>
          </a:p>
        </p:txBody>
      </p:sp>
      <p:sp>
        <p:nvSpPr>
          <p:cNvPr id="4" name="TextBox 3"/>
          <p:cNvSpPr txBox="1"/>
          <p:nvPr/>
        </p:nvSpPr>
        <p:spPr>
          <a:xfrm>
            <a:off x="0" y="6440957"/>
            <a:ext cx="9144000" cy="400110"/>
          </a:xfrm>
          <a:prstGeom prst="rect">
            <a:avLst/>
          </a:prstGeom>
          <a:noFill/>
        </p:spPr>
        <p:txBody>
          <a:bodyPr wrap="square" rtlCol="0">
            <a:spAutoFit/>
          </a:bodyPr>
          <a:lstStyle/>
          <a:p>
            <a:r>
              <a:rPr lang="en-US" sz="2000" dirty="0" smtClean="0">
                <a:latin typeface="+mn-lt"/>
              </a:rPr>
              <a:t>data from Cho, </a:t>
            </a:r>
            <a:r>
              <a:rPr lang="en-US" sz="2000" dirty="0" err="1" smtClean="0">
                <a:latin typeface="+mn-lt"/>
              </a:rPr>
              <a:t>Kopko</a:t>
            </a:r>
            <a:r>
              <a:rPr lang="en-US" sz="2000" dirty="0" smtClean="0">
                <a:latin typeface="+mn-lt"/>
              </a:rPr>
              <a:t>, &amp; Jenkins, 2012 (CCRC)</a:t>
            </a:r>
            <a:endParaRPr lang="en-US" sz="2000" dirty="0">
              <a:latin typeface="+mn-lt"/>
            </a:endParaRPr>
          </a:p>
        </p:txBody>
      </p:sp>
    </p:spTree>
    <p:extLst>
      <p:ext uri="{BB962C8B-B14F-4D97-AF65-F5344CB8AC3E}">
        <p14:creationId xmlns:p14="http://schemas.microsoft.com/office/powerpoint/2010/main" val="417500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0" grpId="0" animBg="1"/>
      <p:bldP spid="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657600" y="228600"/>
            <a:ext cx="1605337" cy="2672137"/>
            <a:chOff x="3657600" y="228600"/>
            <a:chExt cx="1605337" cy="2672137"/>
          </a:xfrm>
        </p:grpSpPr>
        <p:grpSp>
          <p:nvGrpSpPr>
            <p:cNvPr id="85" name="Group 84"/>
            <p:cNvGrpSpPr/>
            <p:nvPr/>
          </p:nvGrpSpPr>
          <p:grpSpPr>
            <a:xfrm>
              <a:off x="3657600" y="914400"/>
              <a:ext cx="533400" cy="1435101"/>
              <a:chOff x="381000" y="3479800"/>
              <a:chExt cx="533400" cy="1435101"/>
            </a:xfrm>
          </p:grpSpPr>
          <p:sp>
            <p:nvSpPr>
              <p:cNvPr id="86"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87"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88"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7" name="Group 6"/>
            <p:cNvGrpSpPr/>
            <p:nvPr/>
          </p:nvGrpSpPr>
          <p:grpSpPr>
            <a:xfrm>
              <a:off x="4038600" y="228600"/>
              <a:ext cx="1224337" cy="1224337"/>
              <a:chOff x="4038600" y="304800"/>
              <a:chExt cx="1224337" cy="1224337"/>
            </a:xfrm>
          </p:grpSpPr>
          <p:sp>
            <p:nvSpPr>
              <p:cNvPr id="108" name="Rectangle 2"/>
              <p:cNvSpPr>
                <a:spLocks/>
              </p:cNvSpPr>
              <p:nvPr/>
            </p:nvSpPr>
            <p:spPr bwMode="auto">
              <a:xfrm>
                <a:off x="4038600" y="304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65" name="Rectangle 10"/>
              <p:cNvSpPr>
                <a:spLocks/>
              </p:cNvSpPr>
              <p:nvPr/>
            </p:nvSpPr>
            <p:spPr bwMode="auto">
              <a:xfrm>
                <a:off x="4038600" y="381000"/>
                <a:ext cx="1219200" cy="984251"/>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a:latin typeface="+mn-lt"/>
                    <a:ea typeface="Arial" charset="0"/>
                    <a:cs typeface="Arial" charset="0"/>
                    <a:sym typeface="Arial" charset="0"/>
                  </a:rPr>
                  <a:t>passed</a:t>
                </a:r>
              </a:p>
              <a:p>
                <a:pPr algn="ctr">
                  <a:defRPr/>
                </a:pPr>
                <a:r>
                  <a:rPr lang="en-US" sz="1600" dirty="0">
                    <a:latin typeface="+mn-lt"/>
                    <a:ea typeface="Arial" charset="0"/>
                    <a:cs typeface="Arial" charset="0"/>
                    <a:sym typeface="Arial" charset="0"/>
                  </a:rPr>
                  <a:t>ENG 052</a:t>
                </a:r>
              </a:p>
              <a:p>
                <a:pPr algn="ctr">
                  <a:defRPr/>
                </a:pPr>
                <a:r>
                  <a:rPr lang="en-US" sz="1600" dirty="0" smtClean="0">
                    <a:latin typeface="+mn-lt"/>
                    <a:ea typeface="Arial" charset="0"/>
                    <a:cs typeface="Arial" charset="0"/>
                    <a:sym typeface="Arial" charset="0"/>
                  </a:rPr>
                  <a:t>3604</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65%</a:t>
                </a:r>
                <a:endParaRPr lang="en-US" sz="1600" dirty="0">
                  <a:latin typeface="+mn-lt"/>
                  <a:ea typeface="Arial" charset="0"/>
                  <a:cs typeface="Arial" charset="0"/>
                  <a:sym typeface="Arial" charset="0"/>
                </a:endParaRPr>
              </a:p>
            </p:txBody>
          </p:sp>
        </p:grpSp>
        <p:grpSp>
          <p:nvGrpSpPr>
            <p:cNvPr id="15" name="Group 14"/>
            <p:cNvGrpSpPr/>
            <p:nvPr/>
          </p:nvGrpSpPr>
          <p:grpSpPr>
            <a:xfrm>
              <a:off x="4038600" y="1676400"/>
              <a:ext cx="1224337" cy="1224337"/>
              <a:chOff x="4114800" y="1676400"/>
              <a:chExt cx="1224337" cy="1224337"/>
            </a:xfrm>
          </p:grpSpPr>
          <p:sp>
            <p:nvSpPr>
              <p:cNvPr id="110" name="Rectangle 2"/>
              <p:cNvSpPr>
                <a:spLocks/>
              </p:cNvSpPr>
              <p:nvPr/>
            </p:nvSpPr>
            <p:spPr bwMode="auto">
              <a:xfrm>
                <a:off x="4114800" y="16764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63" name="Rectangle 13"/>
              <p:cNvSpPr>
                <a:spLocks/>
              </p:cNvSpPr>
              <p:nvPr/>
            </p:nvSpPr>
            <p:spPr bwMode="auto">
              <a:xfrm>
                <a:off x="4114800" y="1752600"/>
                <a:ext cx="1203325" cy="984885"/>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latin typeface="+mn-lt"/>
                    <a:ea typeface="Arial" charset="0"/>
                    <a:cs typeface="Arial" charset="0"/>
                    <a:sym typeface="Arial" charset="0"/>
                  </a:rPr>
                  <a:t>  did </a:t>
                </a:r>
                <a:r>
                  <a:rPr lang="en-US" sz="1600" dirty="0">
                    <a:latin typeface="+mn-lt"/>
                    <a:ea typeface="Arial" charset="0"/>
                    <a:cs typeface="Arial" charset="0"/>
                    <a:sym typeface="Arial" charset="0"/>
                  </a:rPr>
                  <a:t>not </a:t>
                </a:r>
                <a:r>
                  <a:rPr lang="en-US" sz="1600" dirty="0" smtClean="0">
                    <a:latin typeface="+mn-lt"/>
                    <a:ea typeface="Arial" charset="0"/>
                    <a:cs typeface="Arial" charset="0"/>
                    <a:sym typeface="Arial" charset="0"/>
                  </a:rPr>
                  <a:t>pass       </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ENG 052</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1941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35%</a:t>
                </a:r>
              </a:p>
            </p:txBody>
          </p:sp>
        </p:grpSp>
      </p:grpSp>
      <p:sp>
        <p:nvSpPr>
          <p:cNvPr id="31748" name="Line 45"/>
          <p:cNvSpPr>
            <a:spLocks noChangeShapeType="1"/>
          </p:cNvSpPr>
          <p:nvPr/>
        </p:nvSpPr>
        <p:spPr bwMode="auto">
          <a:xfrm>
            <a:off x="355600" y="3378200"/>
            <a:ext cx="8077200" cy="1588"/>
          </a:xfrm>
          <a:prstGeom prst="line">
            <a:avLst/>
          </a:prstGeom>
          <a:noFill/>
          <a:ln w="38100">
            <a:solidFill>
              <a:srgbClr val="615CB0"/>
            </a:solidFill>
            <a:round/>
            <a:headEnd/>
            <a:tailEnd/>
          </a:ln>
        </p:spPr>
        <p:txBody>
          <a:bodyPr lIns="0" tIns="0" rIns="0" bIns="0">
            <a:prstTxWarp prst="textNoShape">
              <a:avLst/>
            </a:prstTxWarp>
          </a:bodyPr>
          <a:lstStyle/>
          <a:p>
            <a:endParaRPr lang="en-US"/>
          </a:p>
        </p:txBody>
      </p:sp>
      <p:grpSp>
        <p:nvGrpSpPr>
          <p:cNvPr id="8" name="Group 7"/>
          <p:cNvGrpSpPr/>
          <p:nvPr/>
        </p:nvGrpSpPr>
        <p:grpSpPr>
          <a:xfrm>
            <a:off x="2438400" y="228600"/>
            <a:ext cx="1224337" cy="1230313"/>
            <a:chOff x="2438400" y="304800"/>
            <a:chExt cx="1224337" cy="1230313"/>
          </a:xfrm>
        </p:grpSpPr>
        <p:sp>
          <p:nvSpPr>
            <p:cNvPr id="107" name="Rectangle 2"/>
            <p:cNvSpPr>
              <a:spLocks/>
            </p:cNvSpPr>
            <p:nvPr/>
          </p:nvSpPr>
          <p:spPr bwMode="auto">
            <a:xfrm>
              <a:off x="2438400" y="304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55" name="Rectangle 3"/>
            <p:cNvSpPr>
              <a:spLocks/>
            </p:cNvSpPr>
            <p:nvPr/>
          </p:nvSpPr>
          <p:spPr bwMode="auto">
            <a:xfrm>
              <a:off x="2438400" y="304800"/>
              <a:ext cx="1219199" cy="1230313"/>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a:solidFill>
                    <a:schemeClr val="tx1"/>
                  </a:solidFill>
                  <a:latin typeface="+mn-lt"/>
                  <a:ea typeface="Arial" charset="0"/>
                  <a:cs typeface="Arial" charset="0"/>
                  <a:sym typeface="Arial" charset="0"/>
                </a:rPr>
                <a:t>took</a:t>
              </a:r>
            </a:p>
            <a:p>
              <a:pPr algn="ctr">
                <a:defRPr/>
              </a:pPr>
              <a:r>
                <a:rPr lang="en-US" sz="1600" dirty="0">
                  <a:solidFill>
                    <a:schemeClr val="tx1"/>
                  </a:solidFill>
                  <a:latin typeface="+mn-lt"/>
                  <a:ea typeface="Arial" charset="0"/>
                  <a:cs typeface="Arial" charset="0"/>
                  <a:sym typeface="Arial" charset="0"/>
                </a:rPr>
                <a:t>ENG 052</a:t>
              </a:r>
            </a:p>
            <a:p>
              <a:pPr algn="ctr">
                <a:defRPr/>
              </a:pPr>
              <a:r>
                <a:rPr lang="en-US" sz="1600" dirty="0">
                  <a:solidFill>
                    <a:schemeClr val="tx1"/>
                  </a:solidFill>
                  <a:latin typeface="+mn-lt"/>
                  <a:ea typeface="Arial" charset="0"/>
                  <a:cs typeface="Arial" charset="0"/>
                  <a:sym typeface="Arial" charset="0"/>
                </a:rPr>
                <a:t>Fa07-</a:t>
              </a:r>
              <a:r>
                <a:rPr lang="en-US" sz="1600" dirty="0" smtClean="0">
                  <a:solidFill>
                    <a:schemeClr val="tx1"/>
                  </a:solidFill>
                  <a:latin typeface="+mn-lt"/>
                  <a:ea typeface="Arial" charset="0"/>
                  <a:cs typeface="Arial" charset="0"/>
                  <a:sym typeface="Arial" charset="0"/>
                </a:rPr>
                <a:t>Fa10</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rPr>
                <a:t>5545 </a:t>
              </a:r>
              <a:endParaRPr lang="en-US" sz="1600" dirty="0" smtClean="0">
                <a:solidFill>
                  <a:schemeClr val="tx1"/>
                </a:solidFill>
                <a:latin typeface="+mn-lt"/>
                <a:ea typeface="Arial" charset="0"/>
                <a:cs typeface="Arial" charset="0"/>
                <a:sym typeface="Arial" charset="0"/>
              </a:endParaRPr>
            </a:p>
            <a:p>
              <a:pPr algn="ctr">
                <a:defRPr/>
              </a:pPr>
              <a:r>
                <a:rPr lang="en-US" sz="1600" dirty="0" smtClean="0">
                  <a:solidFill>
                    <a:schemeClr val="tx1"/>
                  </a:solidFill>
                  <a:latin typeface="+mn-lt"/>
                  <a:ea typeface="Arial" charset="0"/>
                  <a:cs typeface="Arial" charset="0"/>
                  <a:sym typeface="Arial" charset="0"/>
                </a:rPr>
                <a:t>100%</a:t>
              </a:r>
              <a:endParaRPr lang="en-US" sz="1600" dirty="0">
                <a:solidFill>
                  <a:schemeClr val="tx1"/>
                </a:solidFill>
                <a:latin typeface="+mn-lt"/>
                <a:ea typeface="Arial" charset="0"/>
                <a:cs typeface="Arial" charset="0"/>
                <a:sym typeface="Arial" charset="0"/>
              </a:endParaRPr>
            </a:p>
          </p:txBody>
        </p:sp>
      </p:grpSp>
      <p:grpSp>
        <p:nvGrpSpPr>
          <p:cNvPr id="25" name="Group 24"/>
          <p:cNvGrpSpPr/>
          <p:nvPr/>
        </p:nvGrpSpPr>
        <p:grpSpPr>
          <a:xfrm>
            <a:off x="5257800" y="228600"/>
            <a:ext cx="1605337" cy="2678113"/>
            <a:chOff x="5257800" y="228600"/>
            <a:chExt cx="1605337" cy="2678113"/>
          </a:xfrm>
        </p:grpSpPr>
        <p:grpSp>
          <p:nvGrpSpPr>
            <p:cNvPr id="89" name="Group 88"/>
            <p:cNvGrpSpPr/>
            <p:nvPr/>
          </p:nvGrpSpPr>
          <p:grpSpPr>
            <a:xfrm>
              <a:off x="5257800" y="914400"/>
              <a:ext cx="533400" cy="1435101"/>
              <a:chOff x="381000" y="3479800"/>
              <a:chExt cx="533400" cy="1435101"/>
            </a:xfrm>
          </p:grpSpPr>
          <p:sp>
            <p:nvSpPr>
              <p:cNvPr id="90"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91"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92"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14" name="Group 13"/>
            <p:cNvGrpSpPr/>
            <p:nvPr/>
          </p:nvGrpSpPr>
          <p:grpSpPr>
            <a:xfrm>
              <a:off x="5638800" y="228600"/>
              <a:ext cx="1224337" cy="1306513"/>
              <a:chOff x="5638800" y="228600"/>
              <a:chExt cx="1224337" cy="1306513"/>
            </a:xfrm>
          </p:grpSpPr>
          <p:sp>
            <p:nvSpPr>
              <p:cNvPr id="109" name="Rectangle 2"/>
              <p:cNvSpPr>
                <a:spLocks/>
              </p:cNvSpPr>
              <p:nvPr/>
            </p:nvSpPr>
            <p:spPr bwMode="auto">
              <a:xfrm>
                <a:off x="5638800" y="2286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75" name="Rectangle 18"/>
              <p:cNvSpPr>
                <a:spLocks/>
              </p:cNvSpPr>
              <p:nvPr/>
            </p:nvSpPr>
            <p:spPr bwMode="auto">
              <a:xfrm>
                <a:off x="5638800" y="304800"/>
                <a:ext cx="1219201" cy="1230313"/>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latin typeface="+mn-lt"/>
                    <a:ea typeface="Arial" charset="0"/>
                    <a:cs typeface="Arial" charset="0"/>
                    <a:sym typeface="Arial" charset="0"/>
                  </a:rPr>
                  <a:t>took</a:t>
                </a:r>
                <a:endParaRPr lang="en-US" sz="1600" dirty="0">
                  <a:latin typeface="+mn-lt"/>
                  <a:ea typeface="Arial" charset="0"/>
                  <a:cs typeface="Arial" charset="0"/>
                  <a:sym typeface="Arial" charset="0"/>
                </a:endParaRPr>
              </a:p>
              <a:p>
                <a:pPr algn="ctr">
                  <a:defRPr/>
                </a:pP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2661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48%</a:t>
                </a:r>
                <a:endParaRPr lang="en-US" sz="1600" dirty="0">
                  <a:latin typeface="+mn-lt"/>
                  <a:ea typeface="Arial" charset="0"/>
                  <a:cs typeface="Arial" charset="0"/>
                  <a:sym typeface="Arial" charset="0"/>
                </a:endParaRPr>
              </a:p>
              <a:p>
                <a:pPr algn="ctr">
                  <a:defRPr/>
                </a:pPr>
                <a:endParaRPr lang="en-US" sz="1600" dirty="0" smtClean="0">
                  <a:latin typeface="+mn-lt"/>
                  <a:ea typeface="Arial" charset="0"/>
                  <a:cs typeface="Arial" charset="0"/>
                  <a:sym typeface="Arial" charset="0"/>
                </a:endParaRPr>
              </a:p>
            </p:txBody>
          </p:sp>
        </p:grpSp>
        <p:grpSp>
          <p:nvGrpSpPr>
            <p:cNvPr id="17" name="Group 16"/>
            <p:cNvGrpSpPr/>
            <p:nvPr/>
          </p:nvGrpSpPr>
          <p:grpSpPr>
            <a:xfrm>
              <a:off x="5638800" y="1676400"/>
              <a:ext cx="1224337" cy="1230313"/>
              <a:chOff x="5638800" y="1676400"/>
              <a:chExt cx="1224337" cy="1230313"/>
            </a:xfrm>
          </p:grpSpPr>
          <p:sp>
            <p:nvSpPr>
              <p:cNvPr id="111" name="Rectangle 2"/>
              <p:cNvSpPr>
                <a:spLocks/>
              </p:cNvSpPr>
              <p:nvPr/>
            </p:nvSpPr>
            <p:spPr bwMode="auto">
              <a:xfrm>
                <a:off x="5638800" y="16764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73" name="Rectangle 21"/>
              <p:cNvSpPr>
                <a:spLocks/>
              </p:cNvSpPr>
              <p:nvPr/>
            </p:nvSpPr>
            <p:spPr bwMode="auto">
              <a:xfrm>
                <a:off x="5715000" y="1676400"/>
                <a:ext cx="1117601" cy="1230313"/>
              </a:xfrm>
              <a:prstGeom prst="rect">
                <a:avLst/>
              </a:prstGeom>
              <a:noFill/>
              <a:ln w="9525">
                <a:noFill/>
                <a:miter lim="800000"/>
                <a:headEnd/>
                <a:tailEnd/>
              </a:ln>
            </p:spPr>
            <p:txBody>
              <a:bodyPr wrap="none" lIns="0" tIns="0" rIns="0" bIns="0" anchor="ctr">
                <a:prstTxWarp prst="textNoShape">
                  <a:avLst/>
                </a:prstTxWarp>
                <a:spAutoFit/>
              </a:bodyPr>
              <a:lstStyle/>
              <a:p>
                <a:pPr algn="ctr">
                  <a:defRPr/>
                </a:pPr>
                <a:r>
                  <a:rPr lang="en-US" sz="1600" dirty="0">
                    <a:latin typeface="+mn-lt"/>
                    <a:ea typeface="Arial" charset="0"/>
                    <a:cs typeface="Arial" charset="0"/>
                    <a:sym typeface="Arial" charset="0"/>
                  </a:rPr>
                  <a:t>took no</a:t>
                </a:r>
              </a:p>
              <a:p>
                <a:pPr algn="ctr">
                  <a:defRPr/>
                </a:pPr>
                <a:r>
                  <a:rPr lang="en-US" sz="1600" dirty="0">
                    <a:latin typeface="+mn-lt"/>
                    <a:ea typeface="Arial" charset="0"/>
                    <a:cs typeface="Arial" charset="0"/>
                    <a:sym typeface="Arial" charset="0"/>
                  </a:rPr>
                  <a:t>more writing</a:t>
                </a:r>
              </a:p>
              <a:p>
                <a:pPr algn="ctr">
                  <a:defRPr/>
                </a:pPr>
                <a:r>
                  <a:rPr lang="en-US" sz="1600" dirty="0">
                    <a:latin typeface="+mn-lt"/>
                    <a:ea typeface="Arial" charset="0"/>
                    <a:cs typeface="Arial" charset="0"/>
                    <a:sym typeface="Arial" charset="0"/>
                  </a:rPr>
                  <a:t>courses</a:t>
                </a:r>
              </a:p>
              <a:p>
                <a:pPr algn="ctr">
                  <a:defRPr/>
                </a:pPr>
                <a:r>
                  <a:rPr lang="en-US" sz="1600" dirty="0" smtClean="0">
                    <a:latin typeface="+mn-lt"/>
                    <a:ea typeface="Arial" charset="0"/>
                    <a:cs typeface="Arial" charset="0"/>
                    <a:sym typeface="Arial" charset="0"/>
                  </a:rPr>
                  <a:t>943</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17%</a:t>
                </a:r>
                <a:endParaRPr lang="en-US" sz="1600" dirty="0">
                  <a:latin typeface="+mn-lt"/>
                  <a:ea typeface="Arial" charset="0"/>
                  <a:cs typeface="Arial" charset="0"/>
                  <a:sym typeface="Arial" charset="0"/>
                </a:endParaRPr>
              </a:p>
            </p:txBody>
          </p:sp>
        </p:grpSp>
      </p:grpSp>
      <p:grpSp>
        <p:nvGrpSpPr>
          <p:cNvPr id="24" name="Group 23"/>
          <p:cNvGrpSpPr/>
          <p:nvPr/>
        </p:nvGrpSpPr>
        <p:grpSpPr>
          <a:xfrm>
            <a:off x="3657600" y="3709988"/>
            <a:ext cx="1605337" cy="2625725"/>
            <a:chOff x="3657600" y="3709988"/>
            <a:chExt cx="1605337" cy="2625725"/>
          </a:xfrm>
        </p:grpSpPr>
        <p:grpSp>
          <p:nvGrpSpPr>
            <p:cNvPr id="117" name="Group 116"/>
            <p:cNvGrpSpPr/>
            <p:nvPr/>
          </p:nvGrpSpPr>
          <p:grpSpPr>
            <a:xfrm>
              <a:off x="3657600" y="4267200"/>
              <a:ext cx="533400" cy="1435101"/>
              <a:chOff x="381000" y="3479800"/>
              <a:chExt cx="533400" cy="1435101"/>
            </a:xfrm>
          </p:grpSpPr>
          <p:sp>
            <p:nvSpPr>
              <p:cNvPr id="118"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119"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120"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22" name="Group 21"/>
            <p:cNvGrpSpPr/>
            <p:nvPr/>
          </p:nvGrpSpPr>
          <p:grpSpPr>
            <a:xfrm>
              <a:off x="4038600" y="3709988"/>
              <a:ext cx="1224337" cy="1224337"/>
              <a:chOff x="3962400" y="3810000"/>
              <a:chExt cx="1224337" cy="1224337"/>
            </a:xfrm>
          </p:grpSpPr>
          <p:sp>
            <p:nvSpPr>
              <p:cNvPr id="113" name="Rectangle 2"/>
              <p:cNvSpPr>
                <a:spLocks/>
              </p:cNvSpPr>
              <p:nvPr/>
            </p:nvSpPr>
            <p:spPr bwMode="auto">
              <a:xfrm>
                <a:off x="3962400" y="38100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79" name="Rectangle 39"/>
              <p:cNvSpPr>
                <a:spLocks/>
              </p:cNvSpPr>
              <p:nvPr/>
            </p:nvSpPr>
            <p:spPr bwMode="auto">
              <a:xfrm>
                <a:off x="4156075" y="3811588"/>
                <a:ext cx="844550" cy="984250"/>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passed</a:t>
                </a:r>
              </a:p>
              <a:p>
                <a:pPr algn="ctr"/>
                <a:r>
                  <a:rPr lang="en-US" sz="1600" dirty="0">
                    <a:latin typeface="+mn-lt"/>
                    <a:ea typeface="Arial" charset="0"/>
                    <a:cs typeface="Arial" charset="0"/>
                    <a:sym typeface="Arial" charset="0"/>
                  </a:rPr>
                  <a:t>ENG 052</a:t>
                </a:r>
              </a:p>
              <a:p>
                <a:pPr algn="ctr"/>
                <a:r>
                  <a:rPr lang="en-US" sz="1600" dirty="0" smtClean="0">
                    <a:latin typeface="+mn-lt"/>
                    <a:ea typeface="Arial" charset="0"/>
                    <a:cs typeface="Arial" charset="0"/>
                    <a:sym typeface="Arial" charset="0"/>
                  </a:rPr>
                  <a:t>485</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82%</a:t>
                </a:r>
                <a:endParaRPr lang="en-US" sz="1600" dirty="0">
                  <a:latin typeface="+mn-lt"/>
                  <a:ea typeface="Arial" charset="0"/>
                  <a:cs typeface="Arial" charset="0"/>
                  <a:sym typeface="Arial" charset="0"/>
                </a:endParaRPr>
              </a:p>
            </p:txBody>
          </p:sp>
        </p:grpSp>
        <p:grpSp>
          <p:nvGrpSpPr>
            <p:cNvPr id="21" name="Group 20"/>
            <p:cNvGrpSpPr/>
            <p:nvPr/>
          </p:nvGrpSpPr>
          <p:grpSpPr>
            <a:xfrm>
              <a:off x="4038600" y="5095501"/>
              <a:ext cx="1224337" cy="1240212"/>
              <a:chOff x="4038600" y="5089525"/>
              <a:chExt cx="1224337" cy="1240212"/>
            </a:xfrm>
          </p:grpSpPr>
          <p:sp>
            <p:nvSpPr>
              <p:cNvPr id="116" name="Rectangle 2"/>
              <p:cNvSpPr>
                <a:spLocks/>
              </p:cNvSpPr>
              <p:nvPr/>
            </p:nvSpPr>
            <p:spPr bwMode="auto">
              <a:xfrm>
                <a:off x="4038600" y="51054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77" name="Rectangle 42"/>
              <p:cNvSpPr>
                <a:spLocks/>
              </p:cNvSpPr>
              <p:nvPr/>
            </p:nvSpPr>
            <p:spPr bwMode="auto">
              <a:xfrm>
                <a:off x="4038600" y="5089525"/>
                <a:ext cx="1219200" cy="1231818"/>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600" dirty="0">
                    <a:latin typeface="+mn-lt"/>
                    <a:ea typeface="Arial" charset="0"/>
                    <a:cs typeface="Arial" charset="0"/>
                    <a:sym typeface="Arial" charset="0"/>
                  </a:rPr>
                  <a:t>didn’t</a:t>
                </a:r>
              </a:p>
              <a:p>
                <a:pPr algn="ctr"/>
                <a:r>
                  <a:rPr lang="en-US" sz="1600" dirty="0">
                    <a:latin typeface="+mn-lt"/>
                    <a:ea typeface="Arial" charset="0"/>
                    <a:cs typeface="Arial" charset="0"/>
                    <a:sym typeface="Arial" charset="0"/>
                  </a:rPr>
                  <a:t>pass</a:t>
                </a:r>
              </a:p>
              <a:p>
                <a:pPr algn="ct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052</a:t>
                </a:r>
              </a:p>
              <a:p>
                <a:pPr algn="ctr"/>
                <a:r>
                  <a:rPr lang="en-US" sz="1600" dirty="0" smtClean="0">
                    <a:latin typeface="+mn-lt"/>
                    <a:ea typeface="Arial" charset="0"/>
                    <a:cs typeface="Arial" charset="0"/>
                    <a:sym typeface="Arial" charset="0"/>
                  </a:rPr>
                  <a:t>107</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18%</a:t>
                </a:r>
                <a:endParaRPr lang="en-US" sz="1600" dirty="0">
                  <a:latin typeface="+mn-lt"/>
                  <a:ea typeface="Arial" charset="0"/>
                  <a:cs typeface="Arial" charset="0"/>
                  <a:sym typeface="Arial" charset="0"/>
                </a:endParaRPr>
              </a:p>
            </p:txBody>
          </p:sp>
        </p:grpSp>
      </p:grpSp>
      <p:grpSp>
        <p:nvGrpSpPr>
          <p:cNvPr id="18" name="Group 17"/>
          <p:cNvGrpSpPr/>
          <p:nvPr/>
        </p:nvGrpSpPr>
        <p:grpSpPr>
          <a:xfrm>
            <a:off x="2438400" y="3709988"/>
            <a:ext cx="1224337" cy="1248149"/>
            <a:chOff x="2514600" y="3709988"/>
            <a:chExt cx="1224337" cy="1248149"/>
          </a:xfrm>
        </p:grpSpPr>
        <p:sp>
          <p:nvSpPr>
            <p:cNvPr id="112" name="Rectangle 2"/>
            <p:cNvSpPr>
              <a:spLocks/>
            </p:cNvSpPr>
            <p:nvPr/>
          </p:nvSpPr>
          <p:spPr bwMode="auto">
            <a:xfrm>
              <a:off x="2514600" y="3733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70" name="Rectangle 48"/>
            <p:cNvSpPr>
              <a:spLocks/>
            </p:cNvSpPr>
            <p:nvPr/>
          </p:nvSpPr>
          <p:spPr bwMode="auto">
            <a:xfrm>
              <a:off x="2595563" y="3709988"/>
              <a:ext cx="1003300" cy="1230313"/>
            </a:xfrm>
            <a:prstGeom prst="rect">
              <a:avLst/>
            </a:prstGeom>
            <a:noFill/>
            <a:ln w="12700">
              <a:noFill/>
              <a:miter lim="800000"/>
              <a:headEnd/>
              <a:tailEnd/>
            </a:ln>
          </p:spPr>
          <p:txBody>
            <a:bodyPr wrap="none" lIns="0" tIns="0" rIns="0" bIns="0">
              <a:prstTxWarp prst="textNoShape">
                <a:avLst/>
              </a:prstTxWarp>
              <a:spAutoFit/>
            </a:bodyPr>
            <a:lstStyle/>
            <a:p>
              <a:pPr algn="ctr"/>
              <a:r>
                <a:rPr lang="en-US" sz="1600" dirty="0">
                  <a:latin typeface="+mn-lt"/>
                  <a:ea typeface="Arial" charset="0"/>
                  <a:cs typeface="Arial" charset="0"/>
                  <a:sym typeface="Arial" charset="0"/>
                </a:rPr>
                <a:t>took </a:t>
              </a:r>
            </a:p>
            <a:p>
              <a:pPr algn="ctr"/>
              <a:r>
                <a:rPr lang="en-US" sz="1600" dirty="0">
                  <a:latin typeface="+mn-lt"/>
                  <a:ea typeface="Arial" charset="0"/>
                  <a:cs typeface="Arial" charset="0"/>
                  <a:sym typeface="Arial" charset="0"/>
                </a:rPr>
                <a:t>ENG 052</a:t>
              </a:r>
            </a:p>
            <a:p>
              <a:pPr algn="ctr"/>
              <a:r>
                <a:rPr lang="en-US" sz="1600" dirty="0">
                  <a:latin typeface="+mn-lt"/>
                  <a:ea typeface="Arial" charset="0"/>
                  <a:cs typeface="Arial" charset="0"/>
                  <a:sym typeface="Arial" charset="0"/>
                </a:rPr>
                <a:t>Fa07-</a:t>
              </a:r>
              <a:r>
                <a:rPr lang="en-US" sz="1600" dirty="0" smtClean="0">
                  <a:latin typeface="+mn-lt"/>
                  <a:ea typeface="Arial" charset="0"/>
                  <a:cs typeface="Arial" charset="0"/>
                  <a:sym typeface="Arial" charset="0"/>
                </a:rPr>
                <a:t>Fa10</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592</a:t>
              </a:r>
              <a:endParaRPr lang="en-US" sz="1600" dirty="0">
                <a:latin typeface="+mn-lt"/>
                <a:ea typeface="Arial" charset="0"/>
                <a:cs typeface="Arial" charset="0"/>
                <a:sym typeface="Arial" charset="0"/>
              </a:endParaRPr>
            </a:p>
            <a:p>
              <a:pPr algn="ctr"/>
              <a:r>
                <a:rPr lang="en-US" sz="1600" dirty="0">
                  <a:latin typeface="+mn-lt"/>
                  <a:ea typeface="Arial" charset="0"/>
                  <a:cs typeface="Arial" charset="0"/>
                  <a:sym typeface="Arial" charset="0"/>
                </a:rPr>
                <a:t>100%</a:t>
              </a:r>
            </a:p>
          </p:txBody>
        </p:sp>
      </p:grpSp>
      <p:grpSp>
        <p:nvGrpSpPr>
          <p:cNvPr id="26" name="Group 25"/>
          <p:cNvGrpSpPr/>
          <p:nvPr/>
        </p:nvGrpSpPr>
        <p:grpSpPr>
          <a:xfrm>
            <a:off x="5257800" y="3709988"/>
            <a:ext cx="1620278" cy="2625725"/>
            <a:chOff x="5257800" y="3709988"/>
            <a:chExt cx="1620278" cy="2625725"/>
          </a:xfrm>
        </p:grpSpPr>
        <p:grpSp>
          <p:nvGrpSpPr>
            <p:cNvPr id="121" name="Group 120"/>
            <p:cNvGrpSpPr/>
            <p:nvPr/>
          </p:nvGrpSpPr>
          <p:grpSpPr>
            <a:xfrm>
              <a:off x="5257800" y="4267200"/>
              <a:ext cx="533400" cy="1435101"/>
              <a:chOff x="381000" y="3479800"/>
              <a:chExt cx="533400" cy="1435101"/>
            </a:xfrm>
          </p:grpSpPr>
          <p:sp>
            <p:nvSpPr>
              <p:cNvPr id="122"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123"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124"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19" name="Group 18"/>
            <p:cNvGrpSpPr/>
            <p:nvPr/>
          </p:nvGrpSpPr>
          <p:grpSpPr>
            <a:xfrm>
              <a:off x="5638800" y="3709988"/>
              <a:ext cx="1224337" cy="1224337"/>
              <a:chOff x="5562600" y="3733800"/>
              <a:chExt cx="1224337" cy="1224337"/>
            </a:xfrm>
          </p:grpSpPr>
          <p:sp>
            <p:nvSpPr>
              <p:cNvPr id="114" name="Rectangle 2"/>
              <p:cNvSpPr>
                <a:spLocks/>
              </p:cNvSpPr>
              <p:nvPr/>
            </p:nvSpPr>
            <p:spPr bwMode="auto">
              <a:xfrm>
                <a:off x="5562600" y="3733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68" name="Rectangle 52"/>
              <p:cNvSpPr>
                <a:spLocks/>
              </p:cNvSpPr>
              <p:nvPr/>
            </p:nvSpPr>
            <p:spPr bwMode="auto">
              <a:xfrm>
                <a:off x="5562600" y="3824288"/>
                <a:ext cx="1219200" cy="984250"/>
              </a:xfrm>
              <a:prstGeom prst="rect">
                <a:avLst/>
              </a:prstGeom>
              <a:noFill/>
              <a:ln w="9525">
                <a:noFill/>
                <a:miter lim="800000"/>
                <a:headEnd/>
                <a:tailEnd/>
              </a:ln>
            </p:spPr>
            <p:txBody>
              <a:bodyPr wrap="square" lIns="0" tIns="0" rIns="0" bIns="0" anchor="ctr">
                <a:prstTxWarp prst="textNoShape">
                  <a:avLst/>
                </a:prstTxWarp>
                <a:spAutoFit/>
              </a:bodyPr>
              <a:lstStyle/>
              <a:p>
                <a:pPr algn="ctr"/>
                <a:r>
                  <a:rPr lang="en-US" sz="1600" dirty="0">
                    <a:latin typeface="+mn-lt"/>
                    <a:ea typeface="Arial" charset="0"/>
                    <a:cs typeface="Arial" charset="0"/>
                    <a:sym typeface="Arial" charset="0"/>
                  </a:rPr>
                  <a:t>took </a:t>
                </a:r>
              </a:p>
              <a:p>
                <a:pPr algn="ct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592</a:t>
                </a:r>
                <a:endParaRPr lang="en-US" sz="1600" dirty="0">
                  <a:latin typeface="+mn-lt"/>
                  <a:ea typeface="Arial" charset="0"/>
                  <a:cs typeface="Arial" charset="0"/>
                  <a:sym typeface="Arial" charset="0"/>
                </a:endParaRPr>
              </a:p>
              <a:p>
                <a:pPr algn="ctr"/>
                <a:r>
                  <a:rPr lang="en-US" sz="1600" dirty="0">
                    <a:latin typeface="+mn-lt"/>
                    <a:ea typeface="Arial" charset="0"/>
                    <a:cs typeface="Arial" charset="0"/>
                    <a:sym typeface="Arial" charset="0"/>
                  </a:rPr>
                  <a:t>100%</a:t>
                </a:r>
              </a:p>
            </p:txBody>
          </p:sp>
        </p:grpSp>
        <p:grpSp>
          <p:nvGrpSpPr>
            <p:cNvPr id="20" name="Group 19"/>
            <p:cNvGrpSpPr/>
            <p:nvPr/>
          </p:nvGrpSpPr>
          <p:grpSpPr>
            <a:xfrm>
              <a:off x="5653741" y="5091953"/>
              <a:ext cx="1224337" cy="1243760"/>
              <a:chOff x="5653741" y="5091953"/>
              <a:chExt cx="1224337" cy="1243760"/>
            </a:xfrm>
          </p:grpSpPr>
          <p:sp>
            <p:nvSpPr>
              <p:cNvPr id="115" name="Rectangle 2"/>
              <p:cNvSpPr>
                <a:spLocks/>
              </p:cNvSpPr>
              <p:nvPr/>
            </p:nvSpPr>
            <p:spPr bwMode="auto">
              <a:xfrm>
                <a:off x="5653741" y="5091953"/>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31766" name="Rectangle 55"/>
              <p:cNvSpPr>
                <a:spLocks/>
              </p:cNvSpPr>
              <p:nvPr/>
            </p:nvSpPr>
            <p:spPr bwMode="auto">
              <a:xfrm>
                <a:off x="5715001" y="5105400"/>
                <a:ext cx="1117600" cy="1230313"/>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took no</a:t>
                </a:r>
              </a:p>
              <a:p>
                <a:pPr algn="ctr"/>
                <a:r>
                  <a:rPr lang="en-US" sz="1600" dirty="0">
                    <a:latin typeface="+mn-lt"/>
                    <a:ea typeface="Arial" charset="0"/>
                    <a:cs typeface="Arial" charset="0"/>
                    <a:sym typeface="Arial" charset="0"/>
                  </a:rPr>
                  <a:t>more writing</a:t>
                </a:r>
              </a:p>
              <a:p>
                <a:pPr algn="ctr"/>
                <a:r>
                  <a:rPr lang="en-US" sz="1600" dirty="0">
                    <a:latin typeface="+mn-lt"/>
                    <a:ea typeface="Arial" charset="0"/>
                    <a:cs typeface="Arial" charset="0"/>
                    <a:sym typeface="Arial" charset="0"/>
                  </a:rPr>
                  <a:t>courses</a:t>
                </a:r>
              </a:p>
              <a:p>
                <a:pPr algn="ctr"/>
                <a:r>
                  <a:rPr lang="en-US" sz="1600" dirty="0">
                    <a:latin typeface="+mn-lt"/>
                    <a:ea typeface="Arial" charset="0"/>
                    <a:cs typeface="Arial" charset="0"/>
                    <a:sym typeface="Arial" charset="0"/>
                  </a:rPr>
                  <a:t>0</a:t>
                </a:r>
              </a:p>
              <a:p>
                <a:pPr algn="ctr"/>
                <a:r>
                  <a:rPr lang="en-US" sz="1600" dirty="0">
                    <a:latin typeface="+mn-lt"/>
                    <a:ea typeface="Arial" charset="0"/>
                    <a:cs typeface="Arial" charset="0"/>
                    <a:sym typeface="Arial" charset="0"/>
                  </a:rPr>
                  <a:t>0%</a:t>
                </a:r>
              </a:p>
            </p:txBody>
          </p:sp>
        </p:grpSp>
      </p:grpSp>
      <p:sp>
        <p:nvSpPr>
          <p:cNvPr id="78" name="Rectangle 4"/>
          <p:cNvSpPr>
            <a:spLocks/>
          </p:cNvSpPr>
          <p:nvPr/>
        </p:nvSpPr>
        <p:spPr bwMode="auto">
          <a:xfrm>
            <a:off x="228600" y="304800"/>
            <a:ext cx="2057400" cy="3048000"/>
          </a:xfrm>
          <a:prstGeom prst="rect">
            <a:avLst/>
          </a:prstGeom>
          <a:noFill/>
          <a:ln w="9525">
            <a:noFill/>
            <a:miter lim="800000"/>
            <a:headEnd/>
            <a:tailEnd/>
          </a:ln>
        </p:spPr>
        <p:txBody>
          <a:bodyPr lIns="38100" tIns="38100" rIns="38100" bIns="38100">
            <a:prstTxWarp prst="textNoShape">
              <a:avLst/>
            </a:prstTxWarp>
          </a:bodyPr>
          <a:lstStyle/>
          <a:p>
            <a:endParaRPr lang="en-US" sz="2000" dirty="0" smtClean="0">
              <a:latin typeface="+mn-lt"/>
              <a:ea typeface="Arial" charset="0"/>
              <a:cs typeface="Arial" charset="0"/>
              <a:sym typeface="Arial" charset="0"/>
            </a:endParaRPr>
          </a:p>
          <a:p>
            <a:r>
              <a:rPr lang="en-US" sz="2000" dirty="0" smtClean="0">
                <a:latin typeface="+mn-lt"/>
                <a:ea typeface="Arial" charset="0"/>
                <a:cs typeface="Arial" charset="0"/>
                <a:sym typeface="Arial" charset="0"/>
              </a:rPr>
              <a:t>traditional </a:t>
            </a:r>
            <a:r>
              <a:rPr lang="en-US" sz="2000" dirty="0">
                <a:latin typeface="+mn-lt"/>
                <a:ea typeface="Arial" charset="0"/>
                <a:cs typeface="Arial" charset="0"/>
                <a:sym typeface="Arial" charset="0"/>
              </a:rPr>
              <a:t>developmental </a:t>
            </a:r>
            <a:r>
              <a:rPr lang="en-US" sz="2000" dirty="0" smtClean="0">
                <a:latin typeface="+mn-lt"/>
                <a:ea typeface="Arial" charset="0"/>
                <a:cs typeface="Arial" charset="0"/>
                <a:sym typeface="Arial" charset="0"/>
              </a:rPr>
              <a:t>students: </a:t>
            </a:r>
          </a:p>
          <a:p>
            <a:r>
              <a:rPr lang="en-US" sz="2000" dirty="0">
                <a:latin typeface="+mn-lt"/>
                <a:ea typeface="Arial" charset="0"/>
                <a:cs typeface="Arial" charset="0"/>
                <a:sym typeface="Arial" charset="0"/>
              </a:rPr>
              <a:t>f</a:t>
            </a:r>
            <a:r>
              <a:rPr lang="en-US" sz="2000" dirty="0" smtClean="0">
                <a:latin typeface="+mn-lt"/>
                <a:ea typeface="Arial" charset="0"/>
                <a:cs typeface="Arial" charset="0"/>
                <a:sym typeface="Arial" charset="0"/>
              </a:rPr>
              <a:t>all 2007 –</a:t>
            </a:r>
          </a:p>
          <a:p>
            <a:r>
              <a:rPr lang="en-US" sz="2000" dirty="0">
                <a:latin typeface="+mn-lt"/>
                <a:ea typeface="Arial" charset="0"/>
                <a:cs typeface="Arial" charset="0"/>
                <a:sym typeface="Arial" charset="0"/>
              </a:rPr>
              <a:t>f</a:t>
            </a:r>
            <a:r>
              <a:rPr lang="en-US" sz="2000" dirty="0" smtClean="0">
                <a:latin typeface="+mn-lt"/>
                <a:ea typeface="Arial" charset="0"/>
                <a:cs typeface="Arial" charset="0"/>
                <a:sym typeface="Arial" charset="0"/>
              </a:rPr>
              <a:t>all 2010</a:t>
            </a:r>
            <a:endParaRPr lang="en-US" sz="2000" dirty="0">
              <a:latin typeface="+mn-lt"/>
              <a:ea typeface="Arial" charset="0"/>
              <a:cs typeface="Arial" charset="0"/>
              <a:sym typeface="Arial" charset="0"/>
            </a:endParaRPr>
          </a:p>
        </p:txBody>
      </p:sp>
      <p:sp>
        <p:nvSpPr>
          <p:cNvPr id="79" name="Rectangle 4"/>
          <p:cNvSpPr>
            <a:spLocks/>
          </p:cNvSpPr>
          <p:nvPr/>
        </p:nvSpPr>
        <p:spPr bwMode="auto">
          <a:xfrm>
            <a:off x="381000" y="3657600"/>
            <a:ext cx="1981200" cy="3048000"/>
          </a:xfrm>
          <a:prstGeom prst="rect">
            <a:avLst/>
          </a:prstGeom>
          <a:noFill/>
          <a:ln w="9525">
            <a:noFill/>
            <a:miter lim="800000"/>
            <a:headEnd/>
            <a:tailEnd/>
          </a:ln>
        </p:spPr>
        <p:txBody>
          <a:bodyPr lIns="38100" tIns="38100" rIns="38100" bIns="38100">
            <a:prstTxWarp prst="textNoShape">
              <a:avLst/>
            </a:prstTxWarp>
          </a:bodyPr>
          <a:lstStyle/>
          <a:p>
            <a:endParaRPr lang="en-US" sz="2000" dirty="0" smtClean="0">
              <a:latin typeface="+mn-lt"/>
              <a:ea typeface="Arial" charset="0"/>
              <a:cs typeface="Arial" charset="0"/>
              <a:sym typeface="Arial" charset="0"/>
            </a:endParaRPr>
          </a:p>
          <a:p>
            <a:endParaRPr lang="en-US" sz="2000" dirty="0">
              <a:latin typeface="+mn-lt"/>
              <a:ea typeface="Arial" charset="0"/>
              <a:cs typeface="Arial" charset="0"/>
              <a:sym typeface="Arial" charset="0"/>
            </a:endParaRPr>
          </a:p>
          <a:p>
            <a:r>
              <a:rPr lang="en-US" sz="2000" dirty="0" smtClean="0">
                <a:latin typeface="+mn-lt"/>
                <a:ea typeface="Arial" charset="0"/>
                <a:cs typeface="Arial" charset="0"/>
                <a:sym typeface="Arial" charset="0"/>
              </a:rPr>
              <a:t>ALP students:</a:t>
            </a:r>
          </a:p>
          <a:p>
            <a:r>
              <a:rPr lang="en-US" sz="2000" dirty="0" smtClean="0">
                <a:latin typeface="+mn-lt"/>
                <a:ea typeface="Arial" charset="0"/>
                <a:cs typeface="Arial" charset="0"/>
                <a:sym typeface="Arial" charset="0"/>
              </a:rPr>
              <a:t> </a:t>
            </a:r>
            <a:r>
              <a:rPr lang="en-US" sz="2000" dirty="0">
                <a:ea typeface="Arial" charset="0"/>
                <a:cs typeface="Arial" charset="0"/>
                <a:sym typeface="Arial" charset="0"/>
              </a:rPr>
              <a:t>fall 2007 –</a:t>
            </a:r>
          </a:p>
          <a:p>
            <a:r>
              <a:rPr lang="en-US" sz="2000" dirty="0">
                <a:ea typeface="Arial" charset="0"/>
                <a:cs typeface="Arial" charset="0"/>
                <a:sym typeface="Arial" charset="0"/>
              </a:rPr>
              <a:t>fall 2010</a:t>
            </a:r>
          </a:p>
        </p:txBody>
      </p:sp>
      <p:sp>
        <p:nvSpPr>
          <p:cNvPr id="4" name="TextBox 3"/>
          <p:cNvSpPr txBox="1"/>
          <p:nvPr/>
        </p:nvSpPr>
        <p:spPr>
          <a:xfrm>
            <a:off x="0" y="6440957"/>
            <a:ext cx="9144000" cy="400110"/>
          </a:xfrm>
          <a:prstGeom prst="rect">
            <a:avLst/>
          </a:prstGeom>
          <a:noFill/>
        </p:spPr>
        <p:txBody>
          <a:bodyPr wrap="square" rtlCol="0">
            <a:spAutoFit/>
          </a:bodyPr>
          <a:lstStyle/>
          <a:p>
            <a:r>
              <a:rPr lang="en-US" sz="2000" dirty="0" smtClean="0">
                <a:latin typeface="+mn-lt"/>
              </a:rPr>
              <a:t>data from Cho, </a:t>
            </a:r>
            <a:r>
              <a:rPr lang="en-US" sz="2000" dirty="0" err="1" smtClean="0">
                <a:latin typeface="+mn-lt"/>
              </a:rPr>
              <a:t>Kopko</a:t>
            </a:r>
            <a:r>
              <a:rPr lang="en-US" sz="2000" dirty="0" smtClean="0">
                <a:latin typeface="+mn-lt"/>
              </a:rPr>
              <a:t>, &amp; Jenkins, 2012 (CCRC)</a:t>
            </a:r>
            <a:endParaRPr lang="en-US" sz="2000" dirty="0">
              <a:latin typeface="+mn-lt"/>
            </a:endParaRPr>
          </a:p>
        </p:txBody>
      </p:sp>
      <p:grpSp>
        <p:nvGrpSpPr>
          <p:cNvPr id="3" name="Group 2"/>
          <p:cNvGrpSpPr/>
          <p:nvPr/>
        </p:nvGrpSpPr>
        <p:grpSpPr>
          <a:xfrm>
            <a:off x="6858000" y="228600"/>
            <a:ext cx="1529137" cy="2678113"/>
            <a:chOff x="6858000" y="228600"/>
            <a:chExt cx="1529137" cy="2678113"/>
          </a:xfrm>
        </p:grpSpPr>
        <p:grpSp>
          <p:nvGrpSpPr>
            <p:cNvPr id="2" name="Group 1"/>
            <p:cNvGrpSpPr/>
            <p:nvPr/>
          </p:nvGrpSpPr>
          <p:grpSpPr>
            <a:xfrm>
              <a:off x="6858000" y="914400"/>
              <a:ext cx="533400" cy="1435101"/>
              <a:chOff x="7686872" y="3962400"/>
              <a:chExt cx="533400" cy="1435101"/>
            </a:xfrm>
          </p:grpSpPr>
          <p:sp>
            <p:nvSpPr>
              <p:cNvPr id="72" name="Line 14"/>
              <p:cNvSpPr>
                <a:spLocks noChangeShapeType="1"/>
              </p:cNvSpPr>
              <p:nvPr/>
            </p:nvSpPr>
            <p:spPr bwMode="auto">
              <a:xfrm flipH="1">
                <a:off x="7850188" y="53975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74" name="Line 6"/>
              <p:cNvSpPr>
                <a:spLocks noChangeShapeType="1"/>
              </p:cNvSpPr>
              <p:nvPr/>
            </p:nvSpPr>
            <p:spPr bwMode="auto">
              <a:xfrm>
                <a:off x="7686872" y="39878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77" name="Line 7"/>
              <p:cNvSpPr>
                <a:spLocks noChangeShapeType="1"/>
              </p:cNvSpPr>
              <p:nvPr/>
            </p:nvSpPr>
            <p:spPr bwMode="auto">
              <a:xfrm>
                <a:off x="7848600" y="39624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66" name="Group 65"/>
            <p:cNvGrpSpPr/>
            <p:nvPr/>
          </p:nvGrpSpPr>
          <p:grpSpPr>
            <a:xfrm>
              <a:off x="7162800" y="228600"/>
              <a:ext cx="1224337" cy="1230313"/>
              <a:chOff x="2438400" y="304800"/>
              <a:chExt cx="1224337" cy="1230313"/>
            </a:xfrm>
          </p:grpSpPr>
          <p:sp>
            <p:nvSpPr>
              <p:cNvPr id="67" name="Rectangle 2"/>
              <p:cNvSpPr>
                <a:spLocks/>
              </p:cNvSpPr>
              <p:nvPr/>
            </p:nvSpPr>
            <p:spPr bwMode="auto">
              <a:xfrm>
                <a:off x="2438400" y="304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68" name="Rectangle 3"/>
              <p:cNvSpPr>
                <a:spLocks/>
              </p:cNvSpPr>
              <p:nvPr/>
            </p:nvSpPr>
            <p:spPr bwMode="auto">
              <a:xfrm>
                <a:off x="2438400" y="304800"/>
                <a:ext cx="1219199" cy="1230313"/>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solidFill>
                      <a:schemeClr val="tx1"/>
                    </a:solidFill>
                    <a:latin typeface="+mn-lt"/>
                    <a:ea typeface="Arial" charset="0"/>
                    <a:cs typeface="Arial" charset="0"/>
                    <a:sym typeface="Arial" charset="0"/>
                  </a:rPr>
                  <a:t>passed</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ea typeface="Arial" charset="0"/>
                    <a:cs typeface="Arial" charset="0"/>
                    <a:sym typeface="Arial" charset="0"/>
                  </a:rPr>
                  <a:t>ENG </a:t>
                </a:r>
                <a:r>
                  <a:rPr lang="en-US" sz="1600" dirty="0" smtClean="0">
                    <a:ea typeface="Arial" charset="0"/>
                    <a:cs typeface="Arial" charset="0"/>
                    <a:sym typeface="Arial" charset="0"/>
                  </a:rPr>
                  <a:t>101</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ea typeface="Arial" charset="0"/>
                    <a:cs typeface="Arial" charset="0"/>
                    <a:sym typeface="Arial" charset="0"/>
                  </a:rPr>
                  <a:t>Fa07-</a:t>
                </a:r>
                <a:r>
                  <a:rPr lang="en-US" sz="1600" dirty="0" smtClean="0">
                    <a:solidFill>
                      <a:schemeClr val="tx1"/>
                    </a:solidFill>
                    <a:latin typeface="+mn-lt"/>
                    <a:ea typeface="Arial" charset="0"/>
                    <a:cs typeface="Arial" charset="0"/>
                    <a:sym typeface="Arial" charset="0"/>
                  </a:rPr>
                  <a:t>Fa10</a:t>
                </a:r>
                <a:endParaRPr lang="en-US" sz="1600" dirty="0">
                  <a:solidFill>
                    <a:schemeClr val="tx1"/>
                  </a:solidFill>
                  <a:latin typeface="+mn-lt"/>
                  <a:ea typeface="Arial" charset="0"/>
                  <a:cs typeface="Arial" charset="0"/>
                  <a:sym typeface="Arial" charset="0"/>
                </a:endParaRPr>
              </a:p>
              <a:p>
                <a:pPr algn="ctr">
                  <a:defRPr/>
                </a:pPr>
                <a:r>
                  <a:rPr lang="en-US" sz="1600" dirty="0" smtClean="0">
                    <a:solidFill>
                      <a:schemeClr val="tx1"/>
                    </a:solidFill>
                    <a:latin typeface="+mn-lt"/>
                  </a:rPr>
                  <a:t> 1829</a:t>
                </a:r>
                <a:endParaRPr lang="en-US" sz="1600" dirty="0" smtClean="0">
                  <a:solidFill>
                    <a:schemeClr val="tx1"/>
                  </a:solidFill>
                  <a:latin typeface="+mn-lt"/>
                  <a:ea typeface="Arial" charset="0"/>
                  <a:cs typeface="Arial" charset="0"/>
                  <a:sym typeface="Arial" charset="0"/>
                </a:endParaRPr>
              </a:p>
              <a:p>
                <a:pPr algn="ctr">
                  <a:defRPr/>
                </a:pPr>
                <a:r>
                  <a:rPr lang="en-US" sz="1600" dirty="0" smtClean="0">
                    <a:solidFill>
                      <a:schemeClr val="tx1"/>
                    </a:solidFill>
                    <a:latin typeface="+mn-lt"/>
                    <a:ea typeface="Arial" charset="0"/>
                    <a:cs typeface="Arial" charset="0"/>
                    <a:sym typeface="Arial" charset="0"/>
                  </a:rPr>
                  <a:t>33%</a:t>
                </a:r>
                <a:endParaRPr lang="en-US" sz="1600" dirty="0">
                  <a:solidFill>
                    <a:schemeClr val="tx1"/>
                  </a:solidFill>
                  <a:latin typeface="+mn-lt"/>
                  <a:ea typeface="Arial" charset="0"/>
                  <a:cs typeface="Arial" charset="0"/>
                  <a:sym typeface="Arial" charset="0"/>
                </a:endParaRPr>
              </a:p>
            </p:txBody>
          </p:sp>
        </p:grpSp>
        <p:grpSp>
          <p:nvGrpSpPr>
            <p:cNvPr id="69" name="Group 68"/>
            <p:cNvGrpSpPr/>
            <p:nvPr/>
          </p:nvGrpSpPr>
          <p:grpSpPr>
            <a:xfrm>
              <a:off x="7162800" y="1676400"/>
              <a:ext cx="1224337" cy="1230313"/>
              <a:chOff x="2438400" y="304800"/>
              <a:chExt cx="1224337" cy="1230313"/>
            </a:xfrm>
          </p:grpSpPr>
          <p:sp>
            <p:nvSpPr>
              <p:cNvPr id="70" name="Rectangle 2"/>
              <p:cNvSpPr>
                <a:spLocks/>
              </p:cNvSpPr>
              <p:nvPr/>
            </p:nvSpPr>
            <p:spPr bwMode="auto">
              <a:xfrm>
                <a:off x="2438400" y="304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71" name="Rectangle 3"/>
              <p:cNvSpPr>
                <a:spLocks/>
              </p:cNvSpPr>
              <p:nvPr/>
            </p:nvSpPr>
            <p:spPr bwMode="auto">
              <a:xfrm>
                <a:off x="2438400" y="304800"/>
                <a:ext cx="1219199" cy="1230313"/>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solidFill>
                      <a:schemeClr val="tx1"/>
                    </a:solidFill>
                    <a:latin typeface="+mn-lt"/>
                    <a:ea typeface="Arial" charset="0"/>
                    <a:cs typeface="Arial" charset="0"/>
                    <a:sym typeface="Arial" charset="0"/>
                  </a:rPr>
                  <a:t>didn’t pass</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ea typeface="Arial" charset="0"/>
                    <a:cs typeface="Arial" charset="0"/>
                    <a:sym typeface="Arial" charset="0"/>
                  </a:rPr>
                  <a:t>ENG </a:t>
                </a:r>
                <a:r>
                  <a:rPr lang="en-US" sz="1600" dirty="0" smtClean="0">
                    <a:ea typeface="Arial" charset="0"/>
                    <a:cs typeface="Arial" charset="0"/>
                    <a:sym typeface="Arial" charset="0"/>
                  </a:rPr>
                  <a:t>101</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ea typeface="Arial" charset="0"/>
                    <a:cs typeface="Arial" charset="0"/>
                    <a:sym typeface="Arial" charset="0"/>
                  </a:rPr>
                  <a:t>Fa07-</a:t>
                </a:r>
                <a:r>
                  <a:rPr lang="en-US" sz="1600" dirty="0" smtClean="0">
                    <a:solidFill>
                      <a:schemeClr val="tx1"/>
                    </a:solidFill>
                    <a:latin typeface="+mn-lt"/>
                    <a:ea typeface="Arial" charset="0"/>
                    <a:cs typeface="Arial" charset="0"/>
                    <a:sym typeface="Arial" charset="0"/>
                  </a:rPr>
                  <a:t>Fa10</a:t>
                </a:r>
                <a:endParaRPr lang="en-US" sz="1600" dirty="0">
                  <a:solidFill>
                    <a:schemeClr val="tx1"/>
                  </a:solidFill>
                  <a:latin typeface="+mn-lt"/>
                  <a:ea typeface="Arial" charset="0"/>
                  <a:cs typeface="Arial" charset="0"/>
                  <a:sym typeface="Arial" charset="0"/>
                </a:endParaRPr>
              </a:p>
              <a:p>
                <a:pPr algn="ctr">
                  <a:defRPr/>
                </a:pPr>
                <a:r>
                  <a:rPr lang="en-US" sz="1600" dirty="0" smtClean="0">
                    <a:solidFill>
                      <a:schemeClr val="tx1"/>
                    </a:solidFill>
                    <a:latin typeface="+mn-lt"/>
                    <a:ea typeface="Arial" charset="0"/>
                    <a:cs typeface="Arial" charset="0"/>
                    <a:sym typeface="Arial" charset="0"/>
                  </a:rPr>
                  <a:t>832</a:t>
                </a:r>
              </a:p>
              <a:p>
                <a:pPr algn="ctr">
                  <a:defRPr/>
                </a:pPr>
                <a:r>
                  <a:rPr lang="en-US" sz="1600" dirty="0" smtClean="0">
                    <a:solidFill>
                      <a:schemeClr val="tx1"/>
                    </a:solidFill>
                    <a:latin typeface="+mn-lt"/>
                    <a:ea typeface="Arial" charset="0"/>
                    <a:cs typeface="Arial" charset="0"/>
                    <a:sym typeface="Arial" charset="0"/>
                  </a:rPr>
                  <a:t>15%</a:t>
                </a:r>
                <a:endParaRPr lang="en-US" sz="1600" dirty="0">
                  <a:solidFill>
                    <a:schemeClr val="tx1"/>
                  </a:solidFill>
                  <a:latin typeface="+mn-lt"/>
                  <a:ea typeface="Arial" charset="0"/>
                  <a:cs typeface="Arial" charset="0"/>
                  <a:sym typeface="Arial" charset="0"/>
                </a:endParaRPr>
              </a:p>
            </p:txBody>
          </p:sp>
        </p:grpSp>
      </p:grpSp>
      <p:grpSp>
        <p:nvGrpSpPr>
          <p:cNvPr id="80" name="Group 79"/>
          <p:cNvGrpSpPr/>
          <p:nvPr/>
        </p:nvGrpSpPr>
        <p:grpSpPr>
          <a:xfrm>
            <a:off x="6819513" y="3696849"/>
            <a:ext cx="1529137" cy="2678510"/>
            <a:chOff x="6858000" y="228600"/>
            <a:chExt cx="1529137" cy="2678510"/>
          </a:xfrm>
        </p:grpSpPr>
        <p:grpSp>
          <p:nvGrpSpPr>
            <p:cNvPr id="81" name="Group 80"/>
            <p:cNvGrpSpPr/>
            <p:nvPr/>
          </p:nvGrpSpPr>
          <p:grpSpPr>
            <a:xfrm>
              <a:off x="6858000" y="849751"/>
              <a:ext cx="533400" cy="1435101"/>
              <a:chOff x="7686872" y="3897751"/>
              <a:chExt cx="533400" cy="1435101"/>
            </a:xfrm>
          </p:grpSpPr>
          <p:sp>
            <p:nvSpPr>
              <p:cNvPr id="96" name="Line 14"/>
              <p:cNvSpPr>
                <a:spLocks noChangeShapeType="1"/>
              </p:cNvSpPr>
              <p:nvPr/>
            </p:nvSpPr>
            <p:spPr bwMode="auto">
              <a:xfrm flipH="1">
                <a:off x="7850188" y="5332852"/>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97" name="Line 6"/>
              <p:cNvSpPr>
                <a:spLocks noChangeShapeType="1"/>
              </p:cNvSpPr>
              <p:nvPr/>
            </p:nvSpPr>
            <p:spPr bwMode="auto">
              <a:xfrm>
                <a:off x="7686872" y="3923151"/>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98" name="Line 7"/>
              <p:cNvSpPr>
                <a:spLocks noChangeShapeType="1"/>
              </p:cNvSpPr>
              <p:nvPr/>
            </p:nvSpPr>
            <p:spPr bwMode="auto">
              <a:xfrm>
                <a:off x="7848600" y="3897751"/>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82" name="Group 81"/>
            <p:cNvGrpSpPr/>
            <p:nvPr/>
          </p:nvGrpSpPr>
          <p:grpSpPr>
            <a:xfrm>
              <a:off x="7162800" y="228600"/>
              <a:ext cx="1224337" cy="1230313"/>
              <a:chOff x="2438400" y="304800"/>
              <a:chExt cx="1224337" cy="1230313"/>
            </a:xfrm>
          </p:grpSpPr>
          <p:sp>
            <p:nvSpPr>
              <p:cNvPr id="94" name="Rectangle 2"/>
              <p:cNvSpPr>
                <a:spLocks/>
              </p:cNvSpPr>
              <p:nvPr/>
            </p:nvSpPr>
            <p:spPr bwMode="auto">
              <a:xfrm>
                <a:off x="2438400" y="304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95" name="Rectangle 3"/>
              <p:cNvSpPr>
                <a:spLocks/>
              </p:cNvSpPr>
              <p:nvPr/>
            </p:nvSpPr>
            <p:spPr bwMode="auto">
              <a:xfrm>
                <a:off x="2438400" y="304800"/>
                <a:ext cx="1219199" cy="1230313"/>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solidFill>
                      <a:schemeClr val="tx1"/>
                    </a:solidFill>
                    <a:latin typeface="+mn-lt"/>
                    <a:ea typeface="Arial" charset="0"/>
                    <a:cs typeface="Arial" charset="0"/>
                    <a:sym typeface="Arial" charset="0"/>
                  </a:rPr>
                  <a:t>passed</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ea typeface="Arial" charset="0"/>
                    <a:cs typeface="Arial" charset="0"/>
                    <a:sym typeface="Arial" charset="0"/>
                  </a:rPr>
                  <a:t>ENG </a:t>
                </a:r>
                <a:r>
                  <a:rPr lang="en-US" sz="1600" dirty="0" smtClean="0">
                    <a:ea typeface="Arial" charset="0"/>
                    <a:cs typeface="Arial" charset="0"/>
                    <a:sym typeface="Arial" charset="0"/>
                  </a:rPr>
                  <a:t>101</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ea typeface="Arial" charset="0"/>
                    <a:cs typeface="Arial" charset="0"/>
                    <a:sym typeface="Arial" charset="0"/>
                  </a:rPr>
                  <a:t>Fa07-</a:t>
                </a:r>
                <a:r>
                  <a:rPr lang="en-US" sz="1600" dirty="0" smtClean="0">
                    <a:solidFill>
                      <a:schemeClr val="tx1"/>
                    </a:solidFill>
                    <a:latin typeface="+mn-lt"/>
                    <a:ea typeface="Arial" charset="0"/>
                    <a:cs typeface="Arial" charset="0"/>
                    <a:sym typeface="Arial" charset="0"/>
                  </a:rPr>
                  <a:t>Fa10</a:t>
                </a:r>
                <a:endParaRPr lang="en-US" sz="1600" dirty="0">
                  <a:solidFill>
                    <a:schemeClr val="tx1"/>
                  </a:solidFill>
                  <a:latin typeface="+mn-lt"/>
                  <a:ea typeface="Arial" charset="0"/>
                  <a:cs typeface="Arial" charset="0"/>
                  <a:sym typeface="Arial" charset="0"/>
                </a:endParaRPr>
              </a:p>
              <a:p>
                <a:pPr algn="ctr">
                  <a:defRPr/>
                </a:pPr>
                <a:r>
                  <a:rPr lang="en-US" sz="1600" dirty="0" smtClean="0">
                    <a:solidFill>
                      <a:schemeClr val="tx1"/>
                    </a:solidFill>
                    <a:latin typeface="+mn-lt"/>
                  </a:rPr>
                  <a:t> 438</a:t>
                </a:r>
                <a:endParaRPr lang="en-US" sz="1600" dirty="0" smtClean="0">
                  <a:solidFill>
                    <a:schemeClr val="tx1"/>
                  </a:solidFill>
                  <a:latin typeface="+mn-lt"/>
                  <a:ea typeface="Arial" charset="0"/>
                  <a:cs typeface="Arial" charset="0"/>
                  <a:sym typeface="Arial" charset="0"/>
                </a:endParaRPr>
              </a:p>
              <a:p>
                <a:pPr algn="ctr">
                  <a:defRPr/>
                </a:pPr>
                <a:r>
                  <a:rPr lang="en-US" sz="1600" dirty="0" smtClean="0">
                    <a:ea typeface="Arial" charset="0"/>
                    <a:cs typeface="Arial" charset="0"/>
                    <a:sym typeface="Arial" charset="0"/>
                  </a:rPr>
                  <a:t>74</a:t>
                </a:r>
                <a:r>
                  <a:rPr lang="en-US" sz="1600" dirty="0" smtClean="0">
                    <a:solidFill>
                      <a:schemeClr val="tx1"/>
                    </a:solidFill>
                    <a:latin typeface="+mn-lt"/>
                    <a:ea typeface="Arial" charset="0"/>
                    <a:cs typeface="Arial" charset="0"/>
                    <a:sym typeface="Arial" charset="0"/>
                  </a:rPr>
                  <a:t>%</a:t>
                </a:r>
                <a:endParaRPr lang="en-US" sz="1600" dirty="0">
                  <a:solidFill>
                    <a:schemeClr val="tx1"/>
                  </a:solidFill>
                  <a:latin typeface="+mn-lt"/>
                  <a:ea typeface="Arial" charset="0"/>
                  <a:cs typeface="Arial" charset="0"/>
                  <a:sym typeface="Arial" charset="0"/>
                </a:endParaRPr>
              </a:p>
            </p:txBody>
          </p:sp>
        </p:grpSp>
        <p:grpSp>
          <p:nvGrpSpPr>
            <p:cNvPr id="83" name="Group 82"/>
            <p:cNvGrpSpPr/>
            <p:nvPr/>
          </p:nvGrpSpPr>
          <p:grpSpPr>
            <a:xfrm>
              <a:off x="7162800" y="1676004"/>
              <a:ext cx="1224337" cy="1231106"/>
              <a:chOff x="2438400" y="304404"/>
              <a:chExt cx="1224337" cy="1231106"/>
            </a:xfrm>
          </p:grpSpPr>
          <p:sp>
            <p:nvSpPr>
              <p:cNvPr id="84" name="Rectangle 2"/>
              <p:cNvSpPr>
                <a:spLocks/>
              </p:cNvSpPr>
              <p:nvPr/>
            </p:nvSpPr>
            <p:spPr bwMode="auto">
              <a:xfrm>
                <a:off x="2438400" y="304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93" name="Rectangle 3"/>
              <p:cNvSpPr>
                <a:spLocks/>
              </p:cNvSpPr>
              <p:nvPr/>
            </p:nvSpPr>
            <p:spPr bwMode="auto">
              <a:xfrm>
                <a:off x="2438400" y="304404"/>
                <a:ext cx="1219199" cy="1231106"/>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solidFill>
                      <a:schemeClr val="tx1"/>
                    </a:solidFill>
                    <a:latin typeface="+mn-lt"/>
                    <a:ea typeface="Arial" charset="0"/>
                    <a:cs typeface="Arial" charset="0"/>
                    <a:sym typeface="Arial" charset="0"/>
                  </a:rPr>
                  <a:t>didn’t pass</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ea typeface="Arial" charset="0"/>
                    <a:cs typeface="Arial" charset="0"/>
                    <a:sym typeface="Arial" charset="0"/>
                  </a:rPr>
                  <a:t>ENG </a:t>
                </a:r>
                <a:r>
                  <a:rPr lang="en-US" sz="1600" dirty="0" smtClean="0">
                    <a:ea typeface="Arial" charset="0"/>
                    <a:cs typeface="Arial" charset="0"/>
                    <a:sym typeface="Arial" charset="0"/>
                  </a:rPr>
                  <a:t>101</a:t>
                </a:r>
                <a:endParaRPr lang="en-US" sz="1600" dirty="0">
                  <a:solidFill>
                    <a:schemeClr val="tx1"/>
                  </a:solidFill>
                  <a:latin typeface="+mn-lt"/>
                  <a:ea typeface="Arial" charset="0"/>
                  <a:cs typeface="Arial" charset="0"/>
                  <a:sym typeface="Arial" charset="0"/>
                </a:endParaRPr>
              </a:p>
              <a:p>
                <a:pPr algn="ctr">
                  <a:defRPr/>
                </a:pPr>
                <a:r>
                  <a:rPr lang="en-US" sz="1600" dirty="0">
                    <a:solidFill>
                      <a:schemeClr val="tx1"/>
                    </a:solidFill>
                    <a:latin typeface="+mn-lt"/>
                    <a:ea typeface="Arial" charset="0"/>
                    <a:cs typeface="Arial" charset="0"/>
                    <a:sym typeface="Arial" charset="0"/>
                  </a:rPr>
                  <a:t>Fa07-</a:t>
                </a:r>
                <a:r>
                  <a:rPr lang="en-US" sz="1600" dirty="0" smtClean="0">
                    <a:solidFill>
                      <a:schemeClr val="tx1"/>
                    </a:solidFill>
                    <a:latin typeface="+mn-lt"/>
                    <a:ea typeface="Arial" charset="0"/>
                    <a:cs typeface="Arial" charset="0"/>
                    <a:sym typeface="Arial" charset="0"/>
                  </a:rPr>
                  <a:t>Fa10</a:t>
                </a:r>
                <a:endParaRPr lang="en-US" sz="1600" dirty="0">
                  <a:solidFill>
                    <a:schemeClr val="tx1"/>
                  </a:solidFill>
                  <a:latin typeface="+mn-lt"/>
                  <a:ea typeface="Arial" charset="0"/>
                  <a:cs typeface="Arial" charset="0"/>
                  <a:sym typeface="Arial" charset="0"/>
                </a:endParaRPr>
              </a:p>
              <a:p>
                <a:pPr algn="ctr">
                  <a:defRPr/>
                </a:pPr>
                <a:r>
                  <a:rPr lang="en-US" sz="1600" dirty="0" smtClean="0">
                    <a:solidFill>
                      <a:schemeClr val="tx1"/>
                    </a:solidFill>
                    <a:latin typeface="+mn-lt"/>
                    <a:ea typeface="Arial" charset="0"/>
                    <a:cs typeface="Arial" charset="0"/>
                    <a:sym typeface="Arial" charset="0"/>
                  </a:rPr>
                  <a:t>154</a:t>
                </a:r>
              </a:p>
              <a:p>
                <a:pPr algn="ctr">
                  <a:defRPr/>
                </a:pPr>
                <a:r>
                  <a:rPr lang="en-US" sz="1600" dirty="0" smtClean="0">
                    <a:ea typeface="Arial" charset="0"/>
                    <a:cs typeface="Arial" charset="0"/>
                    <a:sym typeface="Arial" charset="0"/>
                  </a:rPr>
                  <a:t>26</a:t>
                </a:r>
                <a:r>
                  <a:rPr lang="en-US" sz="1600" dirty="0" smtClean="0">
                    <a:solidFill>
                      <a:schemeClr val="tx1"/>
                    </a:solidFill>
                    <a:latin typeface="+mn-lt"/>
                    <a:ea typeface="Arial" charset="0"/>
                    <a:cs typeface="Arial" charset="0"/>
                    <a:sym typeface="Arial" charset="0"/>
                  </a:rPr>
                  <a:t>%</a:t>
                </a:r>
                <a:endParaRPr lang="en-US" sz="1600" dirty="0">
                  <a:solidFill>
                    <a:schemeClr val="tx1"/>
                  </a:solidFill>
                  <a:latin typeface="+mn-lt"/>
                  <a:ea typeface="Arial" charset="0"/>
                  <a:cs typeface="Arial" charset="0"/>
                  <a:sym typeface="Arial" charset="0"/>
                </a:endParaRPr>
              </a:p>
            </p:txBody>
          </p:sp>
        </p:grpSp>
      </p:grpSp>
      <p:grpSp>
        <p:nvGrpSpPr>
          <p:cNvPr id="99" name="Group 76"/>
          <p:cNvGrpSpPr>
            <a:grpSpLocks/>
          </p:cNvGrpSpPr>
          <p:nvPr/>
        </p:nvGrpSpPr>
        <p:grpSpPr bwMode="auto">
          <a:xfrm>
            <a:off x="7162800" y="228600"/>
            <a:ext cx="1219200" cy="4724400"/>
            <a:chOff x="6324600" y="1530350"/>
            <a:chExt cx="1219200" cy="4724400"/>
          </a:xfrm>
        </p:grpSpPr>
        <p:sp>
          <p:nvSpPr>
            <p:cNvPr id="100" name="Rectangle 60"/>
            <p:cNvSpPr>
              <a:spLocks/>
            </p:cNvSpPr>
            <p:nvPr/>
          </p:nvSpPr>
          <p:spPr bwMode="auto">
            <a:xfrm>
              <a:off x="6324600" y="5035550"/>
              <a:ext cx="1219200" cy="1219200"/>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sp>
          <p:nvSpPr>
            <p:cNvPr id="101" name="Rectangle 59"/>
            <p:cNvSpPr>
              <a:spLocks/>
            </p:cNvSpPr>
            <p:nvPr/>
          </p:nvSpPr>
          <p:spPr bwMode="auto">
            <a:xfrm>
              <a:off x="6324600" y="1530350"/>
              <a:ext cx="1219200" cy="1270000"/>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grpSp>
    </p:spTree>
    <p:extLst>
      <p:ext uri="{BB962C8B-B14F-4D97-AF65-F5344CB8AC3E}">
        <p14:creationId xmlns:p14="http://schemas.microsoft.com/office/powerpoint/2010/main" val="161718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09600" y="1752600"/>
            <a:ext cx="8001000" cy="1204432"/>
          </a:xfrm>
          <a:prstGeom prst="rect">
            <a:avLst/>
          </a:prstGeom>
          <a:noFill/>
        </p:spPr>
        <p:txBody>
          <a:bodyPr wrap="square" rtlCol="0">
            <a:spAutoFit/>
          </a:bodyPr>
          <a:lstStyle/>
          <a:p>
            <a:pPr marL="914400" lvl="1" indent="-457200">
              <a:lnSpc>
                <a:spcPct val="80000"/>
              </a:lnSpc>
              <a:spcAft>
                <a:spcPts val="2400"/>
              </a:spcAft>
              <a:buSzPct val="88000"/>
              <a:buBlip>
                <a:blip r:embed="rId3"/>
              </a:buBlip>
            </a:pPr>
            <a:r>
              <a:rPr lang="en-US" sz="3200" dirty="0" smtClean="0">
                <a:cs typeface="Arial" charset="0"/>
                <a:sym typeface="Arial" charset="0"/>
              </a:rPr>
              <a:t>What is ALP?</a:t>
            </a:r>
            <a:endParaRPr lang="en-US" sz="3200" dirty="0">
              <a:cs typeface="Arial" charset="0"/>
              <a:sym typeface="Arial" charset="0"/>
            </a:endParaRPr>
          </a:p>
          <a:p>
            <a:pPr marL="914400" lvl="1" indent="-457200">
              <a:lnSpc>
                <a:spcPct val="80000"/>
              </a:lnSpc>
              <a:spcAft>
                <a:spcPts val="2400"/>
              </a:spcAft>
              <a:buSzPct val="88000"/>
              <a:buBlip>
                <a:blip r:embed="rId3"/>
              </a:buBlip>
            </a:pPr>
            <a:r>
              <a:rPr lang="en-US" sz="3200" dirty="0" smtClean="0">
                <a:cs typeface="Arial" charset="0"/>
                <a:sym typeface="Arial" charset="0"/>
              </a:rPr>
              <a:t>What do you do in an ALP classroom?</a:t>
            </a:r>
            <a:endParaRPr lang="en-US" sz="3200" dirty="0" smtClean="0">
              <a:cs typeface="Arial" charset="0"/>
              <a:sym typeface="Arial" charset="0"/>
            </a:endParaRPr>
          </a:p>
        </p:txBody>
      </p:sp>
      <p:sp>
        <p:nvSpPr>
          <p:cNvPr id="23" name="Rectangle 9"/>
          <p:cNvSpPr txBox="1">
            <a:spLocks noChangeArrowheads="1"/>
          </p:cNvSpPr>
          <p:nvPr/>
        </p:nvSpPr>
        <p:spPr bwMode="auto">
          <a:xfrm>
            <a:off x="0" y="3048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smtClean="0">
                <a:cs typeface="Arial" charset="0"/>
                <a:sym typeface="Arial" charset="0"/>
              </a:rPr>
              <a:t>Overview of Presentation</a:t>
            </a:r>
            <a:endParaRPr lang="en-US" sz="3200" dirty="0">
              <a:ea typeface="ヒラギノ角ゴ ProN W6" charset="0"/>
              <a:cs typeface="ヒラギノ角ゴ ProN W6" charset="0"/>
              <a:sym typeface="Arial" charset="0"/>
            </a:endParaRPr>
          </a:p>
        </p:txBody>
      </p:sp>
      <p:pic>
        <p:nvPicPr>
          <p:cNvPr id="4" name="Picture 3" descr="ALP logo 12-19-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6019800"/>
            <a:ext cx="1837944" cy="714756"/>
          </a:xfrm>
          <a:prstGeom prst="rect">
            <a:avLst/>
          </a:prstGeom>
        </p:spPr>
      </p:pic>
    </p:spTree>
    <p:extLst>
      <p:ext uri="{BB962C8B-B14F-4D97-AF65-F5344CB8AC3E}">
        <p14:creationId xmlns:p14="http://schemas.microsoft.com/office/powerpoint/2010/main" val="353097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97"/>
          <p:cNvGrpSpPr>
            <a:grpSpLocks/>
          </p:cNvGrpSpPr>
          <p:nvPr/>
        </p:nvGrpSpPr>
        <p:grpSpPr bwMode="auto">
          <a:xfrm>
            <a:off x="7454900" y="3683000"/>
            <a:ext cx="1717675" cy="2768600"/>
            <a:chOff x="0" y="0"/>
            <a:chExt cx="1082" cy="1744"/>
          </a:xfrm>
        </p:grpSpPr>
        <p:grpSp>
          <p:nvGrpSpPr>
            <p:cNvPr id="162" name="Group 98"/>
            <p:cNvGrpSpPr>
              <a:grpSpLocks/>
            </p:cNvGrpSpPr>
            <p:nvPr/>
          </p:nvGrpSpPr>
          <p:grpSpPr bwMode="auto">
            <a:xfrm>
              <a:off x="0" y="0"/>
              <a:ext cx="1080" cy="1744"/>
              <a:chOff x="0" y="0"/>
              <a:chExt cx="1080" cy="1744"/>
            </a:xfrm>
          </p:grpSpPr>
          <p:sp>
            <p:nvSpPr>
              <p:cNvPr id="165" name="Line 102"/>
              <p:cNvSpPr>
                <a:spLocks noChangeShapeType="1"/>
              </p:cNvSpPr>
              <p:nvPr/>
            </p:nvSpPr>
            <p:spPr bwMode="auto">
              <a:xfrm>
                <a:off x="159" y="1288"/>
                <a:ext cx="227" cy="0"/>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sp>
            <p:nvSpPr>
              <p:cNvPr id="166" name="Rectangle 99"/>
              <p:cNvSpPr>
                <a:spLocks/>
              </p:cNvSpPr>
              <p:nvPr/>
            </p:nvSpPr>
            <p:spPr bwMode="auto">
              <a:xfrm>
                <a:off x="28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67" name="Rectangle 100"/>
              <p:cNvSpPr>
                <a:spLocks/>
              </p:cNvSpPr>
              <p:nvPr/>
            </p:nvSpPr>
            <p:spPr bwMode="auto">
              <a:xfrm>
                <a:off x="280" y="944"/>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68" name="Line 101"/>
              <p:cNvSpPr>
                <a:spLocks noChangeShapeType="1"/>
              </p:cNvSpPr>
              <p:nvPr/>
            </p:nvSpPr>
            <p:spPr bwMode="auto">
              <a:xfrm>
                <a:off x="0" y="384"/>
                <a:ext cx="288" cy="0"/>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sp>
            <p:nvSpPr>
              <p:cNvPr id="169" name="Line 103"/>
              <p:cNvSpPr>
                <a:spLocks noChangeShapeType="1"/>
              </p:cNvSpPr>
              <p:nvPr/>
            </p:nvSpPr>
            <p:spPr bwMode="auto">
              <a:xfrm>
                <a:off x="168" y="384"/>
                <a:ext cx="0" cy="912"/>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grpSp>
        <p:sp>
          <p:nvSpPr>
            <p:cNvPr id="163" name="Rectangle 104"/>
            <p:cNvSpPr>
              <a:spLocks/>
            </p:cNvSpPr>
            <p:nvPr/>
          </p:nvSpPr>
          <p:spPr bwMode="auto">
            <a:xfrm>
              <a:off x="384" y="32"/>
              <a:ext cx="622" cy="768"/>
            </a:xfrm>
            <a:prstGeom prst="rect">
              <a:avLst/>
            </a:prstGeom>
            <a:noFill/>
            <a:ln w="9525">
              <a:noFill/>
              <a:miter lim="800000"/>
              <a:headEnd/>
              <a:tailEnd/>
            </a:ln>
          </p:spPr>
          <p:txBody>
            <a:bodyPr wrap="none" lIns="38100" tIns="38100" rIns="38100" bIns="38100" anchor="ctr">
              <a:prstTxWarp prst="textNoShape">
                <a:avLst/>
              </a:prstTxWarp>
            </a:bodyPr>
            <a:lstStyle/>
            <a:p>
              <a:r>
                <a:rPr lang="en-US" sz="1600" dirty="0">
                  <a:latin typeface="+mn-lt"/>
                  <a:ea typeface="Arial" charset="0"/>
                  <a:cs typeface="Arial" charset="0"/>
                  <a:sym typeface="Arial" charset="0"/>
                </a:rPr>
                <a:t>passed</a:t>
              </a:r>
              <a:endParaRPr lang="en-US" sz="1600" dirty="0">
                <a:latin typeface="+mn-lt"/>
                <a:ea typeface="Lucida Grande" charset="0"/>
                <a:cs typeface="Lucida Grande" charset="0"/>
                <a:sym typeface="Arial" charset="0"/>
              </a:endParaRPr>
            </a:p>
            <a:p>
              <a:r>
                <a:rPr lang="en-US" sz="1600" dirty="0">
                  <a:latin typeface="+mn-lt"/>
                  <a:ea typeface="Lucida Grande" charset="0"/>
                  <a:cs typeface="Lucida Grande" charset="0"/>
                  <a:sym typeface="Arial" charset="0"/>
                </a:rPr>
                <a:t>ENG </a:t>
              </a:r>
              <a:r>
                <a:rPr lang="en-US" sz="1600" dirty="0">
                  <a:latin typeface="+mn-lt"/>
                  <a:ea typeface="Arial" charset="0"/>
                  <a:cs typeface="Arial" charset="0"/>
                  <a:sym typeface="Arial" charset="0"/>
                </a:rPr>
                <a:t>102</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195</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33%</a:t>
              </a:r>
              <a:endParaRPr lang="en-US" sz="1600" dirty="0">
                <a:latin typeface="+mn-lt"/>
                <a:ea typeface="Arial" charset="0"/>
                <a:cs typeface="Arial" charset="0"/>
                <a:sym typeface="Arial" charset="0"/>
              </a:endParaRPr>
            </a:p>
          </p:txBody>
        </p:sp>
        <p:sp>
          <p:nvSpPr>
            <p:cNvPr id="164" name="Rectangle 105"/>
            <p:cNvSpPr>
              <a:spLocks/>
            </p:cNvSpPr>
            <p:nvPr/>
          </p:nvSpPr>
          <p:spPr bwMode="auto">
            <a:xfrm>
              <a:off x="306" y="944"/>
              <a:ext cx="776" cy="768"/>
            </a:xfrm>
            <a:prstGeom prst="rect">
              <a:avLst/>
            </a:prstGeom>
            <a:noFill/>
            <a:ln w="9525">
              <a:noFill/>
              <a:miter lim="800000"/>
              <a:headEnd/>
              <a:tailEnd/>
            </a:ln>
          </p:spPr>
          <p:txBody>
            <a:bodyPr lIns="38100" tIns="38100" rIns="38100" bIns="38100" anchor="ctr">
              <a:prstTxWarp prst="textNoShape">
                <a:avLst/>
              </a:prstTxWarp>
            </a:bodyPr>
            <a:lstStyle/>
            <a:p>
              <a:r>
                <a:rPr lang="en-US" sz="1600" dirty="0" smtClean="0">
                  <a:latin typeface="+mn-lt"/>
                  <a:ea typeface="Arial" charset="0"/>
                  <a:cs typeface="Arial" charset="0"/>
                  <a:sym typeface="Arial" charset="0"/>
                </a:rPr>
                <a:t>haven’t</a:t>
              </a:r>
              <a:r>
                <a:rPr lang="en-US" sz="1600" dirty="0">
                  <a:latin typeface="+mn-lt"/>
                  <a:ea typeface="Arial" charset="0"/>
                  <a:cs typeface="Arial" charset="0"/>
                  <a:sym typeface="Arial" charset="0"/>
                </a:rPr>
                <a:t> </a:t>
              </a:r>
              <a:r>
                <a:rPr lang="en-US" sz="1600" dirty="0" smtClean="0">
                  <a:latin typeface="+mn-lt"/>
                  <a:ea typeface="Arial" charset="0"/>
                  <a:cs typeface="Arial" charset="0"/>
                  <a:sym typeface="Arial" charset="0"/>
                </a:rPr>
                <a:t>passed ENG102 </a:t>
              </a:r>
            </a:p>
            <a:p>
              <a:r>
                <a:rPr lang="en-US" sz="1600" dirty="0" smtClean="0">
                  <a:latin typeface="+mn-lt"/>
                  <a:ea typeface="Arial" charset="0"/>
                  <a:cs typeface="Arial" charset="0"/>
                  <a:sym typeface="Arial" charset="0"/>
                </a:rPr>
                <a:t>101</a:t>
              </a:r>
              <a:endParaRPr lang="en-US"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17%</a:t>
              </a:r>
              <a:endParaRPr lang="en-US" sz="1600" dirty="0">
                <a:latin typeface="+mn-lt"/>
                <a:ea typeface="Arial" charset="0"/>
                <a:cs typeface="Arial" charset="0"/>
                <a:sym typeface="Arial" charset="0"/>
              </a:endParaRPr>
            </a:p>
          </p:txBody>
        </p:sp>
      </p:grpSp>
      <p:grpSp>
        <p:nvGrpSpPr>
          <p:cNvPr id="152" name="Group 88"/>
          <p:cNvGrpSpPr>
            <a:grpSpLocks/>
          </p:cNvGrpSpPr>
          <p:nvPr/>
        </p:nvGrpSpPr>
        <p:grpSpPr bwMode="auto">
          <a:xfrm>
            <a:off x="7467600" y="279400"/>
            <a:ext cx="1714500" cy="2768600"/>
            <a:chOff x="0" y="0"/>
            <a:chExt cx="1080" cy="1744"/>
          </a:xfrm>
        </p:grpSpPr>
        <p:grpSp>
          <p:nvGrpSpPr>
            <p:cNvPr id="153" name="Group 89"/>
            <p:cNvGrpSpPr>
              <a:grpSpLocks/>
            </p:cNvGrpSpPr>
            <p:nvPr/>
          </p:nvGrpSpPr>
          <p:grpSpPr bwMode="auto">
            <a:xfrm>
              <a:off x="0" y="0"/>
              <a:ext cx="1080" cy="1744"/>
              <a:chOff x="0" y="0"/>
              <a:chExt cx="1080" cy="1744"/>
            </a:xfrm>
          </p:grpSpPr>
          <p:sp>
            <p:nvSpPr>
              <p:cNvPr id="156" name="Line 93"/>
              <p:cNvSpPr>
                <a:spLocks noChangeShapeType="1"/>
              </p:cNvSpPr>
              <p:nvPr/>
            </p:nvSpPr>
            <p:spPr bwMode="auto">
              <a:xfrm>
                <a:off x="159" y="1288"/>
                <a:ext cx="227" cy="0"/>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sp>
            <p:nvSpPr>
              <p:cNvPr id="157" name="Rectangle 90"/>
              <p:cNvSpPr>
                <a:spLocks/>
              </p:cNvSpPr>
              <p:nvPr/>
            </p:nvSpPr>
            <p:spPr bwMode="auto">
              <a:xfrm>
                <a:off x="28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58" name="Rectangle 91"/>
              <p:cNvSpPr>
                <a:spLocks/>
              </p:cNvSpPr>
              <p:nvPr/>
            </p:nvSpPr>
            <p:spPr bwMode="auto">
              <a:xfrm>
                <a:off x="280" y="944"/>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59" name="Line 92"/>
              <p:cNvSpPr>
                <a:spLocks noChangeShapeType="1"/>
              </p:cNvSpPr>
              <p:nvPr/>
            </p:nvSpPr>
            <p:spPr bwMode="auto">
              <a:xfrm>
                <a:off x="0" y="384"/>
                <a:ext cx="288" cy="0"/>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sp>
            <p:nvSpPr>
              <p:cNvPr id="160" name="Line 94"/>
              <p:cNvSpPr>
                <a:spLocks noChangeShapeType="1"/>
              </p:cNvSpPr>
              <p:nvPr/>
            </p:nvSpPr>
            <p:spPr bwMode="auto">
              <a:xfrm>
                <a:off x="168" y="384"/>
                <a:ext cx="0" cy="912"/>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grpSp>
        <p:sp>
          <p:nvSpPr>
            <p:cNvPr id="154" name="Rectangle 95"/>
            <p:cNvSpPr>
              <a:spLocks/>
            </p:cNvSpPr>
            <p:nvPr/>
          </p:nvSpPr>
          <p:spPr bwMode="auto">
            <a:xfrm>
              <a:off x="376" y="24"/>
              <a:ext cx="622" cy="768"/>
            </a:xfrm>
            <a:prstGeom prst="rect">
              <a:avLst/>
            </a:prstGeom>
            <a:noFill/>
            <a:ln w="9525">
              <a:noFill/>
              <a:miter lim="800000"/>
              <a:headEnd/>
              <a:tailEnd/>
            </a:ln>
          </p:spPr>
          <p:txBody>
            <a:bodyPr wrap="none" lIns="38100" tIns="38100" rIns="38100" bIns="38100" anchor="ctr">
              <a:prstTxWarp prst="textNoShape">
                <a:avLst/>
              </a:prstTxWarp>
            </a:bodyPr>
            <a:lstStyle/>
            <a:p>
              <a:r>
                <a:rPr lang="en-US" sz="1600" dirty="0">
                  <a:latin typeface="+mn-lt"/>
                  <a:ea typeface="Arial" charset="0"/>
                  <a:cs typeface="Arial" charset="0"/>
                  <a:sym typeface="Arial" charset="0"/>
                </a:rPr>
                <a:t>passed</a:t>
              </a:r>
              <a:endParaRPr lang="en-US" sz="1600" dirty="0">
                <a:latin typeface="+mn-lt"/>
                <a:ea typeface="Lucida Grande" charset="0"/>
                <a:cs typeface="Lucida Grande" charset="0"/>
                <a:sym typeface="Arial" charset="0"/>
              </a:endParaRPr>
            </a:p>
            <a:p>
              <a:r>
                <a:rPr lang="en-US" sz="1600" dirty="0">
                  <a:latin typeface="+mn-lt"/>
                  <a:ea typeface="Lucida Grande" charset="0"/>
                  <a:cs typeface="Lucida Grande" charset="0"/>
                  <a:sym typeface="Arial" charset="0"/>
                </a:rPr>
                <a:t>ENG </a:t>
              </a:r>
              <a:r>
                <a:rPr lang="en-US" sz="1600" dirty="0">
                  <a:latin typeface="+mn-lt"/>
                  <a:ea typeface="Arial" charset="0"/>
                  <a:cs typeface="Arial" charset="0"/>
                  <a:sym typeface="Arial" charset="0"/>
                </a:rPr>
                <a:t>102</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554</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10%</a:t>
              </a:r>
              <a:endParaRPr lang="en-US" sz="1600" dirty="0">
                <a:latin typeface="+mn-lt"/>
                <a:ea typeface="Arial" charset="0"/>
                <a:cs typeface="Arial" charset="0"/>
                <a:sym typeface="Arial" charset="0"/>
              </a:endParaRPr>
            </a:p>
          </p:txBody>
        </p:sp>
        <p:sp>
          <p:nvSpPr>
            <p:cNvPr id="155" name="Rectangle 96"/>
            <p:cNvSpPr>
              <a:spLocks/>
            </p:cNvSpPr>
            <p:nvPr/>
          </p:nvSpPr>
          <p:spPr bwMode="auto">
            <a:xfrm>
              <a:off x="295" y="952"/>
              <a:ext cx="721" cy="768"/>
            </a:xfrm>
            <a:prstGeom prst="rect">
              <a:avLst/>
            </a:prstGeom>
            <a:noFill/>
            <a:ln w="9525">
              <a:noFill/>
              <a:miter lim="800000"/>
              <a:headEnd/>
              <a:tailEnd/>
            </a:ln>
          </p:spPr>
          <p:txBody>
            <a:bodyPr lIns="38100" tIns="38100" rIns="38100" bIns="38100" anchor="ctr">
              <a:prstTxWarp prst="textNoShape">
                <a:avLst/>
              </a:prstTxWarp>
            </a:bodyPr>
            <a:lstStyle/>
            <a:p>
              <a:r>
                <a:rPr lang="en-US" sz="1600" dirty="0">
                  <a:latin typeface="+mn-lt"/>
                  <a:ea typeface="Arial" charset="0"/>
                  <a:cs typeface="Arial" charset="0"/>
                  <a:sym typeface="Arial" charset="0"/>
                </a:rPr>
                <a:t>F, I, or W</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in</a:t>
              </a:r>
            </a:p>
            <a:p>
              <a:r>
                <a:rPr lang="en-US" sz="1600" dirty="0" smtClean="0">
                  <a:latin typeface="+mn-lt"/>
                  <a:ea typeface="Arial" charset="0"/>
                  <a:cs typeface="Arial" charset="0"/>
                  <a:sym typeface="Arial" charset="0"/>
                </a:rPr>
                <a:t>ENG102</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167</a:t>
              </a:r>
              <a:endParaRPr lang="en-US" sz="1600" dirty="0">
                <a:latin typeface="+mn-lt"/>
                <a:ea typeface="Lucida Grande" charset="0"/>
                <a:cs typeface="Lucida Grande" charset="0"/>
                <a:sym typeface="Arial" charset="0"/>
              </a:endParaRPr>
            </a:p>
            <a:p>
              <a:r>
                <a:rPr lang="en-US" sz="1600" dirty="0">
                  <a:latin typeface="+mn-lt"/>
                  <a:ea typeface="Arial" charset="0"/>
                  <a:cs typeface="Arial" charset="0"/>
                  <a:sym typeface="Arial" charset="0"/>
                </a:rPr>
                <a:t>3</a:t>
              </a:r>
              <a:r>
                <a:rPr lang="en-US" sz="1600" dirty="0" smtClean="0">
                  <a:latin typeface="+mn-lt"/>
                  <a:ea typeface="Arial" charset="0"/>
                  <a:cs typeface="Arial" charset="0"/>
                  <a:sym typeface="Arial" charset="0"/>
                </a:rPr>
                <a:t>%</a:t>
              </a:r>
              <a:endParaRPr lang="en-US" sz="1600" dirty="0">
                <a:latin typeface="+mn-lt"/>
                <a:ea typeface="Arial" charset="0"/>
                <a:cs typeface="Arial" charset="0"/>
                <a:sym typeface="Arial" charset="0"/>
              </a:endParaRPr>
            </a:p>
          </p:txBody>
        </p:sp>
      </p:grpSp>
      <p:grpSp>
        <p:nvGrpSpPr>
          <p:cNvPr id="134" name="Group 79"/>
          <p:cNvGrpSpPr>
            <a:grpSpLocks/>
          </p:cNvGrpSpPr>
          <p:nvPr/>
        </p:nvGrpSpPr>
        <p:grpSpPr bwMode="auto">
          <a:xfrm>
            <a:off x="5854700" y="3695700"/>
            <a:ext cx="1714500" cy="2768600"/>
            <a:chOff x="0" y="0"/>
            <a:chExt cx="1080" cy="1744"/>
          </a:xfrm>
        </p:grpSpPr>
        <p:grpSp>
          <p:nvGrpSpPr>
            <p:cNvPr id="135" name="Group 80"/>
            <p:cNvGrpSpPr>
              <a:grpSpLocks/>
            </p:cNvGrpSpPr>
            <p:nvPr/>
          </p:nvGrpSpPr>
          <p:grpSpPr bwMode="auto">
            <a:xfrm>
              <a:off x="0" y="0"/>
              <a:ext cx="1080" cy="1744"/>
              <a:chOff x="0" y="0"/>
              <a:chExt cx="1080" cy="1744"/>
            </a:xfrm>
          </p:grpSpPr>
          <p:sp>
            <p:nvSpPr>
              <p:cNvPr id="138" name="Line 84"/>
              <p:cNvSpPr>
                <a:spLocks noChangeShapeType="1"/>
              </p:cNvSpPr>
              <p:nvPr/>
            </p:nvSpPr>
            <p:spPr bwMode="auto">
              <a:xfrm>
                <a:off x="159" y="1288"/>
                <a:ext cx="227" cy="0"/>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sp>
            <p:nvSpPr>
              <p:cNvPr id="139" name="Rectangle 81"/>
              <p:cNvSpPr>
                <a:spLocks/>
              </p:cNvSpPr>
              <p:nvPr/>
            </p:nvSpPr>
            <p:spPr bwMode="auto">
              <a:xfrm>
                <a:off x="28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40" name="Rectangle 82"/>
              <p:cNvSpPr>
                <a:spLocks/>
              </p:cNvSpPr>
              <p:nvPr/>
            </p:nvSpPr>
            <p:spPr bwMode="auto">
              <a:xfrm>
                <a:off x="280" y="944"/>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41" name="Line 83"/>
              <p:cNvSpPr>
                <a:spLocks noChangeShapeType="1"/>
              </p:cNvSpPr>
              <p:nvPr/>
            </p:nvSpPr>
            <p:spPr bwMode="auto">
              <a:xfrm>
                <a:off x="0" y="384"/>
                <a:ext cx="288" cy="0"/>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sp>
            <p:nvSpPr>
              <p:cNvPr id="142" name="Line 85"/>
              <p:cNvSpPr>
                <a:spLocks noChangeShapeType="1"/>
              </p:cNvSpPr>
              <p:nvPr/>
            </p:nvSpPr>
            <p:spPr bwMode="auto">
              <a:xfrm>
                <a:off x="168" y="384"/>
                <a:ext cx="0" cy="912"/>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grpSp>
        <p:sp>
          <p:nvSpPr>
            <p:cNvPr id="136" name="Rectangle 135"/>
            <p:cNvSpPr>
              <a:spLocks/>
            </p:cNvSpPr>
            <p:nvPr/>
          </p:nvSpPr>
          <p:spPr bwMode="auto">
            <a:xfrm>
              <a:off x="399" y="0"/>
              <a:ext cx="576" cy="768"/>
            </a:xfrm>
            <a:prstGeom prst="rect">
              <a:avLst/>
            </a:prstGeom>
            <a:noFill/>
            <a:ln w="9525">
              <a:noFill/>
              <a:miter lim="800000"/>
              <a:headEnd/>
              <a:tailEnd/>
            </a:ln>
          </p:spPr>
          <p:txBody>
            <a:bodyPr wrap="none" lIns="38100" tIns="38100" rIns="38100" bIns="38100" anchor="ctr">
              <a:prstTxWarp prst="textNoShape">
                <a:avLst/>
              </a:prstTxWarp>
            </a:bodyPr>
            <a:lstStyle/>
            <a:p>
              <a:r>
                <a:rPr lang="en-US" sz="1600" dirty="0" smtClean="0">
                  <a:latin typeface="+mn-lt"/>
                  <a:ea typeface="Arial" charset="0"/>
                  <a:cs typeface="Arial" charset="0"/>
                  <a:sym typeface="Arial" charset="0"/>
                </a:rPr>
                <a:t>took</a:t>
              </a:r>
            </a:p>
            <a:p>
              <a:r>
                <a:rPr lang="en-US" sz="1600" dirty="0" smtClean="0">
                  <a:latin typeface="+mn-lt"/>
                  <a:ea typeface="Arial" charset="0"/>
                  <a:cs typeface="Arial" charset="0"/>
                  <a:sym typeface="Arial" charset="0"/>
                </a:rPr>
                <a:t>ENG 102</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296</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50%</a:t>
              </a:r>
              <a:endParaRPr lang="en-US" sz="1600" dirty="0">
                <a:latin typeface="+mn-lt"/>
                <a:ea typeface="Arial" charset="0"/>
                <a:cs typeface="Arial" charset="0"/>
                <a:sym typeface="Arial" charset="0"/>
              </a:endParaRPr>
            </a:p>
          </p:txBody>
        </p:sp>
        <p:sp>
          <p:nvSpPr>
            <p:cNvPr id="137" name="Rectangle 136"/>
            <p:cNvSpPr>
              <a:spLocks/>
            </p:cNvSpPr>
            <p:nvPr/>
          </p:nvSpPr>
          <p:spPr bwMode="auto">
            <a:xfrm>
              <a:off x="366" y="944"/>
              <a:ext cx="621" cy="768"/>
            </a:xfrm>
            <a:prstGeom prst="rect">
              <a:avLst/>
            </a:prstGeom>
            <a:noFill/>
            <a:ln w="9525">
              <a:noFill/>
              <a:miter lim="800000"/>
              <a:headEnd/>
              <a:tailEnd/>
            </a:ln>
          </p:spPr>
          <p:txBody>
            <a:bodyPr wrap="none" lIns="38100" tIns="38100" rIns="38100" bIns="38100" anchor="ctr">
              <a:prstTxWarp prst="textNoShape">
                <a:avLst/>
              </a:prstTxWarp>
            </a:bodyPr>
            <a:lstStyle/>
            <a:p>
              <a:r>
                <a:rPr lang="en-US" sz="1600" dirty="0">
                  <a:latin typeface="+mn-lt"/>
                  <a:ea typeface="Arial" charset="0"/>
                  <a:cs typeface="Arial" charset="0"/>
                  <a:sym typeface="Arial" charset="0"/>
                </a:rPr>
                <a:t>haven’t</a:t>
              </a:r>
            </a:p>
            <a:p>
              <a:r>
                <a:rPr lang="en-US" sz="1600" dirty="0">
                  <a:latin typeface="+mn-lt"/>
                  <a:ea typeface="Arial" charset="0"/>
                  <a:cs typeface="Arial" charset="0"/>
                  <a:sym typeface="Arial" charset="0"/>
                </a:rPr>
                <a:t> taken</a:t>
              </a:r>
              <a:endParaRPr lang="en-US" sz="1600" dirty="0">
                <a:latin typeface="+mn-lt"/>
                <a:ea typeface="Lucida Grande" charset="0"/>
                <a:cs typeface="Lucida Grande" charset="0"/>
                <a:sym typeface="Arial" charset="0"/>
              </a:endParaRPr>
            </a:p>
            <a:p>
              <a:r>
                <a:rPr lang="en-US" sz="1600" dirty="0">
                  <a:latin typeface="+mn-lt"/>
                  <a:ea typeface="Lucida Grande" charset="0"/>
                  <a:cs typeface="Lucida Grande" charset="0"/>
                  <a:sym typeface="Arial" charset="0"/>
                </a:rPr>
                <a:t>ENG </a:t>
              </a:r>
              <a:r>
                <a:rPr lang="en-US" sz="1600" dirty="0">
                  <a:latin typeface="+mn-lt"/>
                  <a:ea typeface="Arial" charset="0"/>
                  <a:cs typeface="Arial" charset="0"/>
                  <a:sym typeface="Arial" charset="0"/>
                </a:rPr>
                <a:t>102</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142</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24%</a:t>
              </a:r>
              <a:endParaRPr lang="en-US" sz="1600" dirty="0">
                <a:latin typeface="+mn-lt"/>
                <a:ea typeface="Arial" charset="0"/>
                <a:cs typeface="Arial" charset="0"/>
                <a:sym typeface="Arial" charset="0"/>
              </a:endParaRPr>
            </a:p>
          </p:txBody>
        </p:sp>
      </p:grpSp>
      <p:grpSp>
        <p:nvGrpSpPr>
          <p:cNvPr id="143" name="Group 70"/>
          <p:cNvGrpSpPr>
            <a:grpSpLocks/>
          </p:cNvGrpSpPr>
          <p:nvPr/>
        </p:nvGrpSpPr>
        <p:grpSpPr bwMode="auto">
          <a:xfrm>
            <a:off x="5867400" y="292100"/>
            <a:ext cx="1714500" cy="2768600"/>
            <a:chOff x="0" y="0"/>
            <a:chExt cx="1080" cy="1744"/>
          </a:xfrm>
        </p:grpSpPr>
        <p:grpSp>
          <p:nvGrpSpPr>
            <p:cNvPr id="144" name="Group 71"/>
            <p:cNvGrpSpPr>
              <a:grpSpLocks/>
            </p:cNvGrpSpPr>
            <p:nvPr/>
          </p:nvGrpSpPr>
          <p:grpSpPr bwMode="auto">
            <a:xfrm>
              <a:off x="0" y="0"/>
              <a:ext cx="1080" cy="1744"/>
              <a:chOff x="0" y="0"/>
              <a:chExt cx="1080" cy="1744"/>
            </a:xfrm>
          </p:grpSpPr>
          <p:sp>
            <p:nvSpPr>
              <p:cNvPr id="147" name="Line 75"/>
              <p:cNvSpPr>
                <a:spLocks noChangeShapeType="1"/>
              </p:cNvSpPr>
              <p:nvPr/>
            </p:nvSpPr>
            <p:spPr bwMode="auto">
              <a:xfrm>
                <a:off x="159" y="1288"/>
                <a:ext cx="227" cy="0"/>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sp>
            <p:nvSpPr>
              <p:cNvPr id="148" name="Rectangle 72"/>
              <p:cNvSpPr>
                <a:spLocks/>
              </p:cNvSpPr>
              <p:nvPr/>
            </p:nvSpPr>
            <p:spPr bwMode="auto">
              <a:xfrm>
                <a:off x="28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solidFill>
                    <a:srgbClr val="91C201"/>
                  </a:solidFill>
                </a:endParaRPr>
              </a:p>
            </p:txBody>
          </p:sp>
          <p:sp>
            <p:nvSpPr>
              <p:cNvPr id="149" name="Rectangle 73"/>
              <p:cNvSpPr>
                <a:spLocks/>
              </p:cNvSpPr>
              <p:nvPr/>
            </p:nvSpPr>
            <p:spPr bwMode="auto">
              <a:xfrm>
                <a:off x="280" y="944"/>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50" name="Line 74"/>
              <p:cNvSpPr>
                <a:spLocks noChangeShapeType="1"/>
              </p:cNvSpPr>
              <p:nvPr/>
            </p:nvSpPr>
            <p:spPr bwMode="auto">
              <a:xfrm>
                <a:off x="0" y="384"/>
                <a:ext cx="288" cy="0"/>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sp>
            <p:nvSpPr>
              <p:cNvPr id="151" name="Line 76"/>
              <p:cNvSpPr>
                <a:spLocks noChangeShapeType="1"/>
              </p:cNvSpPr>
              <p:nvPr/>
            </p:nvSpPr>
            <p:spPr bwMode="auto">
              <a:xfrm>
                <a:off x="168" y="384"/>
                <a:ext cx="0" cy="912"/>
              </a:xfrm>
              <a:prstGeom prst="line">
                <a:avLst/>
              </a:prstGeom>
              <a:noFill/>
              <a:ln w="57150">
                <a:solidFill>
                  <a:srgbClr val="7C9F1A"/>
                </a:solidFill>
                <a:round/>
                <a:headEnd/>
                <a:tailEnd/>
              </a:ln>
            </p:spPr>
            <p:txBody>
              <a:bodyPr lIns="0" tIns="0" rIns="0" bIns="0">
                <a:prstTxWarp prst="textNoShape">
                  <a:avLst/>
                </a:prstTxWarp>
              </a:bodyPr>
              <a:lstStyle/>
              <a:p>
                <a:endParaRPr lang="en-US"/>
              </a:p>
            </p:txBody>
          </p:sp>
        </p:grpSp>
        <p:sp>
          <p:nvSpPr>
            <p:cNvPr id="145" name="Rectangle 77"/>
            <p:cNvSpPr>
              <a:spLocks/>
            </p:cNvSpPr>
            <p:nvPr/>
          </p:nvSpPr>
          <p:spPr bwMode="auto">
            <a:xfrm>
              <a:off x="396" y="24"/>
              <a:ext cx="582" cy="768"/>
            </a:xfrm>
            <a:prstGeom prst="rect">
              <a:avLst/>
            </a:prstGeom>
            <a:noFill/>
            <a:ln w="9525">
              <a:noFill/>
              <a:miter lim="800000"/>
              <a:headEnd/>
              <a:tailEnd/>
            </a:ln>
          </p:spPr>
          <p:txBody>
            <a:bodyPr wrap="none" lIns="38100" tIns="38100" rIns="38100" bIns="38100" anchor="ctr">
              <a:prstTxWarp prst="textNoShape">
                <a:avLst/>
              </a:prstTxWarp>
            </a:bodyPr>
            <a:lstStyle/>
            <a:p>
              <a:r>
                <a:rPr lang="en-US" sz="1600" dirty="0">
                  <a:latin typeface="+mn-lt"/>
                  <a:ea typeface="Arial" charset="0"/>
                  <a:cs typeface="Arial" charset="0"/>
                  <a:sym typeface="Arial" charset="0"/>
                </a:rPr>
                <a:t>took</a:t>
              </a:r>
            </a:p>
            <a:p>
              <a:r>
                <a:rPr lang="en-US" sz="1600" dirty="0">
                  <a:latin typeface="+mn-lt"/>
                  <a:ea typeface="Arial" charset="0"/>
                  <a:cs typeface="Arial" charset="0"/>
                  <a:sym typeface="Arial" charset="0"/>
                </a:rPr>
                <a:t>ENG 102</a:t>
              </a:r>
            </a:p>
            <a:p>
              <a:r>
                <a:rPr lang="en-US" sz="1600" dirty="0" smtClean="0">
                  <a:latin typeface="+mn-lt"/>
                  <a:ea typeface="Arial" charset="0"/>
                  <a:cs typeface="Arial" charset="0"/>
                  <a:sym typeface="Arial" charset="0"/>
                </a:rPr>
                <a:t>721</a:t>
              </a:r>
              <a:endParaRPr lang="en-US" sz="1600" dirty="0">
                <a:latin typeface="+mn-lt"/>
                <a:ea typeface="Lucida Grande" charset="0"/>
                <a:cs typeface="Lucida Grande" charset="0"/>
                <a:sym typeface="Arial" charset="0"/>
              </a:endParaRPr>
            </a:p>
            <a:p>
              <a:r>
                <a:rPr lang="en-US" sz="1600" dirty="0" smtClean="0">
                  <a:latin typeface="+mn-lt"/>
                  <a:ea typeface="Arial" charset="0"/>
                  <a:cs typeface="Arial" charset="0"/>
                  <a:sym typeface="Arial" charset="0"/>
                </a:rPr>
                <a:t>13%</a:t>
              </a:r>
              <a:endParaRPr lang="en-US" sz="1600" dirty="0">
                <a:latin typeface="+mn-lt"/>
                <a:ea typeface="Arial" charset="0"/>
                <a:cs typeface="Arial" charset="0"/>
                <a:sym typeface="Arial" charset="0"/>
              </a:endParaRPr>
            </a:p>
          </p:txBody>
        </p:sp>
        <p:sp>
          <p:nvSpPr>
            <p:cNvPr id="146" name="Rectangle 78"/>
            <p:cNvSpPr>
              <a:spLocks/>
            </p:cNvSpPr>
            <p:nvPr/>
          </p:nvSpPr>
          <p:spPr bwMode="auto">
            <a:xfrm>
              <a:off x="364" y="952"/>
              <a:ext cx="582" cy="768"/>
            </a:xfrm>
            <a:prstGeom prst="rect">
              <a:avLst/>
            </a:prstGeom>
            <a:noFill/>
            <a:ln w="9525">
              <a:noFill/>
              <a:miter lim="800000"/>
              <a:headEnd/>
              <a:tailEnd/>
            </a:ln>
          </p:spPr>
          <p:txBody>
            <a:bodyPr wrap="none" lIns="38100" tIns="38100" rIns="38100" bIns="38100" anchor="ctr">
              <a:prstTxWarp prst="textNoShape">
                <a:avLst/>
              </a:prstTxWarp>
            </a:bodyPr>
            <a:lstStyle/>
            <a:p>
              <a:r>
                <a:rPr lang="en-US" sz="1600" dirty="0">
                  <a:latin typeface="+mn-lt"/>
                  <a:ea typeface="Arial" charset="0"/>
                  <a:cs typeface="Arial" charset="0"/>
                  <a:sym typeface="Arial" charset="0"/>
                </a:rPr>
                <a:t>haven’t</a:t>
              </a:r>
            </a:p>
            <a:p>
              <a:r>
                <a:rPr lang="en-US" sz="1600" dirty="0">
                  <a:latin typeface="+mn-lt"/>
                  <a:ea typeface="Arial" charset="0"/>
                  <a:cs typeface="Arial" charset="0"/>
                  <a:sym typeface="Arial" charset="0"/>
                </a:rPr>
                <a:t>taken</a:t>
              </a:r>
            </a:p>
            <a:p>
              <a:r>
                <a:rPr lang="en-US" sz="1600" dirty="0">
                  <a:latin typeface="+mn-lt"/>
                  <a:ea typeface="Arial" charset="0"/>
                  <a:cs typeface="Arial" charset="0"/>
                  <a:sym typeface="Arial" charset="0"/>
                </a:rPr>
                <a:t>ENG 102</a:t>
              </a:r>
            </a:p>
            <a:p>
              <a:r>
                <a:rPr lang="en-US" sz="1600" dirty="0" smtClean="0">
                  <a:latin typeface="+mn-lt"/>
                  <a:ea typeface="Arial" charset="0"/>
                  <a:cs typeface="Arial" charset="0"/>
                  <a:sym typeface="Arial" charset="0"/>
                </a:rPr>
                <a:t>1109</a:t>
              </a:r>
              <a:endParaRPr lang="en-US" sz="1600" dirty="0">
                <a:latin typeface="+mn-lt"/>
                <a:ea typeface="Arial" charset="0"/>
                <a:cs typeface="Arial" charset="0"/>
                <a:sym typeface="Arial" charset="0"/>
              </a:endParaRPr>
            </a:p>
            <a:p>
              <a:r>
                <a:rPr lang="en-US" sz="1600" dirty="0" smtClean="0">
                  <a:latin typeface="+mn-lt"/>
                  <a:ea typeface="Arial" charset="0"/>
                  <a:cs typeface="Arial" charset="0"/>
                  <a:sym typeface="Arial" charset="0"/>
                </a:rPr>
                <a:t>20%</a:t>
              </a:r>
              <a:endParaRPr lang="en-US" sz="1600" dirty="0">
                <a:latin typeface="+mn-lt"/>
                <a:ea typeface="Arial" charset="0"/>
                <a:cs typeface="Arial" charset="0"/>
                <a:sym typeface="Arial" charset="0"/>
              </a:endParaRPr>
            </a:p>
          </p:txBody>
        </p:sp>
      </p:grpSp>
      <p:sp>
        <p:nvSpPr>
          <p:cNvPr id="31748" name="Line 45"/>
          <p:cNvSpPr>
            <a:spLocks noChangeShapeType="1"/>
          </p:cNvSpPr>
          <p:nvPr/>
        </p:nvSpPr>
        <p:spPr bwMode="auto">
          <a:xfrm>
            <a:off x="355600" y="3378200"/>
            <a:ext cx="8077200" cy="1588"/>
          </a:xfrm>
          <a:prstGeom prst="line">
            <a:avLst/>
          </a:prstGeom>
          <a:noFill/>
          <a:ln w="38100">
            <a:solidFill>
              <a:srgbClr val="615CB0"/>
            </a:solidFill>
            <a:round/>
            <a:headEnd/>
            <a:tailEnd/>
          </a:ln>
        </p:spPr>
        <p:txBody>
          <a:bodyPr lIns="0" tIns="0" rIns="0" bIns="0">
            <a:prstTxWarp prst="textNoShape">
              <a:avLst/>
            </a:prstTxWarp>
          </a:bodyPr>
          <a:lstStyle/>
          <a:p>
            <a:endParaRPr lang="en-US"/>
          </a:p>
        </p:txBody>
      </p:sp>
      <p:grpSp>
        <p:nvGrpSpPr>
          <p:cNvPr id="170" name="Group 106"/>
          <p:cNvGrpSpPr>
            <a:grpSpLocks/>
          </p:cNvGrpSpPr>
          <p:nvPr/>
        </p:nvGrpSpPr>
        <p:grpSpPr bwMode="auto">
          <a:xfrm>
            <a:off x="7874000" y="304800"/>
            <a:ext cx="1320800" cy="4622800"/>
            <a:chOff x="-24" y="0"/>
            <a:chExt cx="832" cy="2912"/>
          </a:xfrm>
        </p:grpSpPr>
        <p:sp>
          <p:nvSpPr>
            <p:cNvPr id="171" name="Rectangle 107"/>
            <p:cNvSpPr>
              <a:spLocks/>
            </p:cNvSpPr>
            <p:nvPr/>
          </p:nvSpPr>
          <p:spPr bwMode="auto">
            <a:xfrm>
              <a:off x="8" y="0"/>
              <a:ext cx="800" cy="800"/>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sp>
          <p:nvSpPr>
            <p:cNvPr id="172" name="Rectangle 108"/>
            <p:cNvSpPr>
              <a:spLocks/>
            </p:cNvSpPr>
            <p:nvPr/>
          </p:nvSpPr>
          <p:spPr bwMode="auto">
            <a:xfrm>
              <a:off x="-24" y="2112"/>
              <a:ext cx="800" cy="800"/>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grpSp>
      <p:grpSp>
        <p:nvGrpSpPr>
          <p:cNvPr id="173" name="Group 109"/>
          <p:cNvGrpSpPr>
            <a:grpSpLocks/>
          </p:cNvGrpSpPr>
          <p:nvPr/>
        </p:nvGrpSpPr>
        <p:grpSpPr bwMode="auto">
          <a:xfrm>
            <a:off x="6324600" y="304800"/>
            <a:ext cx="1270000" cy="4673600"/>
            <a:chOff x="0" y="0"/>
            <a:chExt cx="800" cy="2944"/>
          </a:xfrm>
        </p:grpSpPr>
        <p:sp>
          <p:nvSpPr>
            <p:cNvPr id="174" name="Rectangle 110"/>
            <p:cNvSpPr>
              <a:spLocks/>
            </p:cNvSpPr>
            <p:nvPr/>
          </p:nvSpPr>
          <p:spPr bwMode="auto">
            <a:xfrm>
              <a:off x="0" y="0"/>
              <a:ext cx="800" cy="800"/>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sp>
          <p:nvSpPr>
            <p:cNvPr id="175" name="Rectangle 111"/>
            <p:cNvSpPr>
              <a:spLocks/>
            </p:cNvSpPr>
            <p:nvPr/>
          </p:nvSpPr>
          <p:spPr bwMode="auto">
            <a:xfrm>
              <a:off x="0" y="2144"/>
              <a:ext cx="800" cy="800"/>
            </a:xfrm>
            <a:prstGeom prst="rect">
              <a:avLst/>
            </a:prstGeom>
            <a:noFill/>
            <a:ln w="76200">
              <a:solidFill>
                <a:srgbClr val="FF0000"/>
              </a:solidFill>
              <a:miter lim="800000"/>
              <a:headEnd/>
              <a:tailEnd/>
            </a:ln>
          </p:spPr>
          <p:txBody>
            <a:bodyPr lIns="0" tIns="0" rIns="0" bIns="0">
              <a:prstTxWarp prst="textNoShape">
                <a:avLst/>
              </a:prstTxWarp>
            </a:bodyPr>
            <a:lstStyle/>
            <a:p>
              <a:endParaRPr lang="en-US"/>
            </a:p>
          </p:txBody>
        </p:sp>
      </p:grpSp>
      <p:sp>
        <p:nvSpPr>
          <p:cNvPr id="178" name="Rectangle 4"/>
          <p:cNvSpPr>
            <a:spLocks/>
          </p:cNvSpPr>
          <p:nvPr/>
        </p:nvSpPr>
        <p:spPr bwMode="auto">
          <a:xfrm>
            <a:off x="228600" y="304800"/>
            <a:ext cx="2057400" cy="3048000"/>
          </a:xfrm>
          <a:prstGeom prst="rect">
            <a:avLst/>
          </a:prstGeom>
          <a:noFill/>
          <a:ln w="9525">
            <a:noFill/>
            <a:miter lim="800000"/>
            <a:headEnd/>
            <a:tailEnd/>
          </a:ln>
        </p:spPr>
        <p:txBody>
          <a:bodyPr lIns="38100" tIns="38100" rIns="38100" bIns="38100">
            <a:prstTxWarp prst="textNoShape">
              <a:avLst/>
            </a:prstTxWarp>
          </a:bodyPr>
          <a:lstStyle/>
          <a:p>
            <a:endParaRPr lang="en-US" sz="2000" dirty="0" smtClean="0">
              <a:latin typeface="+mn-lt"/>
              <a:ea typeface="Arial" charset="0"/>
              <a:cs typeface="Arial" charset="0"/>
              <a:sym typeface="Arial" charset="0"/>
            </a:endParaRPr>
          </a:p>
          <a:p>
            <a:r>
              <a:rPr lang="en-US" sz="2000" dirty="0" smtClean="0">
                <a:latin typeface="+mn-lt"/>
                <a:ea typeface="Arial" charset="0"/>
                <a:cs typeface="Arial" charset="0"/>
                <a:sym typeface="Arial" charset="0"/>
              </a:rPr>
              <a:t>traditional </a:t>
            </a:r>
            <a:r>
              <a:rPr lang="en-US" sz="2000" dirty="0">
                <a:latin typeface="+mn-lt"/>
                <a:ea typeface="Arial" charset="0"/>
                <a:cs typeface="Arial" charset="0"/>
                <a:sym typeface="Arial" charset="0"/>
              </a:rPr>
              <a:t>developmental </a:t>
            </a:r>
            <a:r>
              <a:rPr lang="en-US" sz="2000" dirty="0" smtClean="0">
                <a:latin typeface="+mn-lt"/>
                <a:ea typeface="Arial" charset="0"/>
                <a:cs typeface="Arial" charset="0"/>
                <a:sym typeface="Arial" charset="0"/>
              </a:rPr>
              <a:t>students: </a:t>
            </a:r>
          </a:p>
          <a:p>
            <a:r>
              <a:rPr lang="en-US" sz="2000" dirty="0">
                <a:latin typeface="+mn-lt"/>
                <a:ea typeface="Arial" charset="0"/>
                <a:cs typeface="Arial" charset="0"/>
                <a:sym typeface="Arial" charset="0"/>
              </a:rPr>
              <a:t>f</a:t>
            </a:r>
            <a:r>
              <a:rPr lang="en-US" sz="2000" dirty="0" smtClean="0">
                <a:latin typeface="+mn-lt"/>
                <a:ea typeface="Arial" charset="0"/>
                <a:cs typeface="Arial" charset="0"/>
                <a:sym typeface="Arial" charset="0"/>
              </a:rPr>
              <a:t>all 2007 –</a:t>
            </a:r>
          </a:p>
          <a:p>
            <a:r>
              <a:rPr lang="en-US" sz="2000" dirty="0">
                <a:latin typeface="+mn-lt"/>
                <a:ea typeface="Arial" charset="0"/>
                <a:cs typeface="Arial" charset="0"/>
                <a:sym typeface="Arial" charset="0"/>
              </a:rPr>
              <a:t>f</a:t>
            </a:r>
            <a:r>
              <a:rPr lang="en-US" sz="2000" dirty="0" smtClean="0">
                <a:latin typeface="+mn-lt"/>
                <a:ea typeface="Arial" charset="0"/>
                <a:cs typeface="Arial" charset="0"/>
                <a:sym typeface="Arial" charset="0"/>
              </a:rPr>
              <a:t>all 2010</a:t>
            </a:r>
            <a:endParaRPr lang="en-US" sz="2000" dirty="0">
              <a:latin typeface="+mn-lt"/>
              <a:ea typeface="Arial" charset="0"/>
              <a:cs typeface="Arial" charset="0"/>
              <a:sym typeface="Arial" charset="0"/>
            </a:endParaRPr>
          </a:p>
        </p:txBody>
      </p:sp>
      <p:sp>
        <p:nvSpPr>
          <p:cNvPr id="179" name="Rectangle 4"/>
          <p:cNvSpPr>
            <a:spLocks/>
          </p:cNvSpPr>
          <p:nvPr/>
        </p:nvSpPr>
        <p:spPr bwMode="auto">
          <a:xfrm>
            <a:off x="381000" y="3657600"/>
            <a:ext cx="1981200" cy="3048000"/>
          </a:xfrm>
          <a:prstGeom prst="rect">
            <a:avLst/>
          </a:prstGeom>
          <a:noFill/>
          <a:ln w="9525">
            <a:noFill/>
            <a:miter lim="800000"/>
            <a:headEnd/>
            <a:tailEnd/>
          </a:ln>
        </p:spPr>
        <p:txBody>
          <a:bodyPr lIns="38100" tIns="38100" rIns="38100" bIns="38100">
            <a:prstTxWarp prst="textNoShape">
              <a:avLst/>
            </a:prstTxWarp>
          </a:bodyPr>
          <a:lstStyle/>
          <a:p>
            <a:endParaRPr lang="en-US" sz="2000" dirty="0" smtClean="0">
              <a:latin typeface="+mn-lt"/>
              <a:ea typeface="Arial" charset="0"/>
              <a:cs typeface="Arial" charset="0"/>
              <a:sym typeface="Arial" charset="0"/>
            </a:endParaRPr>
          </a:p>
          <a:p>
            <a:endParaRPr lang="en-US" sz="2000" dirty="0">
              <a:latin typeface="+mn-lt"/>
              <a:ea typeface="Arial" charset="0"/>
              <a:cs typeface="Arial" charset="0"/>
              <a:sym typeface="Arial" charset="0"/>
            </a:endParaRPr>
          </a:p>
          <a:p>
            <a:r>
              <a:rPr lang="en-US" sz="2000" dirty="0" smtClean="0">
                <a:latin typeface="+mn-lt"/>
                <a:ea typeface="Arial" charset="0"/>
                <a:cs typeface="Arial" charset="0"/>
                <a:sym typeface="Arial" charset="0"/>
              </a:rPr>
              <a:t>ALP students:</a:t>
            </a:r>
          </a:p>
          <a:p>
            <a:r>
              <a:rPr lang="en-US" sz="2000" dirty="0" smtClean="0">
                <a:latin typeface="+mn-lt"/>
                <a:ea typeface="Arial" charset="0"/>
                <a:cs typeface="Arial" charset="0"/>
                <a:sym typeface="Arial" charset="0"/>
              </a:rPr>
              <a:t> </a:t>
            </a:r>
            <a:r>
              <a:rPr lang="en-US" sz="2000" dirty="0">
                <a:ea typeface="Arial" charset="0"/>
                <a:cs typeface="Arial" charset="0"/>
                <a:sym typeface="Arial" charset="0"/>
              </a:rPr>
              <a:t>fall 2007 –</a:t>
            </a:r>
          </a:p>
          <a:p>
            <a:r>
              <a:rPr lang="en-US" sz="2000" dirty="0">
                <a:ea typeface="Arial" charset="0"/>
                <a:cs typeface="Arial" charset="0"/>
                <a:sym typeface="Arial" charset="0"/>
              </a:rPr>
              <a:t>fall 2010</a:t>
            </a:r>
          </a:p>
        </p:txBody>
      </p:sp>
      <p:sp>
        <p:nvSpPr>
          <p:cNvPr id="111" name="TextBox 110"/>
          <p:cNvSpPr txBox="1"/>
          <p:nvPr/>
        </p:nvSpPr>
        <p:spPr>
          <a:xfrm>
            <a:off x="0" y="6440957"/>
            <a:ext cx="9144000" cy="400110"/>
          </a:xfrm>
          <a:prstGeom prst="rect">
            <a:avLst/>
          </a:prstGeom>
          <a:noFill/>
        </p:spPr>
        <p:txBody>
          <a:bodyPr wrap="square" rtlCol="0">
            <a:spAutoFit/>
          </a:bodyPr>
          <a:lstStyle/>
          <a:p>
            <a:r>
              <a:rPr lang="en-US" sz="2000" dirty="0" smtClean="0">
                <a:latin typeface="+mn-lt"/>
              </a:rPr>
              <a:t>data from Cho, </a:t>
            </a:r>
            <a:r>
              <a:rPr lang="en-US" sz="2000" dirty="0" err="1" smtClean="0">
                <a:latin typeface="+mn-lt"/>
              </a:rPr>
              <a:t>Kopko</a:t>
            </a:r>
            <a:r>
              <a:rPr lang="en-US" sz="2000" dirty="0" smtClean="0">
                <a:latin typeface="+mn-lt"/>
              </a:rPr>
              <a:t>, &amp; Jenkins, 2012 (CCRC)</a:t>
            </a:r>
            <a:endParaRPr lang="en-US" sz="2000" dirty="0">
              <a:latin typeface="+mn-lt"/>
            </a:endParaRPr>
          </a:p>
        </p:txBody>
      </p:sp>
      <p:grpSp>
        <p:nvGrpSpPr>
          <p:cNvPr id="112" name="Group 111"/>
          <p:cNvGrpSpPr/>
          <p:nvPr/>
        </p:nvGrpSpPr>
        <p:grpSpPr>
          <a:xfrm>
            <a:off x="2514600" y="304800"/>
            <a:ext cx="6159500" cy="6134100"/>
            <a:chOff x="2425700" y="304800"/>
            <a:chExt cx="6159500" cy="6134100"/>
          </a:xfrm>
        </p:grpSpPr>
        <p:grpSp>
          <p:nvGrpSpPr>
            <p:cNvPr id="113" name="Group 112"/>
            <p:cNvGrpSpPr/>
            <p:nvPr/>
          </p:nvGrpSpPr>
          <p:grpSpPr>
            <a:xfrm>
              <a:off x="3594100" y="304800"/>
              <a:ext cx="1724025" cy="2678114"/>
              <a:chOff x="3594100" y="304800"/>
              <a:chExt cx="1724025" cy="2678114"/>
            </a:xfrm>
          </p:grpSpPr>
          <p:sp>
            <p:nvSpPr>
              <p:cNvPr id="211" name="Rectangle 2"/>
              <p:cNvSpPr>
                <a:spLocks/>
              </p:cNvSpPr>
              <p:nvPr/>
            </p:nvSpPr>
            <p:spPr bwMode="auto">
              <a:xfrm>
                <a:off x="4038600" y="1676400"/>
                <a:ext cx="1270000" cy="1270000"/>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a:p>
            </p:txBody>
          </p:sp>
          <p:grpSp>
            <p:nvGrpSpPr>
              <p:cNvPr id="212" name="Group 5"/>
              <p:cNvGrpSpPr>
                <a:grpSpLocks/>
              </p:cNvGrpSpPr>
              <p:nvPr/>
            </p:nvGrpSpPr>
            <p:grpSpPr bwMode="auto">
              <a:xfrm>
                <a:off x="3594100" y="304800"/>
                <a:ext cx="1724025" cy="2678114"/>
                <a:chOff x="0" y="0"/>
                <a:chExt cx="1086" cy="1687"/>
              </a:xfrm>
              <a:solidFill>
                <a:srgbClr val="91C200"/>
              </a:solidFill>
            </p:grpSpPr>
            <p:sp>
              <p:nvSpPr>
                <p:cNvPr id="213" name="Line 6"/>
                <p:cNvSpPr>
                  <a:spLocks noChangeShapeType="1"/>
                </p:cNvSpPr>
                <p:nvPr/>
              </p:nvSpPr>
              <p:spPr bwMode="auto">
                <a:xfrm>
                  <a:off x="0" y="384"/>
                  <a:ext cx="288" cy="1"/>
                </a:xfrm>
                <a:prstGeom prst="line">
                  <a:avLst/>
                </a:prstGeom>
                <a:grpFill/>
                <a:ln w="57150">
                  <a:solidFill>
                    <a:srgbClr val="8DB01D"/>
                  </a:solidFill>
                  <a:round/>
                  <a:headEnd/>
                  <a:tailEnd/>
                </a:ln>
              </p:spPr>
              <p:txBody>
                <a:bodyPr lIns="0" tIns="0" rIns="0" bIns="0">
                  <a:prstTxWarp prst="textNoShape">
                    <a:avLst/>
                  </a:prstTxWarp>
                </a:bodyPr>
                <a:lstStyle/>
                <a:p>
                  <a:pPr>
                    <a:defRPr/>
                  </a:pPr>
                  <a:endParaRPr lang="en-US"/>
                </a:p>
              </p:txBody>
            </p:sp>
            <p:sp>
              <p:nvSpPr>
                <p:cNvPr id="214" name="Line 7"/>
                <p:cNvSpPr>
                  <a:spLocks noChangeShapeType="1"/>
                </p:cNvSpPr>
                <p:nvPr/>
              </p:nvSpPr>
              <p:spPr bwMode="auto">
                <a:xfrm>
                  <a:off x="176" y="368"/>
                  <a:ext cx="1" cy="904"/>
                </a:xfrm>
                <a:prstGeom prst="line">
                  <a:avLst/>
                </a:prstGeom>
                <a:grpFill/>
                <a:ln w="57150">
                  <a:solidFill>
                    <a:srgbClr val="8DB01D"/>
                  </a:solidFill>
                  <a:round/>
                  <a:headEnd/>
                  <a:tailEnd/>
                </a:ln>
              </p:spPr>
              <p:txBody>
                <a:bodyPr lIns="0" tIns="0" rIns="0" bIns="0">
                  <a:prstTxWarp prst="textNoShape">
                    <a:avLst/>
                  </a:prstTxWarp>
                </a:bodyPr>
                <a:lstStyle/>
                <a:p>
                  <a:pPr>
                    <a:defRPr/>
                  </a:pPr>
                  <a:endParaRPr lang="en-US"/>
                </a:p>
              </p:txBody>
            </p:sp>
            <p:grpSp>
              <p:nvGrpSpPr>
                <p:cNvPr id="215" name="Group 77"/>
                <p:cNvGrpSpPr>
                  <a:grpSpLocks/>
                </p:cNvGrpSpPr>
                <p:nvPr/>
              </p:nvGrpSpPr>
              <p:grpSpPr bwMode="auto">
                <a:xfrm>
                  <a:off x="280" y="0"/>
                  <a:ext cx="800" cy="800"/>
                  <a:chOff x="0" y="0"/>
                  <a:chExt cx="800" cy="800"/>
                </a:xfrm>
                <a:grpFill/>
              </p:grpSpPr>
              <p:sp>
                <p:nvSpPr>
                  <p:cNvPr id="218" name="Rectangle 9"/>
                  <p:cNvSpPr>
                    <a:spLocks/>
                  </p:cNvSpPr>
                  <p:nvPr/>
                </p:nvSpPr>
                <p:spPr bwMode="auto">
                  <a:xfrm>
                    <a:off x="0" y="0"/>
                    <a:ext cx="800" cy="800"/>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a:p>
                </p:txBody>
              </p:sp>
              <p:sp>
                <p:nvSpPr>
                  <p:cNvPr id="219" name="Rectangle 10"/>
                  <p:cNvSpPr>
                    <a:spLocks/>
                  </p:cNvSpPr>
                  <p:nvPr/>
                </p:nvSpPr>
                <p:spPr bwMode="auto">
                  <a:xfrm>
                    <a:off x="127" y="48"/>
                    <a:ext cx="532" cy="620"/>
                  </a:xfrm>
                  <a:prstGeom prst="rect">
                    <a:avLst/>
                  </a:prstGeom>
                  <a:noFill/>
                  <a:ln w="9525">
                    <a:noFill/>
                    <a:miter lim="800000"/>
                    <a:headEnd/>
                    <a:tailEnd/>
                  </a:ln>
                </p:spPr>
                <p:txBody>
                  <a:bodyPr wrap="none" lIns="0" tIns="0" rIns="0" bIns="0" anchor="ctr">
                    <a:prstTxWarp prst="textNoShape">
                      <a:avLst/>
                    </a:prstTxWarp>
                    <a:spAutoFit/>
                  </a:bodyPr>
                  <a:lstStyle/>
                  <a:p>
                    <a:pPr algn="ctr">
                      <a:defRPr/>
                    </a:pPr>
                    <a:r>
                      <a:rPr lang="en-US" sz="1600" dirty="0">
                        <a:latin typeface="+mn-lt"/>
                        <a:ea typeface="Arial" charset="0"/>
                        <a:cs typeface="Arial" charset="0"/>
                        <a:sym typeface="Arial" charset="0"/>
                      </a:rPr>
                      <a:t>passed</a:t>
                    </a:r>
                  </a:p>
                  <a:p>
                    <a:pPr algn="ctr">
                      <a:defRPr/>
                    </a:pPr>
                    <a:r>
                      <a:rPr lang="en-US" sz="1600" dirty="0">
                        <a:latin typeface="+mn-lt"/>
                        <a:ea typeface="Arial" charset="0"/>
                        <a:cs typeface="Arial" charset="0"/>
                        <a:sym typeface="Arial" charset="0"/>
                      </a:rPr>
                      <a:t>ENG 052</a:t>
                    </a:r>
                  </a:p>
                  <a:p>
                    <a:pPr algn="ctr">
                      <a:defRPr/>
                    </a:pPr>
                    <a:r>
                      <a:rPr lang="en-US" sz="1600" dirty="0" smtClean="0">
                        <a:latin typeface="+mn-lt"/>
                        <a:ea typeface="Arial" charset="0"/>
                        <a:cs typeface="Arial" charset="0"/>
                        <a:sym typeface="Arial" charset="0"/>
                      </a:rPr>
                      <a:t>3604</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65%</a:t>
                    </a:r>
                    <a:endParaRPr lang="en-US" sz="1600" dirty="0">
                      <a:latin typeface="+mn-lt"/>
                      <a:ea typeface="Arial" charset="0"/>
                      <a:cs typeface="Arial" charset="0"/>
                      <a:sym typeface="Arial" charset="0"/>
                    </a:endParaRPr>
                  </a:p>
                </p:txBody>
              </p:sp>
            </p:grpSp>
            <p:sp>
              <p:nvSpPr>
                <p:cNvPr id="216" name="Rectangle 13"/>
                <p:cNvSpPr>
                  <a:spLocks/>
                </p:cNvSpPr>
                <p:nvPr/>
              </p:nvSpPr>
              <p:spPr bwMode="auto">
                <a:xfrm>
                  <a:off x="232" y="912"/>
                  <a:ext cx="854" cy="775"/>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latin typeface="+mn-lt"/>
                      <a:ea typeface="Arial" charset="0"/>
                      <a:cs typeface="Arial" charset="0"/>
                      <a:sym typeface="Arial" charset="0"/>
                    </a:rPr>
                    <a:t>  did </a:t>
                  </a:r>
                  <a:r>
                    <a:rPr lang="en-US" sz="1600" dirty="0">
                      <a:latin typeface="+mn-lt"/>
                      <a:ea typeface="Arial" charset="0"/>
                      <a:cs typeface="Arial" charset="0"/>
                      <a:sym typeface="Arial" charset="0"/>
                    </a:rPr>
                    <a:t>not </a:t>
                  </a:r>
                  <a:r>
                    <a:rPr lang="en-US" sz="1600" dirty="0" smtClean="0">
                      <a:latin typeface="+mn-lt"/>
                      <a:ea typeface="Arial" charset="0"/>
                      <a:cs typeface="Arial" charset="0"/>
                      <a:sym typeface="Arial" charset="0"/>
                    </a:rPr>
                    <a:t>pass       </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ENG 052</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1941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35%</a:t>
                  </a:r>
                </a:p>
                <a:p>
                  <a:pPr algn="ctr">
                    <a:defRPr/>
                  </a:pPr>
                  <a:endParaRPr lang="en-US" sz="1600" dirty="0">
                    <a:latin typeface="+mn-lt"/>
                    <a:ea typeface="Arial" charset="0"/>
                    <a:cs typeface="Arial" charset="0"/>
                    <a:sym typeface="Arial" charset="0"/>
                  </a:endParaRPr>
                </a:p>
              </p:txBody>
            </p:sp>
            <p:sp>
              <p:nvSpPr>
                <p:cNvPr id="217" name="Line 14"/>
                <p:cNvSpPr>
                  <a:spLocks noChangeShapeType="1"/>
                </p:cNvSpPr>
                <p:nvPr/>
              </p:nvSpPr>
              <p:spPr bwMode="auto">
                <a:xfrm flipH="1">
                  <a:off x="166" y="1272"/>
                  <a:ext cx="170" cy="1"/>
                </a:xfrm>
                <a:prstGeom prst="line">
                  <a:avLst/>
                </a:prstGeom>
                <a:grpFill/>
                <a:ln w="57150">
                  <a:solidFill>
                    <a:srgbClr val="8DB01D"/>
                  </a:solidFill>
                  <a:round/>
                  <a:headEnd/>
                  <a:tailEnd/>
                </a:ln>
              </p:spPr>
              <p:txBody>
                <a:bodyPr lIns="0" tIns="0" rIns="0" bIns="0">
                  <a:prstTxWarp prst="textNoShape">
                    <a:avLst/>
                  </a:prstTxWarp>
                </a:bodyPr>
                <a:lstStyle/>
                <a:p>
                  <a:pPr>
                    <a:defRPr/>
                  </a:pPr>
                  <a:endParaRPr lang="en-US"/>
                </a:p>
              </p:txBody>
            </p:sp>
          </p:grpSp>
        </p:grpSp>
        <p:grpSp>
          <p:nvGrpSpPr>
            <p:cNvPr id="114" name="Group 1"/>
            <p:cNvGrpSpPr>
              <a:grpSpLocks/>
            </p:cNvGrpSpPr>
            <p:nvPr/>
          </p:nvGrpSpPr>
          <p:grpSpPr bwMode="auto">
            <a:xfrm>
              <a:off x="2425700" y="304800"/>
              <a:ext cx="1270000" cy="1270000"/>
              <a:chOff x="-24" y="0"/>
              <a:chExt cx="800" cy="800"/>
            </a:xfrm>
            <a:solidFill>
              <a:srgbClr val="91C200"/>
            </a:solidFill>
          </p:grpSpPr>
          <p:sp>
            <p:nvSpPr>
              <p:cNvPr id="209" name="Rectangle 2"/>
              <p:cNvSpPr>
                <a:spLocks/>
              </p:cNvSpPr>
              <p:nvPr/>
            </p:nvSpPr>
            <p:spPr bwMode="auto">
              <a:xfrm>
                <a:off x="-24" y="0"/>
                <a:ext cx="800" cy="800"/>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a:p>
            </p:txBody>
          </p:sp>
          <p:sp>
            <p:nvSpPr>
              <p:cNvPr id="210" name="Rectangle 3"/>
              <p:cNvSpPr>
                <a:spLocks/>
              </p:cNvSpPr>
              <p:nvPr/>
            </p:nvSpPr>
            <p:spPr bwMode="auto">
              <a:xfrm>
                <a:off x="30" y="0"/>
                <a:ext cx="632" cy="775"/>
              </a:xfrm>
              <a:prstGeom prst="rect">
                <a:avLst/>
              </a:prstGeom>
              <a:noFill/>
              <a:ln w="9525">
                <a:noFill/>
                <a:miter lim="800000"/>
                <a:headEnd/>
                <a:tailEnd/>
              </a:ln>
            </p:spPr>
            <p:txBody>
              <a:bodyPr wrap="none" lIns="0" tIns="0" rIns="0" bIns="0" anchor="ctr">
                <a:prstTxWarp prst="textNoShape">
                  <a:avLst/>
                </a:prstTxWarp>
                <a:spAutoFit/>
              </a:bodyPr>
              <a:lstStyle/>
              <a:p>
                <a:pPr algn="ctr">
                  <a:defRPr/>
                </a:pPr>
                <a:r>
                  <a:rPr lang="en-US" sz="1600" dirty="0">
                    <a:solidFill>
                      <a:schemeClr val="tx1"/>
                    </a:solidFill>
                    <a:latin typeface="+mn-lt"/>
                    <a:ea typeface="Arial" charset="0"/>
                    <a:cs typeface="Arial" charset="0"/>
                    <a:sym typeface="Arial" charset="0"/>
                  </a:rPr>
                  <a:t>took</a:t>
                </a:r>
              </a:p>
              <a:p>
                <a:pPr algn="ctr">
                  <a:defRPr/>
                </a:pPr>
                <a:r>
                  <a:rPr lang="en-US" sz="1600" dirty="0">
                    <a:solidFill>
                      <a:schemeClr val="tx1"/>
                    </a:solidFill>
                    <a:latin typeface="+mn-lt"/>
                    <a:ea typeface="Arial" charset="0"/>
                    <a:cs typeface="Arial" charset="0"/>
                    <a:sym typeface="Arial" charset="0"/>
                  </a:rPr>
                  <a:t>ENG 052</a:t>
                </a:r>
              </a:p>
              <a:p>
                <a:pPr algn="ctr">
                  <a:defRPr/>
                </a:pPr>
                <a:r>
                  <a:rPr lang="en-US" sz="1600" dirty="0">
                    <a:solidFill>
                      <a:schemeClr val="tx1"/>
                    </a:solidFill>
                    <a:latin typeface="+mn-lt"/>
                    <a:ea typeface="Arial" charset="0"/>
                    <a:cs typeface="Arial" charset="0"/>
                    <a:sym typeface="Arial" charset="0"/>
                  </a:rPr>
                  <a:t>Fa07-</a:t>
                </a:r>
                <a:r>
                  <a:rPr lang="en-US" sz="1600" dirty="0" smtClean="0">
                    <a:solidFill>
                      <a:schemeClr val="tx1"/>
                    </a:solidFill>
                    <a:latin typeface="+mn-lt"/>
                    <a:ea typeface="Arial" charset="0"/>
                    <a:cs typeface="Arial" charset="0"/>
                    <a:sym typeface="Arial" charset="0"/>
                  </a:rPr>
                  <a:t>Fa10</a:t>
                </a:r>
                <a:endParaRPr lang="en-US" sz="1600" dirty="0">
                  <a:solidFill>
                    <a:schemeClr val="tx1"/>
                  </a:solidFill>
                  <a:latin typeface="+mn-lt"/>
                  <a:ea typeface="Arial" charset="0"/>
                  <a:cs typeface="Arial" charset="0"/>
                  <a:sym typeface="Arial" charset="0"/>
                </a:endParaRPr>
              </a:p>
              <a:p>
                <a:pPr>
                  <a:defRPr/>
                </a:pPr>
                <a:r>
                  <a:rPr lang="en-US" sz="1600" dirty="0">
                    <a:solidFill>
                      <a:schemeClr val="tx1"/>
                    </a:solidFill>
                    <a:latin typeface="+mn-lt"/>
                  </a:rPr>
                  <a:t>5545 </a:t>
                </a:r>
                <a:endParaRPr lang="en-US" sz="1600" dirty="0" smtClean="0">
                  <a:solidFill>
                    <a:schemeClr val="tx1"/>
                  </a:solidFill>
                  <a:latin typeface="+mn-lt"/>
                  <a:ea typeface="Arial" charset="0"/>
                  <a:cs typeface="Arial" charset="0"/>
                  <a:sym typeface="Arial" charset="0"/>
                </a:endParaRPr>
              </a:p>
              <a:p>
                <a:pPr algn="ctr">
                  <a:defRPr/>
                </a:pPr>
                <a:r>
                  <a:rPr lang="en-US" sz="1600" dirty="0" smtClean="0">
                    <a:solidFill>
                      <a:schemeClr val="tx1"/>
                    </a:solidFill>
                    <a:latin typeface="+mn-lt"/>
                    <a:ea typeface="Arial" charset="0"/>
                    <a:cs typeface="Arial" charset="0"/>
                    <a:sym typeface="Arial" charset="0"/>
                  </a:rPr>
                  <a:t>100%</a:t>
                </a:r>
                <a:endParaRPr lang="en-US" sz="1600" dirty="0">
                  <a:solidFill>
                    <a:schemeClr val="tx1"/>
                  </a:solidFill>
                  <a:latin typeface="+mn-lt"/>
                  <a:ea typeface="Arial" charset="0"/>
                  <a:cs typeface="Arial" charset="0"/>
                  <a:sym typeface="Arial" charset="0"/>
                </a:endParaRPr>
              </a:p>
            </p:txBody>
          </p:sp>
        </p:grpSp>
        <p:grpSp>
          <p:nvGrpSpPr>
            <p:cNvPr id="115" name="Group 114"/>
            <p:cNvGrpSpPr/>
            <p:nvPr/>
          </p:nvGrpSpPr>
          <p:grpSpPr>
            <a:xfrm>
              <a:off x="5181600" y="304800"/>
              <a:ext cx="1727200" cy="2641600"/>
              <a:chOff x="5181600" y="304800"/>
              <a:chExt cx="1727200" cy="2641600"/>
            </a:xfrm>
          </p:grpSpPr>
          <p:sp>
            <p:nvSpPr>
              <p:cNvPr id="201" name="Rectangle 2"/>
              <p:cNvSpPr>
                <a:spLocks/>
              </p:cNvSpPr>
              <p:nvPr/>
            </p:nvSpPr>
            <p:spPr bwMode="auto">
              <a:xfrm>
                <a:off x="5638800" y="304800"/>
                <a:ext cx="1270000" cy="1270000"/>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a:p>
            </p:txBody>
          </p:sp>
          <p:sp>
            <p:nvSpPr>
              <p:cNvPr id="202" name="Rectangle 2"/>
              <p:cNvSpPr>
                <a:spLocks/>
              </p:cNvSpPr>
              <p:nvPr/>
            </p:nvSpPr>
            <p:spPr bwMode="auto">
              <a:xfrm>
                <a:off x="5638800" y="1676400"/>
                <a:ext cx="1270000" cy="1270000"/>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a:p>
            </p:txBody>
          </p:sp>
          <p:grpSp>
            <p:nvGrpSpPr>
              <p:cNvPr id="203" name="Group 15"/>
              <p:cNvGrpSpPr>
                <a:grpSpLocks/>
              </p:cNvGrpSpPr>
              <p:nvPr/>
            </p:nvGrpSpPr>
            <p:grpSpPr bwMode="auto">
              <a:xfrm>
                <a:off x="5181600" y="304800"/>
                <a:ext cx="1676401" cy="2601913"/>
                <a:chOff x="0" y="0"/>
                <a:chExt cx="1056" cy="1639"/>
              </a:xfrm>
              <a:solidFill>
                <a:srgbClr val="91C200"/>
              </a:solidFill>
            </p:grpSpPr>
            <p:sp>
              <p:nvSpPr>
                <p:cNvPr id="204" name="Line 22"/>
                <p:cNvSpPr>
                  <a:spLocks noChangeShapeType="1"/>
                </p:cNvSpPr>
                <p:nvPr/>
              </p:nvSpPr>
              <p:spPr bwMode="auto">
                <a:xfrm>
                  <a:off x="0" y="384"/>
                  <a:ext cx="288" cy="1"/>
                </a:xfrm>
                <a:prstGeom prst="line">
                  <a:avLst/>
                </a:prstGeom>
                <a:grpFill/>
                <a:ln w="57150">
                  <a:solidFill>
                    <a:srgbClr val="8DB01D"/>
                  </a:solidFill>
                  <a:round/>
                  <a:headEnd/>
                  <a:tailEnd/>
                </a:ln>
              </p:spPr>
              <p:txBody>
                <a:bodyPr lIns="0" tIns="0" rIns="0" bIns="0">
                  <a:prstTxWarp prst="textNoShape">
                    <a:avLst/>
                  </a:prstTxWarp>
                </a:bodyPr>
                <a:lstStyle/>
                <a:p>
                  <a:pPr>
                    <a:defRPr/>
                  </a:pPr>
                  <a:endParaRPr lang="en-US"/>
                </a:p>
              </p:txBody>
            </p:sp>
            <p:sp>
              <p:nvSpPr>
                <p:cNvPr id="205" name="Rectangle 18"/>
                <p:cNvSpPr>
                  <a:spLocks/>
                </p:cNvSpPr>
                <p:nvPr/>
              </p:nvSpPr>
              <p:spPr bwMode="auto">
                <a:xfrm>
                  <a:off x="240" y="0"/>
                  <a:ext cx="816" cy="775"/>
                </a:xfrm>
                <a:prstGeom prst="rect">
                  <a:avLst/>
                </a:prstGeom>
                <a:noFill/>
                <a:ln w="9525">
                  <a:noFill/>
                  <a:miter lim="800000"/>
                  <a:headEnd/>
                  <a:tailEnd/>
                </a:ln>
              </p:spPr>
              <p:txBody>
                <a:bodyPr wrap="square" lIns="0" tIns="0" rIns="0" bIns="0" anchor="ctr">
                  <a:prstTxWarp prst="textNoShape">
                    <a:avLst/>
                  </a:prstTxWarp>
                  <a:spAutoFit/>
                </a:bodyPr>
                <a:lstStyle/>
                <a:p>
                  <a:pPr algn="ctr">
                    <a:defRPr/>
                  </a:pPr>
                  <a:r>
                    <a:rPr lang="en-US" sz="1600" dirty="0" smtClean="0">
                      <a:latin typeface="+mn-lt"/>
                      <a:ea typeface="Arial" charset="0"/>
                      <a:cs typeface="Arial" charset="0"/>
                      <a:sym typeface="Arial" charset="0"/>
                    </a:rPr>
                    <a:t>took</a:t>
                  </a:r>
                  <a:endParaRPr lang="en-US" sz="1600" dirty="0">
                    <a:latin typeface="+mn-lt"/>
                    <a:ea typeface="Arial" charset="0"/>
                    <a:cs typeface="Arial" charset="0"/>
                    <a:sym typeface="Arial" charset="0"/>
                  </a:endParaRPr>
                </a:p>
                <a:p>
                  <a:pPr algn="ctr">
                    <a:defRPr/>
                  </a:pP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2661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48%</a:t>
                  </a:r>
                  <a:endParaRPr lang="en-US" sz="1600" dirty="0">
                    <a:latin typeface="+mn-lt"/>
                    <a:ea typeface="Arial" charset="0"/>
                    <a:cs typeface="Arial" charset="0"/>
                    <a:sym typeface="Arial" charset="0"/>
                  </a:endParaRPr>
                </a:p>
                <a:p>
                  <a:pPr algn="ctr">
                    <a:defRPr/>
                  </a:pPr>
                  <a:endParaRPr lang="en-US" sz="1600" dirty="0" smtClean="0">
                    <a:latin typeface="+mn-lt"/>
                    <a:ea typeface="Arial" charset="0"/>
                    <a:cs typeface="Arial" charset="0"/>
                    <a:sym typeface="Arial" charset="0"/>
                  </a:endParaRPr>
                </a:p>
              </p:txBody>
            </p:sp>
            <p:sp>
              <p:nvSpPr>
                <p:cNvPr id="206" name="Rectangle 21"/>
                <p:cNvSpPr>
                  <a:spLocks/>
                </p:cNvSpPr>
                <p:nvPr/>
              </p:nvSpPr>
              <p:spPr bwMode="auto">
                <a:xfrm>
                  <a:off x="325" y="864"/>
                  <a:ext cx="704" cy="775"/>
                </a:xfrm>
                <a:prstGeom prst="rect">
                  <a:avLst/>
                </a:prstGeom>
                <a:noFill/>
                <a:ln w="9525">
                  <a:noFill/>
                  <a:miter lim="800000"/>
                  <a:headEnd/>
                  <a:tailEnd/>
                </a:ln>
              </p:spPr>
              <p:txBody>
                <a:bodyPr wrap="none" lIns="0" tIns="0" rIns="0" bIns="0" anchor="ctr">
                  <a:prstTxWarp prst="textNoShape">
                    <a:avLst/>
                  </a:prstTxWarp>
                  <a:spAutoFit/>
                </a:bodyPr>
                <a:lstStyle/>
                <a:p>
                  <a:pPr algn="ctr">
                    <a:defRPr/>
                  </a:pPr>
                  <a:r>
                    <a:rPr lang="en-US" sz="1600" dirty="0">
                      <a:latin typeface="+mn-lt"/>
                      <a:ea typeface="Arial" charset="0"/>
                      <a:cs typeface="Arial" charset="0"/>
                      <a:sym typeface="Arial" charset="0"/>
                    </a:rPr>
                    <a:t>took no</a:t>
                  </a:r>
                </a:p>
                <a:p>
                  <a:pPr algn="ctr">
                    <a:defRPr/>
                  </a:pPr>
                  <a:r>
                    <a:rPr lang="en-US" sz="1600" dirty="0">
                      <a:latin typeface="+mn-lt"/>
                      <a:ea typeface="Arial" charset="0"/>
                      <a:cs typeface="Arial" charset="0"/>
                      <a:sym typeface="Arial" charset="0"/>
                    </a:rPr>
                    <a:t>more writing</a:t>
                  </a:r>
                </a:p>
                <a:p>
                  <a:pPr algn="ctr">
                    <a:defRPr/>
                  </a:pPr>
                  <a:r>
                    <a:rPr lang="en-US" sz="1600" dirty="0">
                      <a:latin typeface="+mn-lt"/>
                      <a:ea typeface="Arial" charset="0"/>
                      <a:cs typeface="Arial" charset="0"/>
                      <a:sym typeface="Arial" charset="0"/>
                    </a:rPr>
                    <a:t>courses</a:t>
                  </a:r>
                </a:p>
                <a:p>
                  <a:pPr algn="ctr">
                    <a:defRPr/>
                  </a:pPr>
                  <a:r>
                    <a:rPr lang="en-US" sz="1600" dirty="0" smtClean="0">
                      <a:latin typeface="+mn-lt"/>
                      <a:ea typeface="Arial" charset="0"/>
                      <a:cs typeface="Arial" charset="0"/>
                      <a:sym typeface="Arial" charset="0"/>
                    </a:rPr>
                    <a:t>943</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17%</a:t>
                  </a:r>
                  <a:endParaRPr lang="en-US" sz="1600" dirty="0">
                    <a:latin typeface="+mn-lt"/>
                    <a:ea typeface="Arial" charset="0"/>
                    <a:cs typeface="Arial" charset="0"/>
                    <a:sym typeface="Arial" charset="0"/>
                  </a:endParaRPr>
                </a:p>
              </p:txBody>
            </p:sp>
            <p:sp>
              <p:nvSpPr>
                <p:cNvPr id="207" name="Line 23"/>
                <p:cNvSpPr>
                  <a:spLocks noChangeShapeType="1"/>
                </p:cNvSpPr>
                <p:nvPr/>
              </p:nvSpPr>
              <p:spPr bwMode="auto">
                <a:xfrm>
                  <a:off x="159" y="1288"/>
                  <a:ext cx="227" cy="1"/>
                </a:xfrm>
                <a:prstGeom prst="line">
                  <a:avLst/>
                </a:prstGeom>
                <a:grpFill/>
                <a:ln w="57150">
                  <a:solidFill>
                    <a:srgbClr val="8DB01D"/>
                  </a:solidFill>
                  <a:round/>
                  <a:headEnd/>
                  <a:tailEnd/>
                </a:ln>
              </p:spPr>
              <p:txBody>
                <a:bodyPr lIns="0" tIns="0" rIns="0" bIns="0">
                  <a:prstTxWarp prst="textNoShape">
                    <a:avLst/>
                  </a:prstTxWarp>
                </a:bodyPr>
                <a:lstStyle/>
                <a:p>
                  <a:pPr>
                    <a:defRPr/>
                  </a:pPr>
                  <a:endParaRPr lang="en-US"/>
                </a:p>
              </p:txBody>
            </p:sp>
            <p:sp>
              <p:nvSpPr>
                <p:cNvPr id="208" name="Line 24"/>
                <p:cNvSpPr>
                  <a:spLocks noChangeShapeType="1"/>
                </p:cNvSpPr>
                <p:nvPr/>
              </p:nvSpPr>
              <p:spPr bwMode="auto">
                <a:xfrm>
                  <a:off x="168" y="384"/>
                  <a:ext cx="1" cy="912"/>
                </a:xfrm>
                <a:prstGeom prst="line">
                  <a:avLst/>
                </a:prstGeom>
                <a:grpFill/>
                <a:ln w="57150">
                  <a:solidFill>
                    <a:srgbClr val="8DB01D"/>
                  </a:solidFill>
                  <a:round/>
                  <a:headEnd/>
                  <a:tailEnd/>
                </a:ln>
              </p:spPr>
              <p:txBody>
                <a:bodyPr lIns="0" tIns="0" rIns="0" bIns="0">
                  <a:prstTxWarp prst="textNoShape">
                    <a:avLst/>
                  </a:prstTxWarp>
                </a:bodyPr>
                <a:lstStyle/>
                <a:p>
                  <a:pPr>
                    <a:defRPr/>
                  </a:pPr>
                  <a:endParaRPr lang="en-US"/>
                </a:p>
              </p:txBody>
            </p:sp>
          </p:grpSp>
        </p:grpSp>
        <p:grpSp>
          <p:nvGrpSpPr>
            <p:cNvPr id="116" name="Group 34"/>
            <p:cNvGrpSpPr>
              <a:grpSpLocks/>
            </p:cNvGrpSpPr>
            <p:nvPr/>
          </p:nvGrpSpPr>
          <p:grpSpPr bwMode="auto">
            <a:xfrm>
              <a:off x="3556000" y="3683000"/>
              <a:ext cx="1714500" cy="2705100"/>
              <a:chOff x="0" y="0"/>
              <a:chExt cx="1080" cy="1704"/>
            </a:xfrm>
          </p:grpSpPr>
          <p:sp>
            <p:nvSpPr>
              <p:cNvPr id="192" name="Line 35"/>
              <p:cNvSpPr>
                <a:spLocks noChangeShapeType="1"/>
              </p:cNvSpPr>
              <p:nvPr/>
            </p:nvSpPr>
            <p:spPr bwMode="auto">
              <a:xfrm>
                <a:off x="0" y="384"/>
                <a:ext cx="288" cy="1"/>
              </a:xfrm>
              <a:prstGeom prst="line">
                <a:avLst/>
              </a:prstGeom>
              <a:noFill/>
              <a:ln w="57150">
                <a:solidFill>
                  <a:srgbClr val="8DB01D"/>
                </a:solidFill>
                <a:round/>
                <a:headEnd/>
                <a:tailEnd/>
              </a:ln>
            </p:spPr>
            <p:txBody>
              <a:bodyPr lIns="0" tIns="0" rIns="0" bIns="0">
                <a:prstTxWarp prst="textNoShape">
                  <a:avLst/>
                </a:prstTxWarp>
              </a:bodyPr>
              <a:lstStyle/>
              <a:p>
                <a:endParaRPr lang="en-US"/>
              </a:p>
            </p:txBody>
          </p:sp>
          <p:sp>
            <p:nvSpPr>
              <p:cNvPr id="193" name="Line 36"/>
              <p:cNvSpPr>
                <a:spLocks noChangeShapeType="1"/>
              </p:cNvSpPr>
              <p:nvPr/>
            </p:nvSpPr>
            <p:spPr bwMode="auto">
              <a:xfrm>
                <a:off x="176" y="368"/>
                <a:ext cx="1" cy="904"/>
              </a:xfrm>
              <a:prstGeom prst="line">
                <a:avLst/>
              </a:prstGeom>
              <a:noFill/>
              <a:ln w="57150">
                <a:solidFill>
                  <a:srgbClr val="8DB01D"/>
                </a:solidFill>
                <a:round/>
                <a:headEnd/>
                <a:tailEnd/>
              </a:ln>
            </p:spPr>
            <p:txBody>
              <a:bodyPr lIns="0" tIns="0" rIns="0" bIns="0">
                <a:prstTxWarp prst="textNoShape">
                  <a:avLst/>
                </a:prstTxWarp>
              </a:bodyPr>
              <a:lstStyle/>
              <a:p>
                <a:endParaRPr lang="en-US"/>
              </a:p>
            </p:txBody>
          </p:sp>
          <p:grpSp>
            <p:nvGrpSpPr>
              <p:cNvPr id="194" name="Group 37"/>
              <p:cNvGrpSpPr>
                <a:grpSpLocks/>
              </p:cNvGrpSpPr>
              <p:nvPr/>
            </p:nvGrpSpPr>
            <p:grpSpPr bwMode="auto">
              <a:xfrm>
                <a:off x="280" y="0"/>
                <a:ext cx="800" cy="800"/>
                <a:chOff x="0" y="0"/>
                <a:chExt cx="800" cy="800"/>
              </a:xfrm>
            </p:grpSpPr>
            <p:sp>
              <p:nvSpPr>
                <p:cNvPr id="199" name="Rectangle 38"/>
                <p:cNvSpPr>
                  <a:spLocks/>
                </p:cNvSpPr>
                <p:nvPr/>
              </p:nvSpPr>
              <p:spPr bwMode="auto">
                <a:xfrm>
                  <a:off x="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200" name="Rectangle 39"/>
                <p:cNvSpPr>
                  <a:spLocks/>
                </p:cNvSpPr>
                <p:nvPr/>
              </p:nvSpPr>
              <p:spPr bwMode="auto">
                <a:xfrm>
                  <a:off x="98" y="81"/>
                  <a:ext cx="532" cy="620"/>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passed</a:t>
                  </a:r>
                </a:p>
                <a:p>
                  <a:pPr algn="ctr"/>
                  <a:r>
                    <a:rPr lang="en-US" sz="1600" dirty="0">
                      <a:latin typeface="+mn-lt"/>
                      <a:ea typeface="Arial" charset="0"/>
                      <a:cs typeface="Arial" charset="0"/>
                      <a:sym typeface="Arial" charset="0"/>
                    </a:rPr>
                    <a:t>ENG 052</a:t>
                  </a:r>
                </a:p>
                <a:p>
                  <a:pPr algn="ctr"/>
                  <a:r>
                    <a:rPr lang="en-US" sz="1600" dirty="0" smtClean="0">
                      <a:latin typeface="+mn-lt"/>
                      <a:ea typeface="Arial" charset="0"/>
                      <a:cs typeface="Arial" charset="0"/>
                      <a:sym typeface="Arial" charset="0"/>
                    </a:rPr>
                    <a:t>485</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82%</a:t>
                  </a:r>
                  <a:endParaRPr lang="en-US" sz="1600" dirty="0">
                    <a:latin typeface="+mn-lt"/>
                    <a:ea typeface="Arial" charset="0"/>
                    <a:cs typeface="Arial" charset="0"/>
                    <a:sym typeface="Arial" charset="0"/>
                  </a:endParaRPr>
                </a:p>
              </p:txBody>
            </p:sp>
          </p:grpSp>
          <p:grpSp>
            <p:nvGrpSpPr>
              <p:cNvPr id="195" name="Group 40"/>
              <p:cNvGrpSpPr>
                <a:grpSpLocks/>
              </p:cNvGrpSpPr>
              <p:nvPr/>
            </p:nvGrpSpPr>
            <p:grpSpPr bwMode="auto">
              <a:xfrm>
                <a:off x="280" y="886"/>
                <a:ext cx="800" cy="818"/>
                <a:chOff x="0" y="-17"/>
                <a:chExt cx="800" cy="817"/>
              </a:xfrm>
            </p:grpSpPr>
            <p:sp>
              <p:nvSpPr>
                <p:cNvPr id="197" name="Rectangle 41"/>
                <p:cNvSpPr>
                  <a:spLocks/>
                </p:cNvSpPr>
                <p:nvPr/>
              </p:nvSpPr>
              <p:spPr bwMode="auto">
                <a:xfrm>
                  <a:off x="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98" name="Rectangle 42"/>
                <p:cNvSpPr>
                  <a:spLocks/>
                </p:cNvSpPr>
                <p:nvPr/>
              </p:nvSpPr>
              <p:spPr bwMode="auto">
                <a:xfrm>
                  <a:off x="122" y="-17"/>
                  <a:ext cx="532" cy="775"/>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didn’t</a:t>
                  </a:r>
                </a:p>
                <a:p>
                  <a:pPr algn="ctr"/>
                  <a:r>
                    <a:rPr lang="en-US" sz="1600" dirty="0">
                      <a:latin typeface="+mn-lt"/>
                      <a:ea typeface="Arial" charset="0"/>
                      <a:cs typeface="Arial" charset="0"/>
                      <a:sym typeface="Arial" charset="0"/>
                    </a:rPr>
                    <a:t>pass</a:t>
                  </a:r>
                </a:p>
                <a:p>
                  <a:pPr algn="ct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052</a:t>
                  </a:r>
                </a:p>
                <a:p>
                  <a:pPr algn="ctr"/>
                  <a:r>
                    <a:rPr lang="en-US" sz="1600" dirty="0" smtClean="0">
                      <a:latin typeface="+mn-lt"/>
                      <a:ea typeface="Arial" charset="0"/>
                      <a:cs typeface="Arial" charset="0"/>
                      <a:sym typeface="Arial" charset="0"/>
                    </a:rPr>
                    <a:t>107</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18%</a:t>
                  </a:r>
                  <a:endParaRPr lang="en-US" sz="1600" dirty="0">
                    <a:latin typeface="+mn-lt"/>
                    <a:ea typeface="Arial" charset="0"/>
                    <a:cs typeface="Arial" charset="0"/>
                    <a:sym typeface="Arial" charset="0"/>
                  </a:endParaRPr>
                </a:p>
              </p:txBody>
            </p:sp>
          </p:grpSp>
          <p:sp>
            <p:nvSpPr>
              <p:cNvPr id="196" name="Line 43"/>
              <p:cNvSpPr>
                <a:spLocks noChangeShapeType="1"/>
              </p:cNvSpPr>
              <p:nvPr/>
            </p:nvSpPr>
            <p:spPr bwMode="auto">
              <a:xfrm flipH="1">
                <a:off x="166" y="1272"/>
                <a:ext cx="170" cy="1"/>
              </a:xfrm>
              <a:prstGeom prst="line">
                <a:avLst/>
              </a:prstGeom>
              <a:noFill/>
              <a:ln w="57150">
                <a:solidFill>
                  <a:srgbClr val="8DB01D"/>
                </a:solidFill>
                <a:round/>
                <a:headEnd/>
                <a:tailEnd/>
              </a:ln>
            </p:spPr>
            <p:txBody>
              <a:bodyPr lIns="0" tIns="0" rIns="0" bIns="0">
                <a:prstTxWarp prst="textNoShape">
                  <a:avLst/>
                </a:prstTxWarp>
              </a:bodyPr>
              <a:lstStyle/>
              <a:p>
                <a:endParaRPr lang="en-US"/>
              </a:p>
            </p:txBody>
          </p:sp>
        </p:grpSp>
        <p:grpSp>
          <p:nvGrpSpPr>
            <p:cNvPr id="117" name="Group 46"/>
            <p:cNvGrpSpPr>
              <a:grpSpLocks/>
            </p:cNvGrpSpPr>
            <p:nvPr/>
          </p:nvGrpSpPr>
          <p:grpSpPr bwMode="auto">
            <a:xfrm>
              <a:off x="2425700" y="3683000"/>
              <a:ext cx="1270000" cy="1270000"/>
              <a:chOff x="0" y="0"/>
              <a:chExt cx="800" cy="800"/>
            </a:xfrm>
          </p:grpSpPr>
          <p:sp>
            <p:nvSpPr>
              <p:cNvPr id="190" name="Rectangle 47"/>
              <p:cNvSpPr>
                <a:spLocks/>
              </p:cNvSpPr>
              <p:nvPr/>
            </p:nvSpPr>
            <p:spPr bwMode="auto">
              <a:xfrm>
                <a:off x="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91" name="Rectangle 48"/>
              <p:cNvSpPr>
                <a:spLocks/>
              </p:cNvSpPr>
              <p:nvPr/>
            </p:nvSpPr>
            <p:spPr bwMode="auto">
              <a:xfrm>
                <a:off x="107" y="17"/>
                <a:ext cx="632" cy="775"/>
              </a:xfrm>
              <a:prstGeom prst="rect">
                <a:avLst/>
              </a:prstGeom>
              <a:noFill/>
              <a:ln w="12700">
                <a:noFill/>
                <a:miter lim="800000"/>
                <a:headEnd/>
                <a:tailEnd/>
              </a:ln>
            </p:spPr>
            <p:txBody>
              <a:bodyPr wrap="none" lIns="0" tIns="0" rIns="0" bIns="0">
                <a:prstTxWarp prst="textNoShape">
                  <a:avLst/>
                </a:prstTxWarp>
                <a:spAutoFit/>
              </a:bodyPr>
              <a:lstStyle/>
              <a:p>
                <a:pPr algn="ctr"/>
                <a:r>
                  <a:rPr lang="en-US" sz="1600" dirty="0">
                    <a:latin typeface="+mn-lt"/>
                    <a:ea typeface="Arial" charset="0"/>
                    <a:cs typeface="Arial" charset="0"/>
                    <a:sym typeface="Arial" charset="0"/>
                  </a:rPr>
                  <a:t>took </a:t>
                </a:r>
              </a:p>
              <a:p>
                <a:pPr algn="ctr"/>
                <a:r>
                  <a:rPr lang="en-US" sz="1600" dirty="0">
                    <a:latin typeface="+mn-lt"/>
                    <a:ea typeface="Arial" charset="0"/>
                    <a:cs typeface="Arial" charset="0"/>
                    <a:sym typeface="Arial" charset="0"/>
                  </a:rPr>
                  <a:t>ENG 052</a:t>
                </a:r>
              </a:p>
              <a:p>
                <a:pPr algn="ctr"/>
                <a:r>
                  <a:rPr lang="en-US" sz="1600" dirty="0">
                    <a:latin typeface="+mn-lt"/>
                    <a:ea typeface="Arial" charset="0"/>
                    <a:cs typeface="Arial" charset="0"/>
                    <a:sym typeface="Arial" charset="0"/>
                  </a:rPr>
                  <a:t>Fa07-</a:t>
                </a:r>
                <a:r>
                  <a:rPr lang="en-US" sz="1600" dirty="0" smtClean="0">
                    <a:latin typeface="+mn-lt"/>
                    <a:ea typeface="Arial" charset="0"/>
                    <a:cs typeface="Arial" charset="0"/>
                    <a:sym typeface="Arial" charset="0"/>
                  </a:rPr>
                  <a:t>Fa10</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592</a:t>
                </a:r>
                <a:endParaRPr lang="en-US" sz="1600" dirty="0">
                  <a:latin typeface="+mn-lt"/>
                  <a:ea typeface="Arial" charset="0"/>
                  <a:cs typeface="Arial" charset="0"/>
                  <a:sym typeface="Arial" charset="0"/>
                </a:endParaRPr>
              </a:p>
              <a:p>
                <a:pPr algn="ctr"/>
                <a:r>
                  <a:rPr lang="en-US" sz="1600" dirty="0">
                    <a:latin typeface="+mn-lt"/>
                    <a:ea typeface="Arial" charset="0"/>
                    <a:cs typeface="Arial" charset="0"/>
                    <a:sym typeface="Arial" charset="0"/>
                  </a:rPr>
                  <a:t>100%</a:t>
                </a:r>
              </a:p>
            </p:txBody>
          </p:sp>
        </p:grpSp>
        <p:grpSp>
          <p:nvGrpSpPr>
            <p:cNvPr id="118" name="Group 49"/>
            <p:cNvGrpSpPr>
              <a:grpSpLocks/>
            </p:cNvGrpSpPr>
            <p:nvPr/>
          </p:nvGrpSpPr>
          <p:grpSpPr bwMode="auto">
            <a:xfrm>
              <a:off x="5143500" y="3683000"/>
              <a:ext cx="1738313" cy="2717800"/>
              <a:chOff x="0" y="0"/>
              <a:chExt cx="1095" cy="1712"/>
            </a:xfrm>
          </p:grpSpPr>
          <p:grpSp>
            <p:nvGrpSpPr>
              <p:cNvPr id="181" name="Group 50"/>
              <p:cNvGrpSpPr>
                <a:grpSpLocks/>
              </p:cNvGrpSpPr>
              <p:nvPr/>
            </p:nvGrpSpPr>
            <p:grpSpPr bwMode="auto">
              <a:xfrm>
                <a:off x="280" y="0"/>
                <a:ext cx="800" cy="800"/>
                <a:chOff x="0" y="0"/>
                <a:chExt cx="800" cy="800"/>
              </a:xfrm>
            </p:grpSpPr>
            <p:sp>
              <p:nvSpPr>
                <p:cNvPr id="188" name="Rectangle 51"/>
                <p:cNvSpPr>
                  <a:spLocks/>
                </p:cNvSpPr>
                <p:nvPr/>
              </p:nvSpPr>
              <p:spPr bwMode="auto">
                <a:xfrm>
                  <a:off x="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89" name="Rectangle 52"/>
                <p:cNvSpPr>
                  <a:spLocks/>
                </p:cNvSpPr>
                <p:nvPr/>
              </p:nvSpPr>
              <p:spPr bwMode="auto">
                <a:xfrm>
                  <a:off x="92" y="89"/>
                  <a:ext cx="532" cy="620"/>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took </a:t>
                  </a:r>
                </a:p>
                <a:p>
                  <a:pPr algn="ct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592</a:t>
                  </a:r>
                  <a:endParaRPr lang="en-US" sz="1600" dirty="0">
                    <a:latin typeface="+mn-lt"/>
                    <a:ea typeface="Arial" charset="0"/>
                    <a:cs typeface="Arial" charset="0"/>
                    <a:sym typeface="Arial" charset="0"/>
                  </a:endParaRPr>
                </a:p>
                <a:p>
                  <a:pPr algn="ctr"/>
                  <a:r>
                    <a:rPr lang="en-US" sz="1600" dirty="0">
                      <a:latin typeface="+mn-lt"/>
                      <a:ea typeface="Arial" charset="0"/>
                      <a:cs typeface="Arial" charset="0"/>
                      <a:sym typeface="Arial" charset="0"/>
                    </a:rPr>
                    <a:t>100%</a:t>
                  </a:r>
                </a:p>
              </p:txBody>
            </p:sp>
          </p:grpSp>
          <p:grpSp>
            <p:nvGrpSpPr>
              <p:cNvPr id="182" name="Group 53"/>
              <p:cNvGrpSpPr>
                <a:grpSpLocks/>
              </p:cNvGrpSpPr>
              <p:nvPr/>
            </p:nvGrpSpPr>
            <p:grpSpPr bwMode="auto">
              <a:xfrm>
                <a:off x="295" y="912"/>
                <a:ext cx="800" cy="800"/>
                <a:chOff x="0" y="0"/>
                <a:chExt cx="800" cy="800"/>
              </a:xfrm>
            </p:grpSpPr>
            <p:sp>
              <p:nvSpPr>
                <p:cNvPr id="186" name="Rectangle 54"/>
                <p:cNvSpPr>
                  <a:spLocks/>
                </p:cNvSpPr>
                <p:nvPr/>
              </p:nvSpPr>
              <p:spPr bwMode="auto">
                <a:xfrm>
                  <a:off x="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87" name="Rectangle 55"/>
                <p:cNvSpPr>
                  <a:spLocks/>
                </p:cNvSpPr>
                <p:nvPr/>
              </p:nvSpPr>
              <p:spPr bwMode="auto">
                <a:xfrm>
                  <a:off x="54" y="12"/>
                  <a:ext cx="704" cy="775"/>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took no</a:t>
                  </a:r>
                </a:p>
                <a:p>
                  <a:pPr algn="ctr"/>
                  <a:r>
                    <a:rPr lang="en-US" sz="1600" dirty="0">
                      <a:latin typeface="+mn-lt"/>
                      <a:ea typeface="Arial" charset="0"/>
                      <a:cs typeface="Arial" charset="0"/>
                      <a:sym typeface="Arial" charset="0"/>
                    </a:rPr>
                    <a:t>more writing</a:t>
                  </a:r>
                </a:p>
                <a:p>
                  <a:pPr algn="ctr"/>
                  <a:r>
                    <a:rPr lang="en-US" sz="1600" dirty="0">
                      <a:latin typeface="+mn-lt"/>
                      <a:ea typeface="Arial" charset="0"/>
                      <a:cs typeface="Arial" charset="0"/>
                      <a:sym typeface="Arial" charset="0"/>
                    </a:rPr>
                    <a:t>courses</a:t>
                  </a:r>
                </a:p>
                <a:p>
                  <a:pPr algn="ctr"/>
                  <a:r>
                    <a:rPr lang="en-US" sz="1600" dirty="0">
                      <a:latin typeface="+mn-lt"/>
                      <a:ea typeface="Arial" charset="0"/>
                      <a:cs typeface="Arial" charset="0"/>
                      <a:sym typeface="Arial" charset="0"/>
                    </a:rPr>
                    <a:t>0</a:t>
                  </a:r>
                </a:p>
                <a:p>
                  <a:pPr algn="ctr"/>
                  <a:r>
                    <a:rPr lang="en-US" sz="1600" dirty="0">
                      <a:latin typeface="+mn-lt"/>
                      <a:ea typeface="Arial" charset="0"/>
                      <a:cs typeface="Arial" charset="0"/>
                      <a:sym typeface="Arial" charset="0"/>
                    </a:rPr>
                    <a:t>0%</a:t>
                  </a:r>
                </a:p>
              </p:txBody>
            </p:sp>
          </p:grpSp>
          <p:sp>
            <p:nvSpPr>
              <p:cNvPr id="183" name="Line 56"/>
              <p:cNvSpPr>
                <a:spLocks noChangeShapeType="1"/>
              </p:cNvSpPr>
              <p:nvPr/>
            </p:nvSpPr>
            <p:spPr bwMode="auto">
              <a:xfrm>
                <a:off x="0" y="384"/>
                <a:ext cx="288" cy="1"/>
              </a:xfrm>
              <a:prstGeom prst="line">
                <a:avLst/>
              </a:prstGeom>
              <a:noFill/>
              <a:ln w="57150">
                <a:solidFill>
                  <a:srgbClr val="8DB01D"/>
                </a:solidFill>
                <a:round/>
                <a:headEnd/>
                <a:tailEnd/>
              </a:ln>
            </p:spPr>
            <p:txBody>
              <a:bodyPr lIns="0" tIns="0" rIns="0" bIns="0">
                <a:prstTxWarp prst="textNoShape">
                  <a:avLst/>
                </a:prstTxWarp>
              </a:bodyPr>
              <a:lstStyle/>
              <a:p>
                <a:endParaRPr lang="en-US"/>
              </a:p>
            </p:txBody>
          </p:sp>
          <p:sp>
            <p:nvSpPr>
              <p:cNvPr id="184" name="Line 57"/>
              <p:cNvSpPr>
                <a:spLocks noChangeShapeType="1"/>
              </p:cNvSpPr>
              <p:nvPr/>
            </p:nvSpPr>
            <p:spPr bwMode="auto">
              <a:xfrm>
                <a:off x="159" y="1288"/>
                <a:ext cx="227" cy="1"/>
              </a:xfrm>
              <a:prstGeom prst="line">
                <a:avLst/>
              </a:prstGeom>
              <a:noFill/>
              <a:ln w="57150">
                <a:solidFill>
                  <a:srgbClr val="8DB01D"/>
                </a:solidFill>
                <a:round/>
                <a:headEnd/>
                <a:tailEnd/>
              </a:ln>
            </p:spPr>
            <p:txBody>
              <a:bodyPr lIns="0" tIns="0" rIns="0" bIns="0">
                <a:prstTxWarp prst="textNoShape">
                  <a:avLst/>
                </a:prstTxWarp>
              </a:bodyPr>
              <a:lstStyle/>
              <a:p>
                <a:endParaRPr lang="en-US"/>
              </a:p>
            </p:txBody>
          </p:sp>
          <p:sp>
            <p:nvSpPr>
              <p:cNvPr id="185" name="Line 58"/>
              <p:cNvSpPr>
                <a:spLocks noChangeShapeType="1"/>
              </p:cNvSpPr>
              <p:nvPr/>
            </p:nvSpPr>
            <p:spPr bwMode="auto">
              <a:xfrm>
                <a:off x="168" y="384"/>
                <a:ext cx="1" cy="912"/>
              </a:xfrm>
              <a:prstGeom prst="line">
                <a:avLst/>
              </a:prstGeom>
              <a:noFill/>
              <a:ln w="57150">
                <a:solidFill>
                  <a:srgbClr val="8DB01D"/>
                </a:solidFill>
                <a:round/>
                <a:headEnd/>
                <a:tailEnd/>
              </a:ln>
            </p:spPr>
            <p:txBody>
              <a:bodyPr lIns="0" tIns="0" rIns="0" bIns="0">
                <a:prstTxWarp prst="textNoShape">
                  <a:avLst/>
                </a:prstTxWarp>
              </a:bodyPr>
              <a:lstStyle/>
              <a:p>
                <a:endParaRPr lang="en-US"/>
              </a:p>
            </p:txBody>
          </p:sp>
        </p:grpSp>
        <p:grpSp>
          <p:nvGrpSpPr>
            <p:cNvPr id="119" name="Group 25"/>
            <p:cNvGrpSpPr>
              <a:grpSpLocks/>
            </p:cNvGrpSpPr>
            <p:nvPr/>
          </p:nvGrpSpPr>
          <p:grpSpPr bwMode="auto">
            <a:xfrm>
              <a:off x="6845300" y="317500"/>
              <a:ext cx="1739900" cy="2705100"/>
              <a:chOff x="0" y="0"/>
              <a:chExt cx="1096" cy="1704"/>
            </a:xfrm>
            <a:solidFill>
              <a:srgbClr val="91C200"/>
            </a:solidFill>
          </p:grpSpPr>
          <p:grpSp>
            <p:nvGrpSpPr>
              <p:cNvPr id="129" name="Group 95"/>
              <p:cNvGrpSpPr>
                <a:grpSpLocks/>
              </p:cNvGrpSpPr>
              <p:nvPr/>
            </p:nvGrpSpPr>
            <p:grpSpPr bwMode="auto">
              <a:xfrm>
                <a:off x="0" y="0"/>
                <a:ext cx="1096" cy="1704"/>
                <a:chOff x="0" y="0"/>
                <a:chExt cx="1096" cy="1704"/>
              </a:xfrm>
              <a:grpFill/>
            </p:grpSpPr>
            <p:sp>
              <p:nvSpPr>
                <p:cNvPr id="132" name="Rectangle 27"/>
                <p:cNvSpPr>
                  <a:spLocks/>
                </p:cNvSpPr>
                <p:nvPr/>
              </p:nvSpPr>
              <p:spPr bwMode="auto">
                <a:xfrm>
                  <a:off x="280" y="0"/>
                  <a:ext cx="800" cy="800"/>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a:p>
              </p:txBody>
            </p:sp>
            <p:sp>
              <p:nvSpPr>
                <p:cNvPr id="133" name="Rectangle 28"/>
                <p:cNvSpPr>
                  <a:spLocks/>
                </p:cNvSpPr>
                <p:nvPr/>
              </p:nvSpPr>
              <p:spPr bwMode="auto">
                <a:xfrm>
                  <a:off x="296" y="904"/>
                  <a:ext cx="800" cy="800"/>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a:p>
              </p:txBody>
            </p:sp>
            <p:sp>
              <p:nvSpPr>
                <p:cNvPr id="176" name="Line 29"/>
                <p:cNvSpPr>
                  <a:spLocks noChangeShapeType="1"/>
                </p:cNvSpPr>
                <p:nvPr/>
              </p:nvSpPr>
              <p:spPr bwMode="auto">
                <a:xfrm>
                  <a:off x="0" y="384"/>
                  <a:ext cx="288" cy="1"/>
                </a:xfrm>
                <a:prstGeom prst="line">
                  <a:avLst/>
                </a:prstGeom>
                <a:grpFill/>
                <a:ln w="57150">
                  <a:solidFill>
                    <a:srgbClr val="8DB01D"/>
                  </a:solidFill>
                  <a:round/>
                  <a:headEnd/>
                  <a:tailEnd/>
                </a:ln>
              </p:spPr>
              <p:txBody>
                <a:bodyPr lIns="0" tIns="0" rIns="0" bIns="0">
                  <a:prstTxWarp prst="textNoShape">
                    <a:avLst/>
                  </a:prstTxWarp>
                </a:bodyPr>
                <a:lstStyle/>
                <a:p>
                  <a:pPr>
                    <a:defRPr/>
                  </a:pPr>
                  <a:endParaRPr lang="en-US"/>
                </a:p>
              </p:txBody>
            </p:sp>
            <p:sp>
              <p:nvSpPr>
                <p:cNvPr id="177" name="Line 30"/>
                <p:cNvSpPr>
                  <a:spLocks noChangeShapeType="1"/>
                </p:cNvSpPr>
                <p:nvPr/>
              </p:nvSpPr>
              <p:spPr bwMode="auto">
                <a:xfrm>
                  <a:off x="159" y="1288"/>
                  <a:ext cx="227" cy="1"/>
                </a:xfrm>
                <a:prstGeom prst="line">
                  <a:avLst/>
                </a:prstGeom>
                <a:grpFill/>
                <a:ln w="57150">
                  <a:solidFill>
                    <a:srgbClr val="8DB01D"/>
                  </a:solidFill>
                  <a:round/>
                  <a:headEnd/>
                  <a:tailEnd/>
                </a:ln>
              </p:spPr>
              <p:txBody>
                <a:bodyPr lIns="0" tIns="0" rIns="0" bIns="0">
                  <a:prstTxWarp prst="textNoShape">
                    <a:avLst/>
                  </a:prstTxWarp>
                </a:bodyPr>
                <a:lstStyle/>
                <a:p>
                  <a:pPr>
                    <a:defRPr/>
                  </a:pPr>
                  <a:endParaRPr lang="en-US"/>
                </a:p>
              </p:txBody>
            </p:sp>
            <p:sp>
              <p:nvSpPr>
                <p:cNvPr id="180" name="Line 31"/>
                <p:cNvSpPr>
                  <a:spLocks noChangeShapeType="1"/>
                </p:cNvSpPr>
                <p:nvPr/>
              </p:nvSpPr>
              <p:spPr bwMode="auto">
                <a:xfrm>
                  <a:off x="168" y="384"/>
                  <a:ext cx="1" cy="912"/>
                </a:xfrm>
                <a:prstGeom prst="line">
                  <a:avLst/>
                </a:prstGeom>
                <a:grpFill/>
                <a:ln w="57150">
                  <a:solidFill>
                    <a:srgbClr val="8DB01D"/>
                  </a:solidFill>
                  <a:round/>
                  <a:headEnd/>
                  <a:tailEnd/>
                </a:ln>
              </p:spPr>
              <p:txBody>
                <a:bodyPr lIns="0" tIns="0" rIns="0" bIns="0">
                  <a:prstTxWarp prst="textNoShape">
                    <a:avLst/>
                  </a:prstTxWarp>
                </a:bodyPr>
                <a:lstStyle/>
                <a:p>
                  <a:pPr>
                    <a:defRPr/>
                  </a:pPr>
                  <a:endParaRPr lang="en-US"/>
                </a:p>
              </p:txBody>
            </p:sp>
          </p:grpSp>
          <p:sp>
            <p:nvSpPr>
              <p:cNvPr id="130" name="Rectangle 32"/>
              <p:cNvSpPr>
                <a:spLocks/>
              </p:cNvSpPr>
              <p:nvPr/>
            </p:nvSpPr>
            <p:spPr bwMode="auto">
              <a:xfrm>
                <a:off x="427" y="98"/>
                <a:ext cx="532" cy="620"/>
              </a:xfrm>
              <a:prstGeom prst="rect">
                <a:avLst/>
              </a:prstGeom>
              <a:noFill/>
              <a:ln w="9525">
                <a:noFill/>
                <a:miter lim="800000"/>
                <a:headEnd/>
                <a:tailEnd/>
              </a:ln>
            </p:spPr>
            <p:txBody>
              <a:bodyPr wrap="none" lIns="0" tIns="0" rIns="0" bIns="0" anchor="ctr">
                <a:prstTxWarp prst="textNoShape">
                  <a:avLst/>
                </a:prstTxWarp>
                <a:spAutoFit/>
              </a:bodyPr>
              <a:lstStyle/>
              <a:p>
                <a:pPr algn="ctr">
                  <a:defRPr/>
                </a:pPr>
                <a:r>
                  <a:rPr lang="en-US" sz="1600" dirty="0">
                    <a:latin typeface="+mn-lt"/>
                    <a:ea typeface="Arial" charset="0"/>
                    <a:cs typeface="Arial" charset="0"/>
                    <a:sym typeface="Arial" charset="0"/>
                  </a:rPr>
                  <a:t>passed</a:t>
                </a:r>
              </a:p>
              <a:p>
                <a:pPr algn="ctr">
                  <a:defRPr/>
                </a:pP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1829</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33%</a:t>
                </a:r>
                <a:endParaRPr lang="en-US" sz="1600" dirty="0">
                  <a:latin typeface="+mn-lt"/>
                  <a:ea typeface="Arial" charset="0"/>
                  <a:cs typeface="Arial" charset="0"/>
                  <a:sym typeface="Arial" charset="0"/>
                </a:endParaRPr>
              </a:p>
            </p:txBody>
          </p:sp>
          <p:sp>
            <p:nvSpPr>
              <p:cNvPr id="131" name="Rectangle 33"/>
              <p:cNvSpPr>
                <a:spLocks/>
              </p:cNvSpPr>
              <p:nvPr/>
            </p:nvSpPr>
            <p:spPr bwMode="auto">
              <a:xfrm>
                <a:off x="375" y="904"/>
                <a:ext cx="532" cy="775"/>
              </a:xfrm>
              <a:prstGeom prst="rect">
                <a:avLst/>
              </a:prstGeom>
              <a:noFill/>
              <a:ln w="9525">
                <a:noFill/>
                <a:miter lim="800000"/>
                <a:headEnd/>
                <a:tailEnd/>
              </a:ln>
            </p:spPr>
            <p:txBody>
              <a:bodyPr wrap="none" lIns="0" tIns="0" rIns="0" bIns="0" anchor="ctr">
                <a:prstTxWarp prst="textNoShape">
                  <a:avLst/>
                </a:prstTxWarp>
                <a:spAutoFit/>
              </a:bodyPr>
              <a:lstStyle/>
              <a:p>
                <a:pPr algn="ctr">
                  <a:defRPr/>
                </a:pPr>
                <a:r>
                  <a:rPr lang="en-US" sz="1600" dirty="0">
                    <a:latin typeface="+mn-lt"/>
                    <a:ea typeface="Arial" charset="0"/>
                    <a:cs typeface="Arial" charset="0"/>
                    <a:sym typeface="Arial" charset="0"/>
                  </a:rPr>
                  <a:t>didn’t</a:t>
                </a:r>
              </a:p>
              <a:p>
                <a:pPr algn="ctr">
                  <a:defRPr/>
                </a:pPr>
                <a:r>
                  <a:rPr lang="en-US" sz="1600" dirty="0">
                    <a:latin typeface="+mn-lt"/>
                    <a:ea typeface="Arial" charset="0"/>
                    <a:cs typeface="Arial" charset="0"/>
                    <a:sym typeface="Arial" charset="0"/>
                  </a:rPr>
                  <a:t>pass </a:t>
                </a:r>
              </a:p>
              <a:p>
                <a:pPr algn="ctr">
                  <a:defRPr/>
                </a:pP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832</a:t>
                </a:r>
                <a:endParaRPr lang="en-US" sz="1600" dirty="0">
                  <a:latin typeface="+mn-lt"/>
                  <a:ea typeface="Arial" charset="0"/>
                  <a:cs typeface="Arial" charset="0"/>
                  <a:sym typeface="Arial" charset="0"/>
                </a:endParaRPr>
              </a:p>
              <a:p>
                <a:pPr algn="ctr">
                  <a:defRPr/>
                </a:pPr>
                <a:r>
                  <a:rPr lang="en-US" sz="1600" dirty="0" smtClean="0">
                    <a:latin typeface="+mn-lt"/>
                    <a:ea typeface="Arial" charset="0"/>
                    <a:cs typeface="Arial" charset="0"/>
                    <a:sym typeface="Arial" charset="0"/>
                  </a:rPr>
                  <a:t>15%</a:t>
                </a:r>
                <a:endParaRPr lang="en-US" sz="1600" dirty="0">
                  <a:latin typeface="+mn-lt"/>
                  <a:ea typeface="Arial" charset="0"/>
                  <a:cs typeface="Arial" charset="0"/>
                  <a:sym typeface="Arial" charset="0"/>
                </a:endParaRPr>
              </a:p>
            </p:txBody>
          </p:sp>
        </p:grpSp>
        <p:grpSp>
          <p:nvGrpSpPr>
            <p:cNvPr id="120" name="Group 59"/>
            <p:cNvGrpSpPr>
              <a:grpSpLocks/>
            </p:cNvGrpSpPr>
            <p:nvPr/>
          </p:nvGrpSpPr>
          <p:grpSpPr bwMode="auto">
            <a:xfrm>
              <a:off x="6807200" y="3670300"/>
              <a:ext cx="1714500" cy="2768600"/>
              <a:chOff x="0" y="0"/>
              <a:chExt cx="1080" cy="1744"/>
            </a:xfrm>
          </p:grpSpPr>
          <p:grpSp>
            <p:nvGrpSpPr>
              <p:cNvPr id="121" name="Group 60"/>
              <p:cNvGrpSpPr>
                <a:grpSpLocks/>
              </p:cNvGrpSpPr>
              <p:nvPr/>
            </p:nvGrpSpPr>
            <p:grpSpPr bwMode="auto">
              <a:xfrm>
                <a:off x="0" y="0"/>
                <a:ext cx="1080" cy="1744"/>
                <a:chOff x="0" y="0"/>
                <a:chExt cx="1080" cy="1744"/>
              </a:xfrm>
            </p:grpSpPr>
            <p:sp>
              <p:nvSpPr>
                <p:cNvPr id="124" name="Rectangle 61"/>
                <p:cNvSpPr>
                  <a:spLocks/>
                </p:cNvSpPr>
                <p:nvPr/>
              </p:nvSpPr>
              <p:spPr bwMode="auto">
                <a:xfrm>
                  <a:off x="280" y="0"/>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25" name="Rectangle 62"/>
                <p:cNvSpPr>
                  <a:spLocks/>
                </p:cNvSpPr>
                <p:nvPr/>
              </p:nvSpPr>
              <p:spPr bwMode="auto">
                <a:xfrm>
                  <a:off x="280" y="944"/>
                  <a:ext cx="800" cy="800"/>
                </a:xfrm>
                <a:prstGeom prst="rect">
                  <a:avLst/>
                </a:prstGeom>
                <a:solidFill>
                  <a:srgbClr val="6FAC27"/>
                </a:solidFill>
                <a:ln w="25400">
                  <a:noFill/>
                  <a:miter lim="800000"/>
                  <a:headEnd/>
                  <a:tailEnd/>
                </a:ln>
              </p:spPr>
              <p:txBody>
                <a:bodyPr lIns="0" tIns="0" rIns="0" bIns="0">
                  <a:prstTxWarp prst="textNoShape">
                    <a:avLst/>
                  </a:prstTxWarp>
                </a:bodyPr>
                <a:lstStyle/>
                <a:p>
                  <a:endParaRPr lang="en-US"/>
                </a:p>
              </p:txBody>
            </p:sp>
            <p:sp>
              <p:nvSpPr>
                <p:cNvPr id="126" name="Line 63"/>
                <p:cNvSpPr>
                  <a:spLocks noChangeShapeType="1"/>
                </p:cNvSpPr>
                <p:nvPr/>
              </p:nvSpPr>
              <p:spPr bwMode="auto">
                <a:xfrm>
                  <a:off x="0" y="384"/>
                  <a:ext cx="288" cy="1"/>
                </a:xfrm>
                <a:prstGeom prst="line">
                  <a:avLst/>
                </a:prstGeom>
                <a:noFill/>
                <a:ln w="57150">
                  <a:solidFill>
                    <a:srgbClr val="8DB01D"/>
                  </a:solidFill>
                  <a:round/>
                  <a:headEnd/>
                  <a:tailEnd/>
                </a:ln>
              </p:spPr>
              <p:txBody>
                <a:bodyPr lIns="0" tIns="0" rIns="0" bIns="0">
                  <a:prstTxWarp prst="textNoShape">
                    <a:avLst/>
                  </a:prstTxWarp>
                </a:bodyPr>
                <a:lstStyle/>
                <a:p>
                  <a:endParaRPr lang="en-US"/>
                </a:p>
              </p:txBody>
            </p:sp>
            <p:sp>
              <p:nvSpPr>
                <p:cNvPr id="127" name="Line 64"/>
                <p:cNvSpPr>
                  <a:spLocks noChangeShapeType="1"/>
                </p:cNvSpPr>
                <p:nvPr/>
              </p:nvSpPr>
              <p:spPr bwMode="auto">
                <a:xfrm>
                  <a:off x="159" y="1288"/>
                  <a:ext cx="227" cy="1"/>
                </a:xfrm>
                <a:prstGeom prst="line">
                  <a:avLst/>
                </a:prstGeom>
                <a:noFill/>
                <a:ln w="57150">
                  <a:solidFill>
                    <a:srgbClr val="8DB01D"/>
                  </a:solidFill>
                  <a:round/>
                  <a:headEnd/>
                  <a:tailEnd/>
                </a:ln>
              </p:spPr>
              <p:txBody>
                <a:bodyPr lIns="0" tIns="0" rIns="0" bIns="0">
                  <a:prstTxWarp prst="textNoShape">
                    <a:avLst/>
                  </a:prstTxWarp>
                </a:bodyPr>
                <a:lstStyle/>
                <a:p>
                  <a:endParaRPr lang="en-US"/>
                </a:p>
              </p:txBody>
            </p:sp>
            <p:sp>
              <p:nvSpPr>
                <p:cNvPr id="128" name="Line 65"/>
                <p:cNvSpPr>
                  <a:spLocks noChangeShapeType="1"/>
                </p:cNvSpPr>
                <p:nvPr/>
              </p:nvSpPr>
              <p:spPr bwMode="auto">
                <a:xfrm>
                  <a:off x="168" y="384"/>
                  <a:ext cx="1" cy="912"/>
                </a:xfrm>
                <a:prstGeom prst="line">
                  <a:avLst/>
                </a:prstGeom>
                <a:noFill/>
                <a:ln w="57150">
                  <a:solidFill>
                    <a:srgbClr val="8DB01D"/>
                  </a:solidFill>
                  <a:round/>
                  <a:headEnd/>
                  <a:tailEnd/>
                </a:ln>
              </p:spPr>
              <p:txBody>
                <a:bodyPr lIns="0" tIns="0" rIns="0" bIns="0">
                  <a:prstTxWarp prst="textNoShape">
                    <a:avLst/>
                  </a:prstTxWarp>
                </a:bodyPr>
                <a:lstStyle/>
                <a:p>
                  <a:endParaRPr lang="en-US"/>
                </a:p>
              </p:txBody>
            </p:sp>
          </p:grpSp>
          <p:sp>
            <p:nvSpPr>
              <p:cNvPr id="122" name="Rectangle 66"/>
              <p:cNvSpPr>
                <a:spLocks/>
              </p:cNvSpPr>
              <p:nvPr/>
            </p:nvSpPr>
            <p:spPr bwMode="auto">
              <a:xfrm>
                <a:off x="435" y="105"/>
                <a:ext cx="532" cy="620"/>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passed</a:t>
                </a:r>
              </a:p>
              <a:p>
                <a:pPr algn="ct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438</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74%</a:t>
                </a:r>
                <a:endParaRPr lang="en-US" sz="1600" dirty="0">
                  <a:latin typeface="+mn-lt"/>
                  <a:ea typeface="Arial" charset="0"/>
                  <a:cs typeface="Arial" charset="0"/>
                  <a:sym typeface="Arial" charset="0"/>
                </a:endParaRPr>
              </a:p>
            </p:txBody>
          </p:sp>
          <p:sp>
            <p:nvSpPr>
              <p:cNvPr id="123" name="Rectangle 67"/>
              <p:cNvSpPr>
                <a:spLocks/>
              </p:cNvSpPr>
              <p:nvPr/>
            </p:nvSpPr>
            <p:spPr bwMode="auto">
              <a:xfrm>
                <a:off x="435" y="940"/>
                <a:ext cx="532" cy="775"/>
              </a:xfrm>
              <a:prstGeom prst="rect">
                <a:avLst/>
              </a:prstGeom>
              <a:noFill/>
              <a:ln w="9525">
                <a:noFill/>
                <a:miter lim="800000"/>
                <a:headEnd/>
                <a:tailEnd/>
              </a:ln>
            </p:spPr>
            <p:txBody>
              <a:bodyPr wrap="none" lIns="0" tIns="0" rIns="0" bIns="0" anchor="ctr">
                <a:prstTxWarp prst="textNoShape">
                  <a:avLst/>
                </a:prstTxWarp>
                <a:spAutoFit/>
              </a:bodyPr>
              <a:lstStyle/>
              <a:p>
                <a:pPr algn="ctr"/>
                <a:r>
                  <a:rPr lang="en-US" sz="1600" dirty="0">
                    <a:latin typeface="+mn-lt"/>
                    <a:ea typeface="Arial" charset="0"/>
                    <a:cs typeface="Arial" charset="0"/>
                    <a:sym typeface="Arial" charset="0"/>
                  </a:rPr>
                  <a:t>didn’t</a:t>
                </a:r>
              </a:p>
              <a:p>
                <a:pPr algn="ctr"/>
                <a:r>
                  <a:rPr lang="en-US" sz="1600" dirty="0">
                    <a:latin typeface="+mn-lt"/>
                    <a:ea typeface="Arial" charset="0"/>
                    <a:cs typeface="Arial" charset="0"/>
                    <a:sym typeface="Arial" charset="0"/>
                  </a:rPr>
                  <a:t>pass</a:t>
                </a:r>
              </a:p>
              <a:p>
                <a:pPr algn="ctr"/>
                <a:r>
                  <a:rPr lang="en-US" sz="1600" dirty="0">
                    <a:latin typeface="+mn-lt"/>
                    <a:ea typeface="Arial" charset="0"/>
                    <a:cs typeface="Arial" charset="0"/>
                    <a:sym typeface="Arial" charset="0"/>
                  </a:rPr>
                  <a:t>ENG </a:t>
                </a:r>
                <a:r>
                  <a:rPr lang="en-US" sz="1600" dirty="0" smtClean="0">
                    <a:latin typeface="+mn-lt"/>
                    <a:ea typeface="Arial" charset="0"/>
                    <a:cs typeface="Arial" charset="0"/>
                    <a:sym typeface="Arial" charset="0"/>
                  </a:rPr>
                  <a:t>101</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154</a:t>
                </a:r>
                <a:endParaRPr lang="en-US" sz="1600" dirty="0">
                  <a:latin typeface="+mn-lt"/>
                  <a:ea typeface="Arial" charset="0"/>
                  <a:cs typeface="Arial" charset="0"/>
                  <a:sym typeface="Arial" charset="0"/>
                </a:endParaRPr>
              </a:p>
              <a:p>
                <a:pPr algn="ctr"/>
                <a:r>
                  <a:rPr lang="en-US" sz="1600" dirty="0" smtClean="0">
                    <a:latin typeface="+mn-lt"/>
                    <a:ea typeface="Arial" charset="0"/>
                    <a:cs typeface="Arial" charset="0"/>
                    <a:sym typeface="Arial" charset="0"/>
                  </a:rPr>
                  <a:t>26%</a:t>
                </a:r>
                <a:endParaRPr lang="en-US" sz="1600" dirty="0">
                  <a:latin typeface="+mn-lt"/>
                  <a:ea typeface="Arial" charset="0"/>
                  <a:cs typeface="Arial" charset="0"/>
                  <a:sym typeface="Arial" charset="0"/>
                </a:endParaRPr>
              </a:p>
            </p:txBody>
          </p:sp>
        </p:grpSp>
      </p:grpSp>
    </p:spTree>
    <p:extLst>
      <p:ext uri="{BB962C8B-B14F-4D97-AF65-F5344CB8AC3E}">
        <p14:creationId xmlns:p14="http://schemas.microsoft.com/office/powerpoint/2010/main" val="39908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9"/>
                                        </p:tgtEl>
                                        <p:attrNameLst>
                                          <p:attrName>style.visibility</p:attrName>
                                        </p:attrNameLst>
                                      </p:cBhvr>
                                      <p:to>
                                        <p:strVal val="hidden"/>
                                      </p:to>
                                    </p:set>
                                  </p:childTnLst>
                                </p:cTn>
                              </p:par>
                              <p:par>
                                <p:cTn id="9" presetID="42" presetClass="path" presetSubtype="0" accel="50000" decel="50000" fill="hold" nodeType="withEffect">
                                  <p:stCondLst>
                                    <p:cond delay="0"/>
                                  </p:stCondLst>
                                  <p:childTnLst>
                                    <p:animMotion origin="layout" path="M 4.44444E-6 3.33333E-6 L -0.28681 -0.00278 " pathEditMode="relative" rAng="0" ptsTypes="AA">
                                      <p:cBhvr>
                                        <p:cTn id="10" dur="2000" fill="hold"/>
                                        <p:tgtEl>
                                          <p:spTgt spid="112"/>
                                        </p:tgtEl>
                                        <p:attrNameLst>
                                          <p:attrName>ppt_x</p:attrName>
                                          <p:attrName>ppt_y</p:attrName>
                                        </p:attrNameLst>
                                      </p:cBhvr>
                                      <p:rCtr x="-14340" y="-139"/>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wipe(left)">
                                      <p:cBhvr>
                                        <p:cTn id="15" dur="500"/>
                                        <p:tgtEl>
                                          <p:spTgt spid="1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wipe(left)">
                                      <p:cBhvr>
                                        <p:cTn id="20" dur="500"/>
                                        <p:tgtEl>
                                          <p:spTgt spid="13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499"/>
                                          </p:stCondLst>
                                        </p:cTn>
                                        <p:tgtEl>
                                          <p:spTgt spid="17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left)">
                                      <p:cBhvr>
                                        <p:cTn id="33" dur="500"/>
                                        <p:tgtEl>
                                          <p:spTgt spid="1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1"/>
                                        </p:tgtEl>
                                        <p:attrNameLst>
                                          <p:attrName>style.visibility</p:attrName>
                                        </p:attrNameLst>
                                      </p:cBhvr>
                                      <p:to>
                                        <p:strVal val="visible"/>
                                      </p:to>
                                    </p:set>
                                    <p:animEffect transition="in" filter="wipe(left)">
                                      <p:cBhvr>
                                        <p:cTn id="38" dur="500"/>
                                        <p:tgtEl>
                                          <p:spTgt spid="16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9" name="Group 18"/>
          <p:cNvGrpSpPr>
            <a:grpSpLocks/>
          </p:cNvGrpSpPr>
          <p:nvPr/>
        </p:nvGrpSpPr>
        <p:grpSpPr bwMode="auto">
          <a:xfrm>
            <a:off x="219075" y="4876800"/>
            <a:ext cx="8645526" cy="276225"/>
            <a:chOff x="-14" y="0"/>
            <a:chExt cx="5446"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14" y="0"/>
              <a:ext cx="2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sz="1800" dirty="0" smtClean="0">
                  <a:solidFill>
                    <a:srgbClr val="000000"/>
                  </a:solidFill>
                  <a:latin typeface="Gill Sans" charset="0"/>
                  <a:ea typeface="ヒラギノ角ゴ ProN W3" charset="0"/>
                  <a:cs typeface="Arial" charset="0"/>
                  <a:sym typeface="Arial" charset="0"/>
                </a:rPr>
                <a:t>10%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46" name="Group 1"/>
          <p:cNvGrpSpPr>
            <a:grpSpLocks/>
          </p:cNvGrpSpPr>
          <p:nvPr/>
        </p:nvGrpSpPr>
        <p:grpSpPr bwMode="auto">
          <a:xfrm>
            <a:off x="269874" y="3733800"/>
            <a:ext cx="8582026" cy="276225"/>
            <a:chOff x="26" y="0"/>
            <a:chExt cx="5406" cy="174"/>
          </a:xfrm>
        </p:grpSpPr>
        <p:sp>
          <p:nvSpPr>
            <p:cNvPr id="31771"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2" name="Rectangle 3"/>
            <p:cNvSpPr>
              <a:spLocks/>
            </p:cNvSpPr>
            <p:nvPr/>
          </p:nvSpPr>
          <p:spPr bwMode="auto">
            <a:xfrm>
              <a:off x="26" y="0"/>
              <a:ext cx="2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2</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sp>
        <p:nvSpPr>
          <p:cNvPr id="28" name="Rectangle 27"/>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55" name="Rectangle 12"/>
          <p:cNvSpPr>
            <a:spLocks/>
          </p:cNvSpPr>
          <p:nvPr/>
        </p:nvSpPr>
        <p:spPr bwMode="auto">
          <a:xfrm>
            <a:off x="609600" y="35858"/>
            <a:ext cx="8178800" cy="8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Percent Earning 12 or More Credits within 1 Year</a:t>
            </a:r>
          </a:p>
        </p:txBody>
      </p:sp>
      <p:sp>
        <p:nvSpPr>
          <p:cNvPr id="31756" name="Line 13"/>
          <p:cNvSpPr>
            <a:spLocks noChangeShapeType="1"/>
          </p:cNvSpPr>
          <p:nvPr/>
        </p:nvSpPr>
        <p:spPr bwMode="auto">
          <a:xfrm rot="10800000" flipH="1">
            <a:off x="785813" y="1371600"/>
            <a:ext cx="0" cy="496605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grpSp>
        <p:nvGrpSpPr>
          <p:cNvPr id="31757" name="Group 14"/>
          <p:cNvGrpSpPr>
            <a:grpSpLocks/>
          </p:cNvGrpSpPr>
          <p:nvPr/>
        </p:nvGrpSpPr>
        <p:grpSpPr bwMode="auto">
          <a:xfrm>
            <a:off x="246063" y="2590800"/>
            <a:ext cx="8580438" cy="276225"/>
            <a:chOff x="27" y="0"/>
            <a:chExt cx="5405" cy="174"/>
          </a:xfrm>
        </p:grpSpPr>
        <p:sp>
          <p:nvSpPr>
            <p:cNvPr id="31769"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27" y="0"/>
              <a:ext cx="2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sz="1800" dirty="0" smtClean="0">
                  <a:cs typeface="Arial" charset="0"/>
                  <a:sym typeface="Arial" charset="0"/>
                </a:rPr>
                <a:t>30</a:t>
              </a:r>
              <a:r>
                <a:rPr lang="en-US" sz="1800" dirty="0" smtClean="0">
                  <a:solidFill>
                    <a:srgbClr val="000000"/>
                  </a:solidFill>
                  <a:latin typeface="Gill Sans" charset="0"/>
                  <a:ea typeface="ヒラギノ角ゴ ProN W3" charset="0"/>
                  <a:cs typeface="Arial" charset="0"/>
                  <a:sym typeface="Arial" charset="0"/>
                </a:rPr>
                <a:t>%</a:t>
              </a:r>
              <a:endParaRPr lang="en-US" sz="1800" dirty="0">
                <a:solidFill>
                  <a:srgbClr val="000000"/>
                </a:solidFill>
                <a:latin typeface="Gill Sans" charset="0"/>
                <a:ea typeface="ヒラギノ角ゴ ProN W3" charset="0"/>
                <a:cs typeface="Arial" charset="0"/>
                <a:sym typeface="Arial" charset="0"/>
              </a:endParaRPr>
            </a:p>
          </p:txBody>
        </p:sp>
      </p:grpSp>
      <p:sp>
        <p:nvSpPr>
          <p:cNvPr id="54" name="Rectangle 26"/>
          <p:cNvSpPr>
            <a:spLocks/>
          </p:cNvSpPr>
          <p:nvPr/>
        </p:nvSpPr>
        <p:spPr bwMode="auto">
          <a:xfrm>
            <a:off x="2965233" y="60960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2010</a:t>
            </a:r>
          </a:p>
        </p:txBody>
      </p:sp>
      <p:sp>
        <p:nvSpPr>
          <p:cNvPr id="39" name="Rectangle 26"/>
          <p:cNvSpPr>
            <a:spLocks/>
          </p:cNvSpPr>
          <p:nvPr/>
        </p:nvSpPr>
        <p:spPr bwMode="auto">
          <a:xfrm>
            <a:off x="4650167" y="6096000"/>
            <a:ext cx="5925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2011</a:t>
            </a:r>
          </a:p>
        </p:txBody>
      </p:sp>
      <p:sp>
        <p:nvSpPr>
          <p:cNvPr id="40" name="Rectangle 26"/>
          <p:cNvSpPr>
            <a:spLocks/>
          </p:cNvSpPr>
          <p:nvPr/>
        </p:nvSpPr>
        <p:spPr bwMode="auto">
          <a:xfrm>
            <a:off x="6316065" y="60960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2012</a:t>
            </a:r>
          </a:p>
        </p:txBody>
      </p:sp>
      <p:sp>
        <p:nvSpPr>
          <p:cNvPr id="3" name="TextBox 2"/>
          <p:cNvSpPr txBox="1"/>
          <p:nvPr/>
        </p:nvSpPr>
        <p:spPr>
          <a:xfrm>
            <a:off x="7014289" y="2098297"/>
            <a:ext cx="184666" cy="369332"/>
          </a:xfrm>
          <a:prstGeom prst="rect">
            <a:avLst/>
          </a:prstGeom>
          <a:noFill/>
        </p:spPr>
        <p:txBody>
          <a:bodyPr wrap="none" rtlCol="0">
            <a:spAutoFit/>
          </a:bodyPr>
          <a:lstStyle/>
          <a:p>
            <a:endParaRPr lang="en-US" dirty="0"/>
          </a:p>
        </p:txBody>
      </p:sp>
      <p:sp>
        <p:nvSpPr>
          <p:cNvPr id="29" name="Rectangle 26"/>
          <p:cNvSpPr>
            <a:spLocks/>
          </p:cNvSpPr>
          <p:nvPr/>
        </p:nvSpPr>
        <p:spPr bwMode="auto">
          <a:xfrm>
            <a:off x="8001000" y="60960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2013</a:t>
            </a:r>
          </a:p>
        </p:txBody>
      </p:sp>
      <p:sp>
        <p:nvSpPr>
          <p:cNvPr id="30" name="Rectangle 26"/>
          <p:cNvSpPr>
            <a:spLocks/>
          </p:cNvSpPr>
          <p:nvPr/>
        </p:nvSpPr>
        <p:spPr bwMode="auto">
          <a:xfrm>
            <a:off x="1280299" y="60960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2009</a:t>
            </a:r>
          </a:p>
        </p:txBody>
      </p:sp>
      <p:grpSp>
        <p:nvGrpSpPr>
          <p:cNvPr id="33" name="Group 14"/>
          <p:cNvGrpSpPr>
            <a:grpSpLocks/>
          </p:cNvGrpSpPr>
          <p:nvPr/>
        </p:nvGrpSpPr>
        <p:grpSpPr bwMode="auto">
          <a:xfrm>
            <a:off x="246063" y="1447800"/>
            <a:ext cx="8580438" cy="276225"/>
            <a:chOff x="27" y="0"/>
            <a:chExt cx="5405" cy="174"/>
          </a:xfrm>
        </p:grpSpPr>
        <p:sp>
          <p:nvSpPr>
            <p:cNvPr id="34"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5" name="Rectangle 16"/>
            <p:cNvSpPr>
              <a:spLocks/>
            </p:cNvSpPr>
            <p:nvPr/>
          </p:nvSpPr>
          <p:spPr bwMode="auto">
            <a:xfrm>
              <a:off x="27" y="0"/>
              <a:ext cx="2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4</a:t>
              </a:r>
              <a:r>
                <a:rPr lang="en-US" sz="1800"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 name="Group 7"/>
          <p:cNvGrpSpPr/>
          <p:nvPr/>
        </p:nvGrpSpPr>
        <p:grpSpPr>
          <a:xfrm>
            <a:off x="1600200" y="1752600"/>
            <a:ext cx="7162800" cy="4277870"/>
            <a:chOff x="1600200" y="1752600"/>
            <a:chExt cx="7162800" cy="4277870"/>
          </a:xfrm>
        </p:grpSpPr>
        <p:grpSp>
          <p:nvGrpSpPr>
            <p:cNvPr id="5" name="Group 4"/>
            <p:cNvGrpSpPr/>
            <p:nvPr/>
          </p:nvGrpSpPr>
          <p:grpSpPr>
            <a:xfrm>
              <a:off x="1600200" y="1752600"/>
              <a:ext cx="533400" cy="4277870"/>
              <a:chOff x="1676400" y="1752600"/>
              <a:chExt cx="533400" cy="4277870"/>
            </a:xfrm>
          </p:grpSpPr>
          <p:sp>
            <p:nvSpPr>
              <p:cNvPr id="52" name="Rectangle 17"/>
              <p:cNvSpPr>
                <a:spLocks/>
              </p:cNvSpPr>
              <p:nvPr/>
            </p:nvSpPr>
            <p:spPr bwMode="auto">
              <a:xfrm>
                <a:off x="1676400" y="1752600"/>
                <a:ext cx="533400" cy="42578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smtClean="0">
                    <a:solidFill>
                      <a:srgbClr val="FFFFFF"/>
                    </a:solidFill>
                    <a:latin typeface="Gill Sans" charset="0"/>
                    <a:ea typeface="ＭＳ Ｐゴシック" charset="-128"/>
                    <a:cs typeface="ＭＳ Ｐゴシック" charset="-128"/>
                    <a:sym typeface="Gill Sans" charset="0"/>
                  </a:rPr>
                  <a:t>39%</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2" name="TextBox 1"/>
              <p:cNvSpPr txBox="1"/>
              <p:nvPr/>
            </p:nvSpPr>
            <p:spPr>
              <a:xfrm rot="16200000">
                <a:off x="1501484" y="5396442"/>
                <a:ext cx="867946" cy="400110"/>
              </a:xfrm>
              <a:prstGeom prst="rect">
                <a:avLst/>
              </a:prstGeom>
              <a:noFill/>
            </p:spPr>
            <p:txBody>
              <a:bodyPr wrap="none" rtlCol="0">
                <a:spAutoFit/>
              </a:bodyPr>
              <a:lstStyle/>
              <a:p>
                <a:r>
                  <a:rPr lang="en-US" sz="2000" dirty="0" smtClean="0">
                    <a:solidFill>
                      <a:schemeClr val="bg1"/>
                    </a:solidFill>
                  </a:rPr>
                  <a:t>N=149</a:t>
                </a:r>
                <a:endParaRPr lang="en-US" sz="2000" dirty="0">
                  <a:solidFill>
                    <a:schemeClr val="bg1"/>
                  </a:solidFill>
                </a:endParaRPr>
              </a:p>
            </p:txBody>
          </p:sp>
        </p:grpSp>
        <p:grpSp>
          <p:nvGrpSpPr>
            <p:cNvPr id="38" name="Group 37"/>
            <p:cNvGrpSpPr/>
            <p:nvPr/>
          </p:nvGrpSpPr>
          <p:grpSpPr>
            <a:xfrm>
              <a:off x="3200400" y="2209800"/>
              <a:ext cx="533400" cy="3820670"/>
              <a:chOff x="1676400" y="2209800"/>
              <a:chExt cx="533400" cy="3820670"/>
            </a:xfrm>
          </p:grpSpPr>
          <p:sp>
            <p:nvSpPr>
              <p:cNvPr id="41" name="Rectangle 17"/>
              <p:cNvSpPr>
                <a:spLocks/>
              </p:cNvSpPr>
              <p:nvPr/>
            </p:nvSpPr>
            <p:spPr bwMode="auto">
              <a:xfrm>
                <a:off x="1676400" y="2209800"/>
                <a:ext cx="533400" cy="38006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smtClean="0">
                    <a:solidFill>
                      <a:srgbClr val="FFFFFF"/>
                    </a:solidFill>
                    <a:latin typeface="Gill Sans" charset="0"/>
                    <a:ea typeface="ＭＳ Ｐゴシック" charset="-128"/>
                    <a:cs typeface="ＭＳ Ｐゴシック" charset="-128"/>
                    <a:sym typeface="Gill Sans" charset="0"/>
                  </a:rPr>
                  <a:t>34%</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42" name="TextBox 41"/>
              <p:cNvSpPr txBox="1"/>
              <p:nvPr/>
            </p:nvSpPr>
            <p:spPr>
              <a:xfrm rot="16200000">
                <a:off x="1501484" y="5396442"/>
                <a:ext cx="867946" cy="400110"/>
              </a:xfrm>
              <a:prstGeom prst="rect">
                <a:avLst/>
              </a:prstGeom>
              <a:noFill/>
            </p:spPr>
            <p:txBody>
              <a:bodyPr wrap="none" rtlCol="0">
                <a:spAutoFit/>
              </a:bodyPr>
              <a:lstStyle/>
              <a:p>
                <a:r>
                  <a:rPr lang="en-US" sz="2000" dirty="0" smtClean="0">
                    <a:solidFill>
                      <a:schemeClr val="bg1"/>
                    </a:solidFill>
                  </a:rPr>
                  <a:t>N=288</a:t>
                </a:r>
                <a:endParaRPr lang="en-US" sz="2000" dirty="0">
                  <a:solidFill>
                    <a:schemeClr val="bg1"/>
                  </a:solidFill>
                </a:endParaRPr>
              </a:p>
            </p:txBody>
          </p:sp>
        </p:grpSp>
        <p:grpSp>
          <p:nvGrpSpPr>
            <p:cNvPr id="51" name="Group 50"/>
            <p:cNvGrpSpPr/>
            <p:nvPr/>
          </p:nvGrpSpPr>
          <p:grpSpPr>
            <a:xfrm>
              <a:off x="4876800" y="2362200"/>
              <a:ext cx="533400" cy="3668270"/>
              <a:chOff x="1676400" y="2362200"/>
              <a:chExt cx="533400" cy="3668270"/>
            </a:xfrm>
          </p:grpSpPr>
          <p:sp>
            <p:nvSpPr>
              <p:cNvPr id="55" name="Rectangle 17"/>
              <p:cNvSpPr>
                <a:spLocks/>
              </p:cNvSpPr>
              <p:nvPr/>
            </p:nvSpPr>
            <p:spPr bwMode="auto">
              <a:xfrm>
                <a:off x="1676400" y="2362200"/>
                <a:ext cx="533400" cy="36482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smtClean="0">
                    <a:solidFill>
                      <a:srgbClr val="FFFFFF"/>
                    </a:solidFill>
                    <a:latin typeface="Gill Sans" charset="0"/>
                    <a:ea typeface="ＭＳ Ｐゴシック" charset="-128"/>
                    <a:cs typeface="ＭＳ Ｐゴシック" charset="-128"/>
                    <a:sym typeface="Gill Sans" charset="0"/>
                  </a:rPr>
                  <a:t>33%</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56" name="TextBox 55"/>
              <p:cNvSpPr txBox="1"/>
              <p:nvPr/>
            </p:nvSpPr>
            <p:spPr>
              <a:xfrm rot="16200000">
                <a:off x="1501484" y="5396442"/>
                <a:ext cx="867946" cy="400110"/>
              </a:xfrm>
              <a:prstGeom prst="rect">
                <a:avLst/>
              </a:prstGeom>
              <a:noFill/>
            </p:spPr>
            <p:txBody>
              <a:bodyPr wrap="none" rtlCol="0">
                <a:spAutoFit/>
              </a:bodyPr>
              <a:lstStyle/>
              <a:p>
                <a:r>
                  <a:rPr lang="en-US" sz="2000" dirty="0" smtClean="0">
                    <a:solidFill>
                      <a:schemeClr val="bg1"/>
                    </a:solidFill>
                  </a:rPr>
                  <a:t>N=550</a:t>
                </a:r>
                <a:endParaRPr lang="en-US" sz="2000" dirty="0">
                  <a:solidFill>
                    <a:schemeClr val="bg1"/>
                  </a:solidFill>
                </a:endParaRPr>
              </a:p>
            </p:txBody>
          </p:sp>
        </p:grpSp>
        <p:grpSp>
          <p:nvGrpSpPr>
            <p:cNvPr id="60" name="Group 59"/>
            <p:cNvGrpSpPr/>
            <p:nvPr/>
          </p:nvGrpSpPr>
          <p:grpSpPr>
            <a:xfrm>
              <a:off x="6553200" y="1905000"/>
              <a:ext cx="533400" cy="4125470"/>
              <a:chOff x="1676400" y="1905000"/>
              <a:chExt cx="533400" cy="4125470"/>
            </a:xfrm>
          </p:grpSpPr>
          <p:sp>
            <p:nvSpPr>
              <p:cNvPr id="61" name="Rectangle 17"/>
              <p:cNvSpPr>
                <a:spLocks/>
              </p:cNvSpPr>
              <p:nvPr/>
            </p:nvSpPr>
            <p:spPr bwMode="auto">
              <a:xfrm>
                <a:off x="1676400" y="1905000"/>
                <a:ext cx="533400" cy="41054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a:solidFill>
                      <a:srgbClr val="FFFFFF"/>
                    </a:solidFill>
                    <a:latin typeface="Gill Sans" charset="0"/>
                    <a:ea typeface="ＭＳ Ｐゴシック" charset="-128"/>
                    <a:cs typeface="ＭＳ Ｐゴシック" charset="-128"/>
                    <a:sym typeface="Gill Sans" charset="0"/>
                  </a:rPr>
                  <a:t>3</a:t>
                </a:r>
                <a:r>
                  <a:rPr lang="en-US" sz="2400" dirty="0" smtClean="0">
                    <a:solidFill>
                      <a:srgbClr val="FFFFFF"/>
                    </a:solidFill>
                    <a:latin typeface="Gill Sans" charset="0"/>
                    <a:ea typeface="ＭＳ Ｐゴシック" charset="-128"/>
                    <a:cs typeface="ＭＳ Ｐゴシック" charset="-128"/>
                    <a:sym typeface="Gill Sans" charset="0"/>
                  </a:rPr>
                  <a:t>8%</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62" name="TextBox 61"/>
              <p:cNvSpPr txBox="1"/>
              <p:nvPr/>
            </p:nvSpPr>
            <p:spPr>
              <a:xfrm rot="16200000">
                <a:off x="1501484" y="5396442"/>
                <a:ext cx="867946" cy="400110"/>
              </a:xfrm>
              <a:prstGeom prst="rect">
                <a:avLst/>
              </a:prstGeom>
              <a:noFill/>
            </p:spPr>
            <p:txBody>
              <a:bodyPr wrap="none" rtlCol="0">
                <a:spAutoFit/>
              </a:bodyPr>
              <a:lstStyle/>
              <a:p>
                <a:r>
                  <a:rPr lang="en-US" sz="2000" dirty="0" smtClean="0">
                    <a:solidFill>
                      <a:schemeClr val="bg1"/>
                    </a:solidFill>
                  </a:rPr>
                  <a:t>N=587</a:t>
                </a:r>
                <a:endParaRPr lang="en-US" sz="2000" dirty="0">
                  <a:solidFill>
                    <a:schemeClr val="bg1"/>
                  </a:solidFill>
                </a:endParaRPr>
              </a:p>
            </p:txBody>
          </p:sp>
        </p:grpSp>
        <p:grpSp>
          <p:nvGrpSpPr>
            <p:cNvPr id="66" name="Group 65"/>
            <p:cNvGrpSpPr/>
            <p:nvPr/>
          </p:nvGrpSpPr>
          <p:grpSpPr>
            <a:xfrm>
              <a:off x="8229600" y="2102556"/>
              <a:ext cx="533400" cy="3927914"/>
              <a:chOff x="1676400" y="2102556"/>
              <a:chExt cx="533400" cy="3927914"/>
            </a:xfrm>
          </p:grpSpPr>
          <p:sp>
            <p:nvSpPr>
              <p:cNvPr id="67" name="Rectangle 17"/>
              <p:cNvSpPr>
                <a:spLocks/>
              </p:cNvSpPr>
              <p:nvPr/>
            </p:nvSpPr>
            <p:spPr bwMode="auto">
              <a:xfrm>
                <a:off x="1676400" y="2102556"/>
                <a:ext cx="533400" cy="3907923"/>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smtClean="0">
                    <a:solidFill>
                      <a:srgbClr val="FFFFFF"/>
                    </a:solidFill>
                    <a:latin typeface="Gill Sans" charset="0"/>
                    <a:ea typeface="ＭＳ Ｐゴシック" charset="-128"/>
                    <a:cs typeface="ＭＳ Ｐゴシック" charset="-128"/>
                    <a:sym typeface="Gill Sans" charset="0"/>
                  </a:rPr>
                  <a:t>35%</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68" name="TextBox 67"/>
              <p:cNvSpPr txBox="1"/>
              <p:nvPr/>
            </p:nvSpPr>
            <p:spPr>
              <a:xfrm rot="16200000">
                <a:off x="1501484" y="5396442"/>
                <a:ext cx="867946" cy="400110"/>
              </a:xfrm>
              <a:prstGeom prst="rect">
                <a:avLst/>
              </a:prstGeom>
              <a:noFill/>
            </p:spPr>
            <p:txBody>
              <a:bodyPr wrap="none" rtlCol="0">
                <a:spAutoFit/>
              </a:bodyPr>
              <a:lstStyle/>
              <a:p>
                <a:r>
                  <a:rPr lang="en-US" sz="2000" dirty="0" smtClean="0">
                    <a:solidFill>
                      <a:schemeClr val="bg1"/>
                    </a:solidFill>
                  </a:rPr>
                  <a:t>N=669</a:t>
                </a:r>
                <a:endParaRPr lang="en-US" sz="2000" dirty="0">
                  <a:solidFill>
                    <a:schemeClr val="bg1"/>
                  </a:solidFill>
                </a:endParaRPr>
              </a:p>
            </p:txBody>
          </p:sp>
        </p:grpSp>
      </p:grpSp>
      <p:grpSp>
        <p:nvGrpSpPr>
          <p:cNvPr id="7" name="Group 6"/>
          <p:cNvGrpSpPr/>
          <p:nvPr/>
        </p:nvGrpSpPr>
        <p:grpSpPr>
          <a:xfrm>
            <a:off x="1066800" y="3886199"/>
            <a:ext cx="7162800" cy="2144270"/>
            <a:chOff x="1066800" y="3886199"/>
            <a:chExt cx="7162800" cy="2144270"/>
          </a:xfrm>
        </p:grpSpPr>
        <p:grpSp>
          <p:nvGrpSpPr>
            <p:cNvPr id="4" name="Group 3"/>
            <p:cNvGrpSpPr/>
            <p:nvPr/>
          </p:nvGrpSpPr>
          <p:grpSpPr>
            <a:xfrm>
              <a:off x="1066800" y="3886199"/>
              <a:ext cx="533400" cy="2144270"/>
              <a:chOff x="1143000" y="3886199"/>
              <a:chExt cx="533400" cy="2144270"/>
            </a:xfrm>
          </p:grpSpPr>
          <p:sp>
            <p:nvSpPr>
              <p:cNvPr id="53" name="Rectangle 23"/>
              <p:cNvSpPr>
                <a:spLocks/>
              </p:cNvSpPr>
              <p:nvPr/>
            </p:nvSpPr>
            <p:spPr bwMode="auto">
              <a:xfrm>
                <a:off x="1143000" y="3886199"/>
                <a:ext cx="533400" cy="2142159"/>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smtClean="0">
                    <a:solidFill>
                      <a:schemeClr val="bg1"/>
                    </a:solidFill>
                    <a:ea typeface="ＭＳ Ｐゴシック" charset="-128"/>
                    <a:cs typeface="ＭＳ Ｐゴシック" charset="-128"/>
                    <a:sym typeface="Gill Sans" charset="0"/>
                  </a:rPr>
                  <a:t>20</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32" name="TextBox 31"/>
              <p:cNvSpPr txBox="1"/>
              <p:nvPr/>
            </p:nvSpPr>
            <p:spPr>
              <a:xfrm rot="16200000">
                <a:off x="922843" y="5331445"/>
                <a:ext cx="997939" cy="400110"/>
              </a:xfrm>
              <a:prstGeom prst="rect">
                <a:avLst/>
              </a:prstGeom>
              <a:noFill/>
            </p:spPr>
            <p:txBody>
              <a:bodyPr wrap="none" rtlCol="0">
                <a:spAutoFit/>
              </a:bodyPr>
              <a:lstStyle/>
              <a:p>
                <a:r>
                  <a:rPr lang="en-US" sz="2000" dirty="0" smtClean="0">
                    <a:solidFill>
                      <a:schemeClr val="bg1"/>
                    </a:solidFill>
                  </a:rPr>
                  <a:t>N=1406</a:t>
                </a:r>
                <a:endParaRPr lang="en-US" sz="2000" dirty="0">
                  <a:solidFill>
                    <a:schemeClr val="bg1"/>
                  </a:solidFill>
                </a:endParaRPr>
              </a:p>
            </p:txBody>
          </p:sp>
        </p:grpSp>
        <p:grpSp>
          <p:nvGrpSpPr>
            <p:cNvPr id="44" name="Group 43"/>
            <p:cNvGrpSpPr/>
            <p:nvPr/>
          </p:nvGrpSpPr>
          <p:grpSpPr>
            <a:xfrm>
              <a:off x="2667000" y="4586111"/>
              <a:ext cx="533400" cy="1444358"/>
              <a:chOff x="1143000" y="4586111"/>
              <a:chExt cx="533400" cy="1444358"/>
            </a:xfrm>
          </p:grpSpPr>
          <p:sp>
            <p:nvSpPr>
              <p:cNvPr id="45" name="Rectangle 23"/>
              <p:cNvSpPr>
                <a:spLocks/>
              </p:cNvSpPr>
              <p:nvPr/>
            </p:nvSpPr>
            <p:spPr bwMode="auto">
              <a:xfrm>
                <a:off x="1143000" y="4586111"/>
                <a:ext cx="533400" cy="1442247"/>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smtClean="0">
                    <a:solidFill>
                      <a:schemeClr val="bg1"/>
                    </a:solidFill>
                    <a:ea typeface="ＭＳ Ｐゴシック" charset="-128"/>
                    <a:cs typeface="ＭＳ Ｐゴシック" charset="-128"/>
                    <a:sym typeface="Gill Sans" charset="0"/>
                  </a:rPr>
                  <a:t>14</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50" name="TextBox 49"/>
              <p:cNvSpPr txBox="1"/>
              <p:nvPr/>
            </p:nvSpPr>
            <p:spPr>
              <a:xfrm rot="16200000">
                <a:off x="922844" y="5331445"/>
                <a:ext cx="997939" cy="400110"/>
              </a:xfrm>
              <a:prstGeom prst="rect">
                <a:avLst/>
              </a:prstGeom>
              <a:noFill/>
            </p:spPr>
            <p:txBody>
              <a:bodyPr wrap="none" rtlCol="0">
                <a:spAutoFit/>
              </a:bodyPr>
              <a:lstStyle/>
              <a:p>
                <a:r>
                  <a:rPr lang="en-US" sz="2000" dirty="0" smtClean="0">
                    <a:solidFill>
                      <a:schemeClr val="bg1"/>
                    </a:solidFill>
                  </a:rPr>
                  <a:t>N=1328</a:t>
                </a:r>
                <a:endParaRPr lang="en-US" sz="2000" dirty="0">
                  <a:solidFill>
                    <a:schemeClr val="bg1"/>
                  </a:solidFill>
                </a:endParaRPr>
              </a:p>
            </p:txBody>
          </p:sp>
        </p:grpSp>
        <p:grpSp>
          <p:nvGrpSpPr>
            <p:cNvPr id="57" name="Group 56"/>
            <p:cNvGrpSpPr/>
            <p:nvPr/>
          </p:nvGrpSpPr>
          <p:grpSpPr>
            <a:xfrm>
              <a:off x="4343400" y="4445001"/>
              <a:ext cx="533400" cy="1585468"/>
              <a:chOff x="1143000" y="4445001"/>
              <a:chExt cx="533400" cy="1585468"/>
            </a:xfrm>
          </p:grpSpPr>
          <p:sp>
            <p:nvSpPr>
              <p:cNvPr id="58" name="Rectangle 23"/>
              <p:cNvSpPr>
                <a:spLocks/>
              </p:cNvSpPr>
              <p:nvPr/>
            </p:nvSpPr>
            <p:spPr bwMode="auto">
              <a:xfrm>
                <a:off x="1143000" y="4445001"/>
                <a:ext cx="533400" cy="1583358"/>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smtClean="0">
                    <a:solidFill>
                      <a:schemeClr val="bg1"/>
                    </a:solidFill>
                    <a:ea typeface="ＭＳ Ｐゴシック" charset="-128"/>
                    <a:cs typeface="ＭＳ Ｐゴシック" charset="-128"/>
                    <a:sym typeface="Gill Sans" charset="0"/>
                  </a:rPr>
                  <a:t>15</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59" name="TextBox 58"/>
              <p:cNvSpPr txBox="1"/>
              <p:nvPr/>
            </p:nvSpPr>
            <p:spPr>
              <a:xfrm rot="16200000">
                <a:off x="922844" y="5331445"/>
                <a:ext cx="997939" cy="400110"/>
              </a:xfrm>
              <a:prstGeom prst="rect">
                <a:avLst/>
              </a:prstGeom>
              <a:noFill/>
            </p:spPr>
            <p:txBody>
              <a:bodyPr wrap="none" rtlCol="0">
                <a:spAutoFit/>
              </a:bodyPr>
              <a:lstStyle/>
              <a:p>
                <a:r>
                  <a:rPr lang="en-US" sz="2000" dirty="0" smtClean="0">
                    <a:solidFill>
                      <a:schemeClr val="bg1"/>
                    </a:solidFill>
                  </a:rPr>
                  <a:t>N=1042</a:t>
                </a:r>
                <a:endParaRPr lang="en-US" sz="2000" dirty="0">
                  <a:solidFill>
                    <a:schemeClr val="bg1"/>
                  </a:solidFill>
                </a:endParaRPr>
              </a:p>
            </p:txBody>
          </p:sp>
        </p:grpSp>
        <p:grpSp>
          <p:nvGrpSpPr>
            <p:cNvPr id="63" name="Group 62"/>
            <p:cNvGrpSpPr/>
            <p:nvPr/>
          </p:nvGrpSpPr>
          <p:grpSpPr>
            <a:xfrm>
              <a:off x="6019800" y="4332112"/>
              <a:ext cx="533400" cy="1696248"/>
              <a:chOff x="1143000" y="4332112"/>
              <a:chExt cx="533400" cy="1696248"/>
            </a:xfrm>
          </p:grpSpPr>
          <p:sp>
            <p:nvSpPr>
              <p:cNvPr id="64" name="Rectangle 23"/>
              <p:cNvSpPr>
                <a:spLocks/>
              </p:cNvSpPr>
              <p:nvPr/>
            </p:nvSpPr>
            <p:spPr bwMode="auto">
              <a:xfrm>
                <a:off x="1143000" y="4332112"/>
                <a:ext cx="533400" cy="1696248"/>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smtClean="0">
                    <a:solidFill>
                      <a:schemeClr val="bg1"/>
                    </a:solidFill>
                    <a:ea typeface="ＭＳ Ｐゴシック" charset="-128"/>
                    <a:cs typeface="ＭＳ Ｐゴシック" charset="-128"/>
                    <a:sym typeface="Gill Sans" charset="0"/>
                  </a:rPr>
                  <a:t>16</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65" name="TextBox 64"/>
              <p:cNvSpPr txBox="1"/>
              <p:nvPr/>
            </p:nvSpPr>
            <p:spPr>
              <a:xfrm rot="16200000">
                <a:off x="987840" y="5331445"/>
                <a:ext cx="867946" cy="400110"/>
              </a:xfrm>
              <a:prstGeom prst="rect">
                <a:avLst/>
              </a:prstGeom>
              <a:noFill/>
            </p:spPr>
            <p:txBody>
              <a:bodyPr wrap="none" rtlCol="0">
                <a:spAutoFit/>
              </a:bodyPr>
              <a:lstStyle/>
              <a:p>
                <a:r>
                  <a:rPr lang="en-US" sz="2000" dirty="0" smtClean="0">
                    <a:solidFill>
                      <a:schemeClr val="bg1"/>
                    </a:solidFill>
                  </a:rPr>
                  <a:t>N=884</a:t>
                </a:r>
                <a:endParaRPr lang="en-US" sz="2000" dirty="0">
                  <a:solidFill>
                    <a:schemeClr val="bg1"/>
                  </a:solidFill>
                </a:endParaRPr>
              </a:p>
            </p:txBody>
          </p:sp>
        </p:grpSp>
        <p:grpSp>
          <p:nvGrpSpPr>
            <p:cNvPr id="69" name="Group 68"/>
            <p:cNvGrpSpPr/>
            <p:nvPr/>
          </p:nvGrpSpPr>
          <p:grpSpPr>
            <a:xfrm>
              <a:off x="7696200" y="4755444"/>
              <a:ext cx="533400" cy="1272914"/>
              <a:chOff x="1143000" y="4755444"/>
              <a:chExt cx="533400" cy="1272914"/>
            </a:xfrm>
          </p:grpSpPr>
          <p:sp>
            <p:nvSpPr>
              <p:cNvPr id="70" name="Rectangle 23"/>
              <p:cNvSpPr>
                <a:spLocks/>
              </p:cNvSpPr>
              <p:nvPr/>
            </p:nvSpPr>
            <p:spPr bwMode="auto">
              <a:xfrm>
                <a:off x="1143000" y="4755444"/>
                <a:ext cx="533400" cy="1272914"/>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smtClean="0">
                    <a:solidFill>
                      <a:schemeClr val="bg1"/>
                    </a:solidFill>
                    <a:ea typeface="ＭＳ Ｐゴシック" charset="-128"/>
                    <a:cs typeface="ＭＳ Ｐゴシック" charset="-128"/>
                    <a:sym typeface="Gill Sans" charset="0"/>
                  </a:rPr>
                  <a:t>13</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71" name="TextBox 70"/>
              <p:cNvSpPr txBox="1"/>
              <p:nvPr/>
            </p:nvSpPr>
            <p:spPr>
              <a:xfrm rot="16200000">
                <a:off x="987840" y="5331445"/>
                <a:ext cx="867946" cy="400110"/>
              </a:xfrm>
              <a:prstGeom prst="rect">
                <a:avLst/>
              </a:prstGeom>
              <a:noFill/>
            </p:spPr>
            <p:txBody>
              <a:bodyPr wrap="none" rtlCol="0">
                <a:spAutoFit/>
              </a:bodyPr>
              <a:lstStyle/>
              <a:p>
                <a:r>
                  <a:rPr lang="en-US" sz="2000" dirty="0" smtClean="0">
                    <a:solidFill>
                      <a:schemeClr val="bg1"/>
                    </a:solidFill>
                  </a:rPr>
                  <a:t>N=687</a:t>
                </a:r>
                <a:endParaRPr lang="en-US" sz="2000" dirty="0">
                  <a:solidFill>
                    <a:schemeClr val="bg1"/>
                  </a:solidFill>
                </a:endParaRPr>
              </a:p>
            </p:txBody>
          </p:sp>
        </p:grpSp>
      </p:grpSp>
      <p:grpSp>
        <p:nvGrpSpPr>
          <p:cNvPr id="72" name="Group 71"/>
          <p:cNvGrpSpPr/>
          <p:nvPr/>
        </p:nvGrpSpPr>
        <p:grpSpPr>
          <a:xfrm>
            <a:off x="4706479" y="1190978"/>
            <a:ext cx="2567151" cy="369332"/>
            <a:chOff x="6174035" y="1219200"/>
            <a:chExt cx="2567151" cy="369332"/>
          </a:xfrm>
        </p:grpSpPr>
        <p:sp>
          <p:nvSpPr>
            <p:cNvPr id="73" name="Rectangle 23"/>
            <p:cNvSpPr>
              <a:spLocks/>
            </p:cNvSpPr>
            <p:nvPr/>
          </p:nvSpPr>
          <p:spPr bwMode="auto">
            <a:xfrm>
              <a:off x="6174035" y="1295400"/>
              <a:ext cx="327332" cy="284163"/>
            </a:xfrm>
            <a:prstGeom prst="rect">
              <a:avLst/>
            </a:prstGeom>
            <a:solidFill>
              <a:srgbClr val="8BBB1E"/>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4" name="TextBox 73"/>
            <p:cNvSpPr txBox="1"/>
            <p:nvPr/>
          </p:nvSpPr>
          <p:spPr>
            <a:xfrm>
              <a:off x="6477000" y="1219200"/>
              <a:ext cx="2264186" cy="369332"/>
            </a:xfrm>
            <a:prstGeom prst="rect">
              <a:avLst/>
            </a:prstGeom>
            <a:noFill/>
          </p:spPr>
          <p:txBody>
            <a:bodyPr wrap="none" rtlCol="0">
              <a:spAutoFit/>
            </a:bodyPr>
            <a:lstStyle/>
            <a:p>
              <a:r>
                <a:rPr lang="en-US" sz="1800" dirty="0" smtClean="0"/>
                <a:t>traditional </a:t>
              </a:r>
              <a:r>
                <a:rPr lang="en-US" sz="1800" dirty="0" err="1" smtClean="0"/>
                <a:t>dev</a:t>
              </a:r>
              <a:r>
                <a:rPr lang="en-US" sz="1800" dirty="0" smtClean="0"/>
                <a:t> writing </a:t>
              </a:r>
              <a:endParaRPr lang="en-US" sz="1800" dirty="0"/>
            </a:p>
          </p:txBody>
        </p:sp>
      </p:grpSp>
      <p:grpSp>
        <p:nvGrpSpPr>
          <p:cNvPr id="75" name="Group 74"/>
          <p:cNvGrpSpPr/>
          <p:nvPr/>
        </p:nvGrpSpPr>
        <p:grpSpPr>
          <a:xfrm>
            <a:off x="7504289" y="1202267"/>
            <a:ext cx="839321" cy="369332"/>
            <a:chOff x="4724400" y="1219200"/>
            <a:chExt cx="839321" cy="369332"/>
          </a:xfrm>
        </p:grpSpPr>
        <p:sp>
          <p:nvSpPr>
            <p:cNvPr id="76" name="Rectangle 17"/>
            <p:cNvSpPr>
              <a:spLocks/>
            </p:cNvSpPr>
            <p:nvPr/>
          </p:nvSpPr>
          <p:spPr bwMode="auto">
            <a:xfrm>
              <a:off x="4724400" y="1295400"/>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7" name="TextBox 76"/>
            <p:cNvSpPr txBox="1"/>
            <p:nvPr/>
          </p:nvSpPr>
          <p:spPr>
            <a:xfrm>
              <a:off x="5029200" y="1219200"/>
              <a:ext cx="534521" cy="369332"/>
            </a:xfrm>
            <a:prstGeom prst="rect">
              <a:avLst/>
            </a:prstGeom>
            <a:noFill/>
          </p:spPr>
          <p:txBody>
            <a:bodyPr wrap="none" rtlCol="0">
              <a:spAutoFit/>
            </a:bodyPr>
            <a:lstStyle/>
            <a:p>
              <a:r>
                <a:rPr lang="en-US" sz="1800" dirty="0" smtClean="0"/>
                <a:t>ALP   </a:t>
              </a:r>
              <a:endParaRPr lang="en-US" sz="1800" dirty="0"/>
            </a:p>
          </p:txBody>
        </p:sp>
      </p:grpSp>
      <p:sp>
        <p:nvSpPr>
          <p:cNvPr id="31764" name="Line 27"/>
          <p:cNvSpPr>
            <a:spLocks noChangeShapeType="1"/>
          </p:cNvSpPr>
          <p:nvPr/>
        </p:nvSpPr>
        <p:spPr bwMode="auto">
          <a:xfrm>
            <a:off x="457200" y="6019800"/>
            <a:ext cx="8382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89343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9" name="Group 18"/>
          <p:cNvGrpSpPr>
            <a:grpSpLocks/>
          </p:cNvGrpSpPr>
          <p:nvPr/>
        </p:nvGrpSpPr>
        <p:grpSpPr bwMode="auto">
          <a:xfrm>
            <a:off x="239712" y="4000500"/>
            <a:ext cx="8645526" cy="276225"/>
            <a:chOff x="-14" y="0"/>
            <a:chExt cx="5446"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14" y="0"/>
              <a:ext cx="2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sz="1800" dirty="0" smtClean="0">
                  <a:solidFill>
                    <a:srgbClr val="000000"/>
                  </a:solidFill>
                  <a:latin typeface="Gill Sans" charset="0"/>
                  <a:ea typeface="ヒラギノ角ゴ ProN W3" charset="0"/>
                  <a:cs typeface="Arial" charset="0"/>
                  <a:sym typeface="Arial" charset="0"/>
                </a:rPr>
                <a:t>10%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46" name="Group 1"/>
          <p:cNvGrpSpPr>
            <a:grpSpLocks/>
          </p:cNvGrpSpPr>
          <p:nvPr/>
        </p:nvGrpSpPr>
        <p:grpSpPr bwMode="auto">
          <a:xfrm>
            <a:off x="306388" y="2990850"/>
            <a:ext cx="8578850" cy="276225"/>
            <a:chOff x="28" y="0"/>
            <a:chExt cx="5404" cy="174"/>
          </a:xfrm>
        </p:grpSpPr>
        <p:sp>
          <p:nvSpPr>
            <p:cNvPr id="31771"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2" name="Rectangle 3"/>
            <p:cNvSpPr>
              <a:spLocks/>
            </p:cNvSpPr>
            <p:nvPr/>
          </p:nvSpPr>
          <p:spPr bwMode="auto">
            <a:xfrm>
              <a:off x="28" y="0"/>
              <a:ext cx="2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solidFill>
                    <a:srgbClr val="000000"/>
                  </a:solidFill>
                  <a:latin typeface="Gill Sans" charset="0"/>
                  <a:ea typeface="ヒラギノ角ゴ ProN W3" charset="0"/>
                  <a:cs typeface="Arial" charset="0"/>
                  <a:sym typeface="Arial" charset="0"/>
                </a:rPr>
                <a:t>15</a:t>
              </a:r>
              <a:r>
                <a:rPr lang="en-US" sz="1800" dirty="0" smtClean="0">
                  <a:solidFill>
                    <a:srgbClr val="000000"/>
                  </a:solidFill>
                  <a:latin typeface="Gill Sans" charset="0"/>
                  <a:ea typeface="ヒラギノ角ゴ ProN W3" charset="0"/>
                  <a:cs typeface="Arial" charset="0"/>
                  <a:sym typeface="Arial" charset="0"/>
                </a:rPr>
                <a:t>%</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7" name="Group 14"/>
          <p:cNvGrpSpPr>
            <a:grpSpLocks/>
          </p:cNvGrpSpPr>
          <p:nvPr/>
        </p:nvGrpSpPr>
        <p:grpSpPr bwMode="auto">
          <a:xfrm>
            <a:off x="304800" y="1981200"/>
            <a:ext cx="8580438" cy="276225"/>
            <a:chOff x="27" y="0"/>
            <a:chExt cx="5405" cy="174"/>
          </a:xfrm>
        </p:grpSpPr>
        <p:sp>
          <p:nvSpPr>
            <p:cNvPr id="31769"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27" y="0"/>
              <a:ext cx="2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2</a:t>
              </a:r>
              <a:r>
                <a:rPr lang="en-US" sz="1800"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0" name="Group 18"/>
          <p:cNvGrpSpPr>
            <a:grpSpLocks/>
          </p:cNvGrpSpPr>
          <p:nvPr/>
        </p:nvGrpSpPr>
        <p:grpSpPr bwMode="auto">
          <a:xfrm>
            <a:off x="298449" y="5010150"/>
            <a:ext cx="8586789" cy="276225"/>
            <a:chOff x="23" y="0"/>
            <a:chExt cx="5409" cy="174"/>
          </a:xfrm>
        </p:grpSpPr>
        <p:sp>
          <p:nvSpPr>
            <p:cNvPr id="81"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2" name="Rectangle 20"/>
            <p:cNvSpPr>
              <a:spLocks/>
            </p:cNvSpPr>
            <p:nvPr/>
          </p:nvSpPr>
          <p:spPr bwMode="auto">
            <a:xfrm>
              <a:off x="23" y="0"/>
              <a:ext cx="1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sz="1800" dirty="0" smtClean="0">
                  <a:solidFill>
                    <a:srgbClr val="000000"/>
                  </a:solidFill>
                  <a:latin typeface="Gill Sans" charset="0"/>
                  <a:ea typeface="ヒラギノ角ゴ ProN W3" charset="0"/>
                  <a:cs typeface="Arial" charset="0"/>
                  <a:sym typeface="Arial" charset="0"/>
                </a:rPr>
                <a:t>5%</a:t>
              </a:r>
              <a:endParaRPr lang="en-US" sz="1800" dirty="0">
                <a:solidFill>
                  <a:srgbClr val="000000"/>
                </a:solidFill>
                <a:latin typeface="Gill Sans" charset="0"/>
                <a:ea typeface="ヒラギノ角ゴ ProN W3" charset="0"/>
                <a:cs typeface="Arial" charset="0"/>
                <a:sym typeface="Arial" charset="0"/>
              </a:endParaRPr>
            </a:p>
          </p:txBody>
        </p:sp>
      </p:grpSp>
      <p:sp>
        <p:nvSpPr>
          <p:cNvPr id="28" name="Rectangle 27"/>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56" name="Line 13"/>
          <p:cNvSpPr>
            <a:spLocks noChangeShapeType="1"/>
          </p:cNvSpPr>
          <p:nvPr/>
        </p:nvSpPr>
        <p:spPr bwMode="auto">
          <a:xfrm rot="10800000" flipH="1">
            <a:off x="785813" y="1371600"/>
            <a:ext cx="0" cy="496605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grpSp>
        <p:nvGrpSpPr>
          <p:cNvPr id="10" name="Group 9"/>
          <p:cNvGrpSpPr/>
          <p:nvPr/>
        </p:nvGrpSpPr>
        <p:grpSpPr>
          <a:xfrm>
            <a:off x="4706479" y="1190978"/>
            <a:ext cx="2567151" cy="369332"/>
            <a:chOff x="6174035" y="1219200"/>
            <a:chExt cx="2567151" cy="369332"/>
          </a:xfrm>
        </p:grpSpPr>
        <p:sp>
          <p:nvSpPr>
            <p:cNvPr id="36" name="Rectangle 23"/>
            <p:cNvSpPr>
              <a:spLocks/>
            </p:cNvSpPr>
            <p:nvPr/>
          </p:nvSpPr>
          <p:spPr bwMode="auto">
            <a:xfrm>
              <a:off x="6174035" y="1295400"/>
              <a:ext cx="327332" cy="284163"/>
            </a:xfrm>
            <a:prstGeom prst="rect">
              <a:avLst/>
            </a:prstGeom>
            <a:solidFill>
              <a:srgbClr val="8BBB1E"/>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6" name="TextBox 5"/>
            <p:cNvSpPr txBox="1"/>
            <p:nvPr/>
          </p:nvSpPr>
          <p:spPr>
            <a:xfrm>
              <a:off x="6477000" y="1219200"/>
              <a:ext cx="2264186" cy="369332"/>
            </a:xfrm>
            <a:prstGeom prst="rect">
              <a:avLst/>
            </a:prstGeom>
            <a:noFill/>
          </p:spPr>
          <p:txBody>
            <a:bodyPr wrap="none" rtlCol="0">
              <a:spAutoFit/>
            </a:bodyPr>
            <a:lstStyle/>
            <a:p>
              <a:r>
                <a:rPr lang="en-US" sz="1800" dirty="0" smtClean="0"/>
                <a:t>traditional </a:t>
              </a:r>
              <a:r>
                <a:rPr lang="en-US" sz="1800" dirty="0" err="1" smtClean="0"/>
                <a:t>dev</a:t>
              </a:r>
              <a:r>
                <a:rPr lang="en-US" sz="1800" dirty="0" smtClean="0"/>
                <a:t> writing </a:t>
              </a:r>
              <a:endParaRPr lang="en-US" sz="1800" dirty="0"/>
            </a:p>
          </p:txBody>
        </p:sp>
      </p:grpSp>
      <p:sp>
        <p:nvSpPr>
          <p:cNvPr id="54" name="Rectangle 26"/>
          <p:cNvSpPr>
            <a:spLocks/>
          </p:cNvSpPr>
          <p:nvPr/>
        </p:nvSpPr>
        <p:spPr bwMode="auto">
          <a:xfrm>
            <a:off x="2857500" y="60960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2008</a:t>
            </a:r>
          </a:p>
        </p:txBody>
      </p:sp>
      <p:grpSp>
        <p:nvGrpSpPr>
          <p:cNvPr id="9" name="Group 8"/>
          <p:cNvGrpSpPr/>
          <p:nvPr/>
        </p:nvGrpSpPr>
        <p:grpSpPr>
          <a:xfrm>
            <a:off x="7504289" y="1202267"/>
            <a:ext cx="839321" cy="369332"/>
            <a:chOff x="4724400" y="1219200"/>
            <a:chExt cx="839321" cy="369332"/>
          </a:xfrm>
        </p:grpSpPr>
        <p:sp>
          <p:nvSpPr>
            <p:cNvPr id="37" name="Rectangle 17"/>
            <p:cNvSpPr>
              <a:spLocks/>
            </p:cNvSpPr>
            <p:nvPr/>
          </p:nvSpPr>
          <p:spPr bwMode="auto">
            <a:xfrm>
              <a:off x="4724400" y="1295400"/>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43" name="TextBox 42"/>
            <p:cNvSpPr txBox="1"/>
            <p:nvPr/>
          </p:nvSpPr>
          <p:spPr>
            <a:xfrm>
              <a:off x="5029200" y="1219200"/>
              <a:ext cx="534521" cy="369332"/>
            </a:xfrm>
            <a:prstGeom prst="rect">
              <a:avLst/>
            </a:prstGeom>
            <a:noFill/>
          </p:spPr>
          <p:txBody>
            <a:bodyPr wrap="none" rtlCol="0">
              <a:spAutoFit/>
            </a:bodyPr>
            <a:lstStyle/>
            <a:p>
              <a:r>
                <a:rPr lang="en-US" sz="1800" dirty="0" smtClean="0"/>
                <a:t>ALP   </a:t>
              </a:r>
              <a:endParaRPr lang="en-US" sz="1800" dirty="0"/>
            </a:p>
          </p:txBody>
        </p:sp>
      </p:grpSp>
      <p:sp>
        <p:nvSpPr>
          <p:cNvPr id="39" name="Rectangle 26"/>
          <p:cNvSpPr>
            <a:spLocks/>
          </p:cNvSpPr>
          <p:nvPr/>
        </p:nvSpPr>
        <p:spPr bwMode="auto">
          <a:xfrm>
            <a:off x="4572000" y="60960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2009</a:t>
            </a:r>
          </a:p>
        </p:txBody>
      </p:sp>
      <p:sp>
        <p:nvSpPr>
          <p:cNvPr id="40" name="Rectangle 26"/>
          <p:cNvSpPr>
            <a:spLocks/>
          </p:cNvSpPr>
          <p:nvPr/>
        </p:nvSpPr>
        <p:spPr bwMode="auto">
          <a:xfrm>
            <a:off x="6286500" y="60960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2010</a:t>
            </a:r>
          </a:p>
        </p:txBody>
      </p:sp>
      <p:sp>
        <p:nvSpPr>
          <p:cNvPr id="3" name="TextBox 2"/>
          <p:cNvSpPr txBox="1"/>
          <p:nvPr/>
        </p:nvSpPr>
        <p:spPr>
          <a:xfrm>
            <a:off x="7014289" y="2098297"/>
            <a:ext cx="184666" cy="369332"/>
          </a:xfrm>
          <a:prstGeom prst="rect">
            <a:avLst/>
          </a:prstGeom>
          <a:noFill/>
        </p:spPr>
        <p:txBody>
          <a:bodyPr wrap="none" rtlCol="0">
            <a:spAutoFit/>
          </a:bodyPr>
          <a:lstStyle/>
          <a:p>
            <a:endParaRPr lang="en-US" dirty="0"/>
          </a:p>
        </p:txBody>
      </p:sp>
      <p:sp>
        <p:nvSpPr>
          <p:cNvPr id="29" name="Rectangle 26"/>
          <p:cNvSpPr>
            <a:spLocks/>
          </p:cNvSpPr>
          <p:nvPr/>
        </p:nvSpPr>
        <p:spPr bwMode="auto">
          <a:xfrm>
            <a:off x="8001000" y="6096000"/>
            <a:ext cx="5925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2011</a:t>
            </a:r>
          </a:p>
        </p:txBody>
      </p:sp>
      <p:sp>
        <p:nvSpPr>
          <p:cNvPr id="30" name="Rectangle 26"/>
          <p:cNvSpPr>
            <a:spLocks/>
          </p:cNvSpPr>
          <p:nvPr/>
        </p:nvSpPr>
        <p:spPr bwMode="auto">
          <a:xfrm>
            <a:off x="1143000" y="60960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2007</a:t>
            </a:r>
          </a:p>
        </p:txBody>
      </p:sp>
      <p:grpSp>
        <p:nvGrpSpPr>
          <p:cNvPr id="12" name="Group 11"/>
          <p:cNvGrpSpPr/>
          <p:nvPr/>
        </p:nvGrpSpPr>
        <p:grpSpPr>
          <a:xfrm>
            <a:off x="1371600" y="1524000"/>
            <a:ext cx="7467600" cy="4506470"/>
            <a:chOff x="1371600" y="1524000"/>
            <a:chExt cx="7467600" cy="4506470"/>
          </a:xfrm>
        </p:grpSpPr>
        <p:grpSp>
          <p:nvGrpSpPr>
            <p:cNvPr id="5" name="Group 4"/>
            <p:cNvGrpSpPr/>
            <p:nvPr/>
          </p:nvGrpSpPr>
          <p:grpSpPr>
            <a:xfrm>
              <a:off x="1371600" y="1524000"/>
              <a:ext cx="533400" cy="4486479"/>
              <a:chOff x="1676400" y="1524000"/>
              <a:chExt cx="533400" cy="4486479"/>
            </a:xfrm>
          </p:grpSpPr>
          <p:sp>
            <p:nvSpPr>
              <p:cNvPr id="52" name="Rectangle 17"/>
              <p:cNvSpPr>
                <a:spLocks/>
              </p:cNvSpPr>
              <p:nvPr/>
            </p:nvSpPr>
            <p:spPr bwMode="auto">
              <a:xfrm>
                <a:off x="1676400" y="1524000"/>
                <a:ext cx="533400" cy="44864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smtClean="0">
                    <a:solidFill>
                      <a:srgbClr val="FFFFFF"/>
                    </a:solidFill>
                    <a:latin typeface="Gill Sans" charset="0"/>
                    <a:ea typeface="ＭＳ Ｐゴシック" charset="-128"/>
                    <a:cs typeface="ＭＳ Ｐゴシック" charset="-128"/>
                    <a:sym typeface="Gill Sans" charset="0"/>
                  </a:rPr>
                  <a:t>24%</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2" name="TextBox 1"/>
              <p:cNvSpPr txBox="1"/>
              <p:nvPr/>
            </p:nvSpPr>
            <p:spPr>
              <a:xfrm rot="16200000">
                <a:off x="1566481" y="5396442"/>
                <a:ext cx="737952" cy="400110"/>
              </a:xfrm>
              <a:prstGeom prst="rect">
                <a:avLst/>
              </a:prstGeom>
              <a:noFill/>
            </p:spPr>
            <p:txBody>
              <a:bodyPr wrap="none" rtlCol="0">
                <a:spAutoFit/>
              </a:bodyPr>
              <a:lstStyle/>
              <a:p>
                <a:r>
                  <a:rPr lang="en-US" sz="2000" dirty="0" smtClean="0">
                    <a:solidFill>
                      <a:schemeClr val="bg1"/>
                    </a:solidFill>
                  </a:rPr>
                  <a:t>N=34</a:t>
                </a:r>
                <a:endParaRPr lang="en-US" sz="2000" dirty="0">
                  <a:solidFill>
                    <a:schemeClr val="bg1"/>
                  </a:solidFill>
                </a:endParaRPr>
              </a:p>
            </p:txBody>
          </p:sp>
        </p:grpSp>
        <p:grpSp>
          <p:nvGrpSpPr>
            <p:cNvPr id="38" name="Group 37"/>
            <p:cNvGrpSpPr/>
            <p:nvPr/>
          </p:nvGrpSpPr>
          <p:grpSpPr>
            <a:xfrm>
              <a:off x="3105150" y="4800600"/>
              <a:ext cx="533400" cy="1209879"/>
              <a:chOff x="1676400" y="4800600"/>
              <a:chExt cx="533400" cy="1209879"/>
            </a:xfrm>
          </p:grpSpPr>
          <p:sp>
            <p:nvSpPr>
              <p:cNvPr id="41" name="Rectangle 17"/>
              <p:cNvSpPr>
                <a:spLocks/>
              </p:cNvSpPr>
              <p:nvPr/>
            </p:nvSpPr>
            <p:spPr bwMode="auto">
              <a:xfrm>
                <a:off x="1676400" y="4800600"/>
                <a:ext cx="533400" cy="12098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smtClean="0">
                    <a:solidFill>
                      <a:srgbClr val="FFFFFF"/>
                    </a:solidFill>
                    <a:latin typeface="Gill Sans" charset="0"/>
                    <a:ea typeface="ＭＳ Ｐゴシック" charset="-128"/>
                    <a:cs typeface="ＭＳ Ｐゴシック" charset="-128"/>
                    <a:sym typeface="Gill Sans" charset="0"/>
                  </a:rPr>
                  <a:t>7%</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42" name="TextBox 41"/>
              <p:cNvSpPr txBox="1"/>
              <p:nvPr/>
            </p:nvSpPr>
            <p:spPr>
              <a:xfrm rot="16200000">
                <a:off x="1566481" y="5396442"/>
                <a:ext cx="737952" cy="400110"/>
              </a:xfrm>
              <a:prstGeom prst="rect">
                <a:avLst/>
              </a:prstGeom>
              <a:noFill/>
            </p:spPr>
            <p:txBody>
              <a:bodyPr wrap="none" rtlCol="0">
                <a:spAutoFit/>
              </a:bodyPr>
              <a:lstStyle/>
              <a:p>
                <a:r>
                  <a:rPr lang="en-US" sz="2000" dirty="0" smtClean="0">
                    <a:solidFill>
                      <a:schemeClr val="bg1"/>
                    </a:solidFill>
                  </a:rPr>
                  <a:t>N=68</a:t>
                </a:r>
                <a:endParaRPr lang="en-US" sz="2000" dirty="0">
                  <a:solidFill>
                    <a:schemeClr val="bg1"/>
                  </a:solidFill>
                </a:endParaRPr>
              </a:p>
            </p:txBody>
          </p:sp>
        </p:grpSp>
        <p:grpSp>
          <p:nvGrpSpPr>
            <p:cNvPr id="51" name="Group 50"/>
            <p:cNvGrpSpPr/>
            <p:nvPr/>
          </p:nvGrpSpPr>
          <p:grpSpPr>
            <a:xfrm>
              <a:off x="4838700" y="3962400"/>
              <a:ext cx="533400" cy="2068070"/>
              <a:chOff x="1676400" y="3962400"/>
              <a:chExt cx="533400" cy="2068070"/>
            </a:xfrm>
          </p:grpSpPr>
          <p:sp>
            <p:nvSpPr>
              <p:cNvPr id="55" name="Rectangle 17"/>
              <p:cNvSpPr>
                <a:spLocks/>
              </p:cNvSpPr>
              <p:nvPr/>
            </p:nvSpPr>
            <p:spPr bwMode="auto">
              <a:xfrm>
                <a:off x="1676400" y="3962400"/>
                <a:ext cx="533400" cy="20480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smtClean="0">
                    <a:solidFill>
                      <a:srgbClr val="FFFFFF"/>
                    </a:solidFill>
                    <a:latin typeface="Gill Sans" charset="0"/>
                    <a:ea typeface="ＭＳ Ｐゴシック" charset="-128"/>
                    <a:cs typeface="ＭＳ Ｐゴシック" charset="-128"/>
                    <a:sym typeface="Gill Sans" charset="0"/>
                  </a:rPr>
                  <a:t>11%</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56" name="TextBox 55"/>
              <p:cNvSpPr txBox="1"/>
              <p:nvPr/>
            </p:nvSpPr>
            <p:spPr>
              <a:xfrm rot="16200000">
                <a:off x="1501484" y="5396442"/>
                <a:ext cx="867946" cy="400110"/>
              </a:xfrm>
              <a:prstGeom prst="rect">
                <a:avLst/>
              </a:prstGeom>
              <a:noFill/>
            </p:spPr>
            <p:txBody>
              <a:bodyPr wrap="none" rtlCol="0">
                <a:spAutoFit/>
              </a:bodyPr>
              <a:lstStyle/>
              <a:p>
                <a:r>
                  <a:rPr lang="en-US" sz="2000" dirty="0" smtClean="0">
                    <a:solidFill>
                      <a:schemeClr val="bg1"/>
                    </a:solidFill>
                  </a:rPr>
                  <a:t>N=149</a:t>
                </a:r>
                <a:endParaRPr lang="en-US" sz="2000" dirty="0">
                  <a:solidFill>
                    <a:schemeClr val="bg1"/>
                  </a:solidFill>
                </a:endParaRPr>
              </a:p>
            </p:txBody>
          </p:sp>
        </p:grpSp>
        <p:grpSp>
          <p:nvGrpSpPr>
            <p:cNvPr id="60" name="Group 59"/>
            <p:cNvGrpSpPr/>
            <p:nvPr/>
          </p:nvGrpSpPr>
          <p:grpSpPr>
            <a:xfrm>
              <a:off x="6572250" y="4419600"/>
              <a:ext cx="533400" cy="1610870"/>
              <a:chOff x="1676400" y="4419600"/>
              <a:chExt cx="533400" cy="1610870"/>
            </a:xfrm>
          </p:grpSpPr>
          <p:sp>
            <p:nvSpPr>
              <p:cNvPr id="61" name="Rectangle 17"/>
              <p:cNvSpPr>
                <a:spLocks/>
              </p:cNvSpPr>
              <p:nvPr/>
            </p:nvSpPr>
            <p:spPr bwMode="auto">
              <a:xfrm>
                <a:off x="1676400" y="4419600"/>
                <a:ext cx="533400" cy="15908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smtClean="0">
                    <a:solidFill>
                      <a:srgbClr val="FFFFFF"/>
                    </a:solidFill>
                    <a:latin typeface="Gill Sans" charset="0"/>
                    <a:ea typeface="ＭＳ Ｐゴシック" charset="-128"/>
                    <a:cs typeface="ＭＳ Ｐゴシック" charset="-128"/>
                    <a:sym typeface="Gill Sans" charset="0"/>
                  </a:rPr>
                  <a:t>8%</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62" name="TextBox 61"/>
              <p:cNvSpPr txBox="1"/>
              <p:nvPr/>
            </p:nvSpPr>
            <p:spPr>
              <a:xfrm rot="16200000">
                <a:off x="1501484" y="5396442"/>
                <a:ext cx="867946" cy="400110"/>
              </a:xfrm>
              <a:prstGeom prst="rect">
                <a:avLst/>
              </a:prstGeom>
              <a:noFill/>
            </p:spPr>
            <p:txBody>
              <a:bodyPr wrap="none" rtlCol="0">
                <a:spAutoFit/>
              </a:bodyPr>
              <a:lstStyle/>
              <a:p>
                <a:r>
                  <a:rPr lang="en-US" sz="2000" dirty="0" smtClean="0">
                    <a:solidFill>
                      <a:schemeClr val="bg1"/>
                    </a:solidFill>
                  </a:rPr>
                  <a:t>N=288</a:t>
                </a:r>
                <a:endParaRPr lang="en-US" sz="2000" dirty="0">
                  <a:solidFill>
                    <a:schemeClr val="bg1"/>
                  </a:solidFill>
                </a:endParaRPr>
              </a:p>
            </p:txBody>
          </p:sp>
        </p:grpSp>
        <p:grpSp>
          <p:nvGrpSpPr>
            <p:cNvPr id="66" name="Group 65"/>
            <p:cNvGrpSpPr/>
            <p:nvPr/>
          </p:nvGrpSpPr>
          <p:grpSpPr>
            <a:xfrm>
              <a:off x="8305800" y="4284133"/>
              <a:ext cx="533400" cy="1745422"/>
              <a:chOff x="1676400" y="4265057"/>
              <a:chExt cx="533400" cy="1745422"/>
            </a:xfrm>
          </p:grpSpPr>
          <p:sp>
            <p:nvSpPr>
              <p:cNvPr id="67" name="Rectangle 17"/>
              <p:cNvSpPr>
                <a:spLocks/>
              </p:cNvSpPr>
              <p:nvPr/>
            </p:nvSpPr>
            <p:spPr bwMode="auto">
              <a:xfrm>
                <a:off x="1676400" y="5131480"/>
                <a:ext cx="533400" cy="87899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sz="2400" dirty="0" smtClean="0">
                    <a:solidFill>
                      <a:srgbClr val="FFFFFF"/>
                    </a:solidFill>
                    <a:latin typeface="Gill Sans" charset="0"/>
                    <a:ea typeface="ＭＳ Ｐゴシック" charset="-128"/>
                    <a:cs typeface="ＭＳ Ｐゴシック" charset="-128"/>
                    <a:sym typeface="Gill Sans" charset="0"/>
                  </a:rPr>
                  <a:t>5%</a:t>
                </a: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68" name="TextBox 67"/>
              <p:cNvSpPr txBox="1"/>
              <p:nvPr/>
            </p:nvSpPr>
            <p:spPr>
              <a:xfrm rot="16200000">
                <a:off x="1504571" y="4498975"/>
                <a:ext cx="867946" cy="400110"/>
              </a:xfrm>
              <a:prstGeom prst="rect">
                <a:avLst/>
              </a:prstGeom>
              <a:noFill/>
            </p:spPr>
            <p:txBody>
              <a:bodyPr wrap="none" rtlCol="0">
                <a:spAutoFit/>
              </a:bodyPr>
              <a:lstStyle/>
              <a:p>
                <a:r>
                  <a:rPr lang="en-US" sz="2000" dirty="0" smtClean="0">
                    <a:solidFill>
                      <a:srgbClr val="000000"/>
                    </a:solidFill>
                  </a:rPr>
                  <a:t>N=549</a:t>
                </a:r>
                <a:endParaRPr lang="en-US" sz="2000" dirty="0">
                  <a:solidFill>
                    <a:srgbClr val="000000"/>
                  </a:solidFill>
                </a:endParaRPr>
              </a:p>
            </p:txBody>
          </p:sp>
        </p:grpSp>
      </p:grpSp>
      <p:grpSp>
        <p:nvGrpSpPr>
          <p:cNvPr id="11" name="Group 10"/>
          <p:cNvGrpSpPr/>
          <p:nvPr/>
        </p:nvGrpSpPr>
        <p:grpSpPr>
          <a:xfrm>
            <a:off x="838200" y="4038599"/>
            <a:ext cx="7467600" cy="2010946"/>
            <a:chOff x="838200" y="4038599"/>
            <a:chExt cx="7467600" cy="2010946"/>
          </a:xfrm>
        </p:grpSpPr>
        <p:grpSp>
          <p:nvGrpSpPr>
            <p:cNvPr id="4" name="Group 3"/>
            <p:cNvGrpSpPr/>
            <p:nvPr/>
          </p:nvGrpSpPr>
          <p:grpSpPr>
            <a:xfrm>
              <a:off x="838200" y="4191000"/>
              <a:ext cx="533400" cy="1837358"/>
              <a:chOff x="1143000" y="4191000"/>
              <a:chExt cx="533400" cy="1837358"/>
            </a:xfrm>
          </p:grpSpPr>
          <p:sp>
            <p:nvSpPr>
              <p:cNvPr id="53" name="Rectangle 23"/>
              <p:cNvSpPr>
                <a:spLocks/>
              </p:cNvSpPr>
              <p:nvPr/>
            </p:nvSpPr>
            <p:spPr bwMode="auto">
              <a:xfrm>
                <a:off x="1143000" y="4191000"/>
                <a:ext cx="533400" cy="1837358"/>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a:solidFill>
                      <a:schemeClr val="bg1"/>
                    </a:solidFill>
                    <a:ea typeface="ＭＳ Ｐゴシック" charset="-128"/>
                    <a:cs typeface="ＭＳ Ｐゴシック" charset="-128"/>
                    <a:sym typeface="Gill Sans" charset="0"/>
                  </a:rPr>
                  <a:t>1</a:t>
                </a:r>
                <a:r>
                  <a:rPr lang="en-US" sz="2400" dirty="0" smtClean="0">
                    <a:solidFill>
                      <a:schemeClr val="bg1"/>
                    </a:solidFill>
                    <a:ea typeface="ＭＳ Ｐゴシック" charset="-128"/>
                    <a:cs typeface="ＭＳ Ｐゴシック" charset="-128"/>
                    <a:sym typeface="Gill Sans" charset="0"/>
                  </a:rPr>
                  <a:t>0</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32" name="TextBox 31"/>
              <p:cNvSpPr txBox="1"/>
              <p:nvPr/>
            </p:nvSpPr>
            <p:spPr>
              <a:xfrm rot="16200000">
                <a:off x="987840" y="5331445"/>
                <a:ext cx="867946" cy="400110"/>
              </a:xfrm>
              <a:prstGeom prst="rect">
                <a:avLst/>
              </a:prstGeom>
              <a:noFill/>
            </p:spPr>
            <p:txBody>
              <a:bodyPr wrap="none" rtlCol="0">
                <a:spAutoFit/>
              </a:bodyPr>
              <a:lstStyle/>
              <a:p>
                <a:r>
                  <a:rPr lang="en-US" sz="2000" dirty="0" smtClean="0">
                    <a:solidFill>
                      <a:schemeClr val="bg1"/>
                    </a:solidFill>
                  </a:rPr>
                  <a:t>N=966</a:t>
                </a:r>
                <a:endParaRPr lang="en-US" sz="2000" dirty="0">
                  <a:solidFill>
                    <a:schemeClr val="bg1"/>
                  </a:solidFill>
                </a:endParaRPr>
              </a:p>
            </p:txBody>
          </p:sp>
        </p:grpSp>
        <p:grpSp>
          <p:nvGrpSpPr>
            <p:cNvPr id="44" name="Group 43"/>
            <p:cNvGrpSpPr/>
            <p:nvPr/>
          </p:nvGrpSpPr>
          <p:grpSpPr>
            <a:xfrm>
              <a:off x="2571750" y="4038599"/>
              <a:ext cx="533400" cy="1989759"/>
              <a:chOff x="1143000" y="4038599"/>
              <a:chExt cx="533400" cy="1989759"/>
            </a:xfrm>
          </p:grpSpPr>
          <p:sp>
            <p:nvSpPr>
              <p:cNvPr id="45" name="Rectangle 23"/>
              <p:cNvSpPr>
                <a:spLocks/>
              </p:cNvSpPr>
              <p:nvPr/>
            </p:nvSpPr>
            <p:spPr bwMode="auto">
              <a:xfrm>
                <a:off x="1143000" y="5029200"/>
                <a:ext cx="533400" cy="999158"/>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smtClean="0">
                    <a:solidFill>
                      <a:schemeClr val="bg1"/>
                    </a:solidFill>
                    <a:ea typeface="ＭＳ Ｐゴシック" charset="-128"/>
                    <a:cs typeface="ＭＳ Ｐゴシック" charset="-128"/>
                    <a:sym typeface="Gill Sans" charset="0"/>
                  </a:rPr>
                  <a:t>6</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50" name="TextBox 49"/>
              <p:cNvSpPr txBox="1"/>
              <p:nvPr/>
            </p:nvSpPr>
            <p:spPr>
              <a:xfrm rot="16200000">
                <a:off x="889806" y="4337514"/>
                <a:ext cx="997939" cy="400110"/>
              </a:xfrm>
              <a:prstGeom prst="rect">
                <a:avLst/>
              </a:prstGeom>
              <a:noFill/>
            </p:spPr>
            <p:txBody>
              <a:bodyPr wrap="none" rtlCol="0">
                <a:spAutoFit/>
              </a:bodyPr>
              <a:lstStyle/>
              <a:p>
                <a:r>
                  <a:rPr lang="en-US" sz="2000" dirty="0" smtClean="0"/>
                  <a:t>N=1142</a:t>
                </a:r>
                <a:endParaRPr lang="en-US" sz="2000" dirty="0"/>
              </a:p>
            </p:txBody>
          </p:sp>
        </p:grpSp>
        <p:grpSp>
          <p:nvGrpSpPr>
            <p:cNvPr id="57" name="Group 56"/>
            <p:cNvGrpSpPr/>
            <p:nvPr/>
          </p:nvGrpSpPr>
          <p:grpSpPr>
            <a:xfrm>
              <a:off x="4305300" y="4114799"/>
              <a:ext cx="533400" cy="1913560"/>
              <a:chOff x="1143000" y="4114799"/>
              <a:chExt cx="533400" cy="1913560"/>
            </a:xfrm>
          </p:grpSpPr>
          <p:sp>
            <p:nvSpPr>
              <p:cNvPr id="58" name="Rectangle 23"/>
              <p:cNvSpPr>
                <a:spLocks/>
              </p:cNvSpPr>
              <p:nvPr/>
            </p:nvSpPr>
            <p:spPr bwMode="auto">
              <a:xfrm>
                <a:off x="1143000" y="5181601"/>
                <a:ext cx="533400" cy="846758"/>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smtClean="0">
                    <a:solidFill>
                      <a:schemeClr val="bg1"/>
                    </a:solidFill>
                    <a:ea typeface="ＭＳ Ｐゴシック" charset="-128"/>
                    <a:cs typeface="ＭＳ Ｐゴシック" charset="-128"/>
                    <a:sym typeface="Gill Sans" charset="0"/>
                  </a:rPr>
                  <a:t>5</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59" name="TextBox 58"/>
              <p:cNvSpPr txBox="1"/>
              <p:nvPr/>
            </p:nvSpPr>
            <p:spPr>
              <a:xfrm rot="16200000">
                <a:off x="935526" y="4413714"/>
                <a:ext cx="997939" cy="400110"/>
              </a:xfrm>
              <a:prstGeom prst="rect">
                <a:avLst/>
              </a:prstGeom>
              <a:noFill/>
            </p:spPr>
            <p:txBody>
              <a:bodyPr wrap="none" rtlCol="0">
                <a:spAutoFit/>
              </a:bodyPr>
              <a:lstStyle/>
              <a:p>
                <a:r>
                  <a:rPr lang="en-US" sz="2000" dirty="0" smtClean="0">
                    <a:solidFill>
                      <a:srgbClr val="000000"/>
                    </a:solidFill>
                  </a:rPr>
                  <a:t>N=1406</a:t>
                </a:r>
                <a:endParaRPr lang="en-US" sz="2000" dirty="0">
                  <a:solidFill>
                    <a:srgbClr val="000000"/>
                  </a:solidFill>
                </a:endParaRPr>
              </a:p>
            </p:txBody>
          </p:sp>
        </p:grpSp>
        <p:grpSp>
          <p:nvGrpSpPr>
            <p:cNvPr id="63" name="Group 62"/>
            <p:cNvGrpSpPr/>
            <p:nvPr/>
          </p:nvGrpSpPr>
          <p:grpSpPr>
            <a:xfrm>
              <a:off x="6038850" y="4114799"/>
              <a:ext cx="533400" cy="1915669"/>
              <a:chOff x="1143000" y="4112690"/>
              <a:chExt cx="533400" cy="1915669"/>
            </a:xfrm>
          </p:grpSpPr>
          <p:sp>
            <p:nvSpPr>
              <p:cNvPr id="64" name="Rectangle 23"/>
              <p:cNvSpPr>
                <a:spLocks/>
              </p:cNvSpPr>
              <p:nvPr/>
            </p:nvSpPr>
            <p:spPr bwMode="auto">
              <a:xfrm>
                <a:off x="1143000" y="5148447"/>
                <a:ext cx="533400" cy="879912"/>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smtClean="0">
                    <a:solidFill>
                      <a:schemeClr val="bg1"/>
                    </a:solidFill>
                    <a:ea typeface="ＭＳ Ｐゴシック" charset="-128"/>
                    <a:cs typeface="ＭＳ Ｐゴシック" charset="-128"/>
                    <a:sym typeface="Gill Sans" charset="0"/>
                  </a:rPr>
                  <a:t>5</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65" name="TextBox 64"/>
              <p:cNvSpPr txBox="1"/>
              <p:nvPr/>
            </p:nvSpPr>
            <p:spPr>
              <a:xfrm rot="16200000">
                <a:off x="905046" y="4411605"/>
                <a:ext cx="997939" cy="400110"/>
              </a:xfrm>
              <a:prstGeom prst="rect">
                <a:avLst/>
              </a:prstGeom>
              <a:noFill/>
            </p:spPr>
            <p:txBody>
              <a:bodyPr wrap="none" rtlCol="0">
                <a:spAutoFit/>
              </a:bodyPr>
              <a:lstStyle/>
              <a:p>
                <a:r>
                  <a:rPr lang="en-US" sz="2000" dirty="0" smtClean="0">
                    <a:solidFill>
                      <a:srgbClr val="000000"/>
                    </a:solidFill>
                  </a:rPr>
                  <a:t>N=1328</a:t>
                </a:r>
                <a:endParaRPr lang="en-US" sz="2000" dirty="0">
                  <a:solidFill>
                    <a:srgbClr val="000000"/>
                  </a:solidFill>
                </a:endParaRPr>
              </a:p>
            </p:txBody>
          </p:sp>
        </p:grpSp>
        <p:grpSp>
          <p:nvGrpSpPr>
            <p:cNvPr id="69" name="Group 68"/>
            <p:cNvGrpSpPr/>
            <p:nvPr/>
          </p:nvGrpSpPr>
          <p:grpSpPr>
            <a:xfrm>
              <a:off x="7772400" y="4492298"/>
              <a:ext cx="533400" cy="1557247"/>
              <a:chOff x="1143000" y="4471111"/>
              <a:chExt cx="533400" cy="1557247"/>
            </a:xfrm>
          </p:grpSpPr>
          <p:sp>
            <p:nvSpPr>
              <p:cNvPr id="70" name="Rectangle 23"/>
              <p:cNvSpPr>
                <a:spLocks/>
              </p:cNvSpPr>
              <p:nvPr/>
            </p:nvSpPr>
            <p:spPr bwMode="auto">
              <a:xfrm>
                <a:off x="1143000" y="5484290"/>
                <a:ext cx="533400" cy="544068"/>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sz="2400" dirty="0" smtClean="0">
                    <a:solidFill>
                      <a:schemeClr val="bg1"/>
                    </a:solidFill>
                    <a:ea typeface="ＭＳ Ｐゴシック" charset="-128"/>
                    <a:cs typeface="ＭＳ Ｐゴシック" charset="-128"/>
                    <a:sym typeface="Gill Sans" charset="0"/>
                  </a:rPr>
                  <a:t>3</a:t>
                </a:r>
                <a:r>
                  <a:rPr lang="en-US" sz="2400" dirty="0" smtClean="0">
                    <a:solidFill>
                      <a:schemeClr val="bg1"/>
                    </a:solidFill>
                    <a:latin typeface="Gill Sans" charset="0"/>
                    <a:ea typeface="ＭＳ Ｐゴシック" charset="-128"/>
                    <a:cs typeface="ＭＳ Ｐゴシック" charset="-128"/>
                    <a:sym typeface="Gill Sans" charset="0"/>
                  </a:rPr>
                  <a:t>%</a:t>
                </a:r>
                <a:endParaRPr lang="en-US" sz="2400" dirty="0">
                  <a:solidFill>
                    <a:schemeClr val="bg1"/>
                  </a:solidFill>
                  <a:latin typeface="Gill Sans" charset="0"/>
                  <a:ea typeface="ＭＳ Ｐゴシック" charset="-128"/>
                  <a:cs typeface="ＭＳ Ｐゴシック" charset="-128"/>
                  <a:sym typeface="Gill Sans" charset="0"/>
                </a:endParaRPr>
              </a:p>
            </p:txBody>
          </p:sp>
          <p:sp>
            <p:nvSpPr>
              <p:cNvPr id="71" name="TextBox 70"/>
              <p:cNvSpPr txBox="1"/>
              <p:nvPr/>
            </p:nvSpPr>
            <p:spPr>
              <a:xfrm rot="16200000">
                <a:off x="899968" y="4770026"/>
                <a:ext cx="997939" cy="400110"/>
              </a:xfrm>
              <a:prstGeom prst="rect">
                <a:avLst/>
              </a:prstGeom>
              <a:noFill/>
            </p:spPr>
            <p:txBody>
              <a:bodyPr wrap="none" rtlCol="0">
                <a:spAutoFit/>
              </a:bodyPr>
              <a:lstStyle/>
              <a:p>
                <a:r>
                  <a:rPr lang="en-US" sz="2000" dirty="0" smtClean="0">
                    <a:solidFill>
                      <a:srgbClr val="000000"/>
                    </a:solidFill>
                  </a:rPr>
                  <a:t>N=1043</a:t>
                </a:r>
                <a:endParaRPr lang="en-US" sz="2000" dirty="0">
                  <a:solidFill>
                    <a:srgbClr val="000000"/>
                  </a:solidFill>
                </a:endParaRPr>
              </a:p>
            </p:txBody>
          </p:sp>
        </p:grpSp>
      </p:grpSp>
      <p:sp>
        <p:nvSpPr>
          <p:cNvPr id="72" name="Rectangle 12"/>
          <p:cNvSpPr>
            <a:spLocks/>
          </p:cNvSpPr>
          <p:nvPr/>
        </p:nvSpPr>
        <p:spPr bwMode="auto">
          <a:xfrm>
            <a:off x="609600" y="152400"/>
            <a:ext cx="8178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Completion Rates</a:t>
            </a:r>
          </a:p>
          <a:p>
            <a:pPr algn="ctr" defTabSz="914400" fontAlgn="base">
              <a:spcBef>
                <a:spcPct val="0"/>
              </a:spcBef>
              <a:spcAft>
                <a:spcPct val="0"/>
              </a:spcAft>
            </a:pPr>
            <a:r>
              <a:rPr lang="en-US" sz="2400" b="1" dirty="0" smtClean="0">
                <a:solidFill>
                  <a:srgbClr val="000000"/>
                </a:solidFill>
                <a:latin typeface="Arial"/>
                <a:cs typeface="Arial" charset="0"/>
                <a:sym typeface="Arial" charset="0"/>
              </a:rPr>
              <a:t>(as of March 2015)</a:t>
            </a:r>
            <a:endParaRPr lang="en-US" sz="2400" b="1" dirty="0">
              <a:solidFill>
                <a:srgbClr val="000000"/>
              </a:solidFill>
              <a:latin typeface="Arial"/>
              <a:cs typeface="Arial" charset="0"/>
              <a:sym typeface="Arial" charset="0"/>
            </a:endParaRPr>
          </a:p>
        </p:txBody>
      </p:sp>
      <p:sp>
        <p:nvSpPr>
          <p:cNvPr id="31764" name="Line 27"/>
          <p:cNvSpPr>
            <a:spLocks noChangeShapeType="1"/>
          </p:cNvSpPr>
          <p:nvPr/>
        </p:nvSpPr>
        <p:spPr bwMode="auto">
          <a:xfrm>
            <a:off x="457200" y="6019800"/>
            <a:ext cx="8382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722647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12"/>
          <p:cNvSpPr>
            <a:spLocks/>
          </p:cNvSpPr>
          <p:nvPr/>
        </p:nvSpPr>
        <p:spPr bwMode="auto">
          <a:xfrm>
            <a:off x="533400" y="381000"/>
            <a:ext cx="8178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Replicating ALP</a:t>
            </a:r>
          </a:p>
        </p:txBody>
      </p:sp>
      <p:sp>
        <p:nvSpPr>
          <p:cNvPr id="4" name="TextBox 3"/>
          <p:cNvSpPr txBox="1"/>
          <p:nvPr/>
        </p:nvSpPr>
        <p:spPr>
          <a:xfrm>
            <a:off x="609600" y="1524000"/>
            <a:ext cx="8229600" cy="1569660"/>
          </a:xfrm>
          <a:prstGeom prst="rect">
            <a:avLst/>
          </a:prstGeom>
          <a:noFill/>
        </p:spPr>
        <p:txBody>
          <a:bodyPr wrap="square" rtlCol="0">
            <a:spAutoFit/>
          </a:bodyPr>
          <a:lstStyle/>
          <a:p>
            <a:r>
              <a:rPr lang="en-US" sz="2400" dirty="0" smtClean="0"/>
              <a:t>A preliminary but promising study funded by the </a:t>
            </a:r>
            <a:r>
              <a:rPr lang="en-US" sz="2400" dirty="0" err="1" smtClean="0"/>
              <a:t>Kresge</a:t>
            </a:r>
            <a:r>
              <a:rPr lang="en-US" sz="2400" dirty="0" smtClean="0"/>
              <a:t> Foundation, sponsored by Achieving the Dream, and conducted by Dawn Coleman at the Center for Applied Research (CFAR) at Central Piedmont Community College.</a:t>
            </a:r>
            <a:endParaRPr lang="en-US" sz="2400" dirty="0"/>
          </a:p>
        </p:txBody>
      </p:sp>
      <p:pic>
        <p:nvPicPr>
          <p:cNvPr id="6" name="Picture 5" descr="ATD logo w te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2076325" cy="1846964"/>
          </a:xfrm>
          <a:prstGeom prst="rect">
            <a:avLst/>
          </a:prstGeom>
        </p:spPr>
      </p:pic>
      <p:pic>
        <p:nvPicPr>
          <p:cNvPr id="7" name="Picture 6" descr="logo Kres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715000"/>
            <a:ext cx="7669328" cy="584200"/>
          </a:xfrm>
          <a:prstGeom prst="rect">
            <a:avLst/>
          </a:prstGeom>
        </p:spPr>
      </p:pic>
      <p:grpSp>
        <p:nvGrpSpPr>
          <p:cNvPr id="9" name="Group 8"/>
          <p:cNvGrpSpPr/>
          <p:nvPr/>
        </p:nvGrpSpPr>
        <p:grpSpPr>
          <a:xfrm>
            <a:off x="1371600" y="3352800"/>
            <a:ext cx="2209800" cy="1941731"/>
            <a:chOff x="1447800" y="3581400"/>
            <a:chExt cx="2209800" cy="1941731"/>
          </a:xfrm>
        </p:grpSpPr>
        <p:pic>
          <p:nvPicPr>
            <p:cNvPr id="5" name="Picture 4" descr="CFAR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581400"/>
              <a:ext cx="1524000" cy="1448340"/>
            </a:xfrm>
            <a:prstGeom prst="rect">
              <a:avLst/>
            </a:prstGeom>
          </p:spPr>
        </p:pic>
        <p:sp>
          <p:nvSpPr>
            <p:cNvPr id="8" name="TextBox 7"/>
            <p:cNvSpPr txBox="1"/>
            <p:nvPr/>
          </p:nvSpPr>
          <p:spPr>
            <a:xfrm>
              <a:off x="1447800" y="4876800"/>
              <a:ext cx="2209800" cy="646331"/>
            </a:xfrm>
            <a:prstGeom prst="rect">
              <a:avLst/>
            </a:prstGeom>
            <a:noFill/>
          </p:spPr>
          <p:txBody>
            <a:bodyPr wrap="square" rtlCol="0">
              <a:spAutoFit/>
            </a:bodyPr>
            <a:lstStyle/>
            <a:p>
              <a:pPr algn="ctr"/>
              <a:r>
                <a:rPr lang="en-US" b="1" dirty="0" smtClean="0">
                  <a:solidFill>
                    <a:srgbClr val="2B643F"/>
                  </a:solidFill>
                </a:rPr>
                <a:t>Center for</a:t>
              </a:r>
            </a:p>
            <a:p>
              <a:pPr algn="ctr"/>
              <a:r>
                <a:rPr lang="en-US" b="1" dirty="0" smtClean="0">
                  <a:solidFill>
                    <a:srgbClr val="2B643F"/>
                  </a:solidFill>
                </a:rPr>
                <a:t>Applied Research</a:t>
              </a:r>
              <a:endParaRPr lang="en-US" b="1" dirty="0">
                <a:solidFill>
                  <a:srgbClr val="2B643F"/>
                </a:solidFill>
              </a:endParaRPr>
            </a:p>
          </p:txBody>
        </p:sp>
      </p:grpSp>
    </p:spTree>
    <p:extLst>
      <p:ext uri="{BB962C8B-B14F-4D97-AF65-F5344CB8AC3E}">
        <p14:creationId xmlns:p14="http://schemas.microsoft.com/office/powerpoint/2010/main" val="69185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
          <p:cNvGrpSpPr>
            <a:grpSpLocks/>
          </p:cNvGrpSpPr>
          <p:nvPr/>
        </p:nvGrpSpPr>
        <p:grpSpPr bwMode="auto">
          <a:xfrm>
            <a:off x="148349" y="2819400"/>
            <a:ext cx="8578850" cy="276225"/>
            <a:chOff x="28" y="0"/>
            <a:chExt cx="5404" cy="174"/>
          </a:xfrm>
        </p:grpSpPr>
        <p:sp>
          <p:nvSpPr>
            <p:cNvPr id="31771"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2" name="Rectangle 3"/>
            <p:cNvSpPr>
              <a:spLocks/>
            </p:cNvSpPr>
            <p:nvPr/>
          </p:nvSpPr>
          <p:spPr bwMode="auto">
            <a:xfrm>
              <a:off x="28" y="0"/>
              <a:ext cx="2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sz="1800" dirty="0">
                  <a:cs typeface="Arial" charset="0"/>
                  <a:sym typeface="Arial" charset="0"/>
                </a:rPr>
                <a:t>5</a:t>
              </a:r>
              <a:r>
                <a:rPr lang="en-US" sz="1800" dirty="0" smtClean="0">
                  <a:solidFill>
                    <a:srgbClr val="000000"/>
                  </a:solidFill>
                  <a:latin typeface="Gill Sans" charset="0"/>
                  <a:ea typeface="ヒラギノ角ゴ ProN W3" charset="0"/>
                  <a:cs typeface="Arial" charset="0"/>
                  <a:sym typeface="Arial" charset="0"/>
                </a:rPr>
                <a:t>0</a:t>
              </a:r>
              <a:r>
                <a:rPr lang="en-US" sz="1800" dirty="0">
                  <a:solidFill>
                    <a:srgbClr val="000000"/>
                  </a:solidFill>
                  <a:latin typeface="Gill Sans" charset="0"/>
                  <a:ea typeface="ヒラギノ角ゴ ProN W3" charset="0"/>
                  <a:cs typeface="Arial" charset="0"/>
                  <a:sym typeface="Arial" charset="0"/>
                </a:rPr>
                <a:t>%</a:t>
              </a:r>
            </a:p>
          </p:txBody>
        </p:sp>
      </p:grpSp>
      <p:sp>
        <p:nvSpPr>
          <p:cNvPr id="31755" name="Rectangle 12"/>
          <p:cNvSpPr>
            <a:spLocks/>
          </p:cNvSpPr>
          <p:nvPr/>
        </p:nvSpPr>
        <p:spPr bwMode="auto">
          <a:xfrm>
            <a:off x="609600" y="152400"/>
            <a:ext cx="8178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Success Rates for 7 Participating Colleges</a:t>
            </a:r>
          </a:p>
        </p:txBody>
      </p:sp>
      <p:sp>
        <p:nvSpPr>
          <p:cNvPr id="31756" name="Line 13"/>
          <p:cNvSpPr>
            <a:spLocks noChangeShapeType="1"/>
          </p:cNvSpPr>
          <p:nvPr/>
        </p:nvSpPr>
        <p:spPr bwMode="auto">
          <a:xfrm rot="10800000" flipH="1">
            <a:off x="661112" y="1245827"/>
            <a:ext cx="0" cy="44326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grpSp>
        <p:nvGrpSpPr>
          <p:cNvPr id="31757" name="Group 14"/>
          <p:cNvGrpSpPr>
            <a:grpSpLocks/>
          </p:cNvGrpSpPr>
          <p:nvPr/>
        </p:nvGrpSpPr>
        <p:grpSpPr bwMode="auto">
          <a:xfrm>
            <a:off x="122949" y="1574800"/>
            <a:ext cx="8578850" cy="276225"/>
            <a:chOff x="28" y="0"/>
            <a:chExt cx="5404" cy="174"/>
          </a:xfrm>
        </p:grpSpPr>
        <p:sp>
          <p:nvSpPr>
            <p:cNvPr id="31769"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28" y="0"/>
              <a:ext cx="2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sz="1800" dirty="0">
                  <a:cs typeface="Arial" charset="0"/>
                  <a:sym typeface="Arial" charset="0"/>
                </a:rPr>
                <a:t>7</a:t>
              </a:r>
              <a:r>
                <a:rPr lang="en-US" sz="1800" dirty="0" smtClean="0">
                  <a:solidFill>
                    <a:srgbClr val="000000"/>
                  </a:solidFill>
                  <a:latin typeface="Gill Sans" charset="0"/>
                  <a:ea typeface="ヒラギノ角ゴ ProN W3" charset="0"/>
                  <a:cs typeface="Arial" charset="0"/>
                  <a:sym typeface="Arial" charset="0"/>
                </a:rPr>
                <a:t>5</a:t>
              </a:r>
              <a:r>
                <a:rPr lang="en-US" sz="1800" dirty="0">
                  <a:solidFill>
                    <a:srgbClr val="000000"/>
                  </a:solidFill>
                  <a:latin typeface="Gill Sans" charset="0"/>
                  <a:ea typeface="ヒラギノ角ゴ ProN W3" charset="0"/>
                  <a:cs typeface="Arial" charset="0"/>
                  <a:sym typeface="Arial" charset="0"/>
                </a:rPr>
                <a:t>%</a:t>
              </a:r>
            </a:p>
          </p:txBody>
        </p:sp>
      </p:grpSp>
      <p:grpSp>
        <p:nvGrpSpPr>
          <p:cNvPr id="31759" name="Group 18"/>
          <p:cNvGrpSpPr>
            <a:grpSpLocks/>
          </p:cNvGrpSpPr>
          <p:nvPr/>
        </p:nvGrpSpPr>
        <p:grpSpPr bwMode="auto">
          <a:xfrm>
            <a:off x="95962" y="4064000"/>
            <a:ext cx="8643938" cy="276225"/>
            <a:chOff x="-13" y="0"/>
            <a:chExt cx="5445"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13" y="0"/>
              <a:ext cx="2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sz="1800" dirty="0">
                  <a:cs typeface="Arial" charset="0"/>
                  <a:sym typeface="Arial" charset="0"/>
                </a:rPr>
                <a:t>2</a:t>
              </a:r>
              <a:r>
                <a:rPr lang="en-US" sz="1800" dirty="0" smtClean="0">
                  <a:solidFill>
                    <a:srgbClr val="000000"/>
                  </a:solidFill>
                  <a:latin typeface="Gill Sans" charset="0"/>
                  <a:ea typeface="ヒラギノ角ゴ ProN W3" charset="0"/>
                  <a:cs typeface="Arial" charset="0"/>
                  <a:sym typeface="Arial" charset="0"/>
                </a:rPr>
                <a:t>5</a:t>
              </a:r>
              <a:r>
                <a:rPr lang="en-US" sz="1800" dirty="0">
                  <a:solidFill>
                    <a:srgbClr val="000000"/>
                  </a:solidFill>
                  <a:latin typeface="Gill Sans" charset="0"/>
                  <a:ea typeface="ヒラギノ角ゴ ProN W3" charset="0"/>
                  <a:cs typeface="Arial" charset="0"/>
                  <a:sym typeface="Arial" charset="0"/>
                </a:rPr>
                <a:t>%</a:t>
              </a:r>
            </a:p>
          </p:txBody>
        </p:sp>
      </p:grpSp>
      <p:grpSp>
        <p:nvGrpSpPr>
          <p:cNvPr id="5" name="Group 4"/>
          <p:cNvGrpSpPr/>
          <p:nvPr/>
        </p:nvGrpSpPr>
        <p:grpSpPr>
          <a:xfrm>
            <a:off x="6629400" y="609600"/>
            <a:ext cx="2264103" cy="826532"/>
            <a:chOff x="6096000" y="1066800"/>
            <a:chExt cx="2264103" cy="826532"/>
          </a:xfrm>
        </p:grpSpPr>
        <p:sp>
          <p:nvSpPr>
            <p:cNvPr id="36" name="Rectangle 23"/>
            <p:cNvSpPr>
              <a:spLocks/>
            </p:cNvSpPr>
            <p:nvPr/>
          </p:nvSpPr>
          <p:spPr bwMode="auto">
            <a:xfrm>
              <a:off x="6111242" y="1131425"/>
              <a:ext cx="327332" cy="284163"/>
            </a:xfrm>
            <a:prstGeom prst="rect">
              <a:avLst/>
            </a:prstGeom>
            <a:solidFill>
              <a:srgbClr val="8BBB1E"/>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37" name="Rectangle 17"/>
            <p:cNvSpPr>
              <a:spLocks/>
            </p:cNvSpPr>
            <p:nvPr/>
          </p:nvSpPr>
          <p:spPr bwMode="auto">
            <a:xfrm>
              <a:off x="6096000" y="1600200"/>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6" name="TextBox 5"/>
            <p:cNvSpPr txBox="1"/>
            <p:nvPr/>
          </p:nvSpPr>
          <p:spPr>
            <a:xfrm>
              <a:off x="6400800" y="1066800"/>
              <a:ext cx="1959303" cy="369332"/>
            </a:xfrm>
            <a:prstGeom prst="rect">
              <a:avLst/>
            </a:prstGeom>
            <a:noFill/>
          </p:spPr>
          <p:txBody>
            <a:bodyPr wrap="none" rtlCol="0">
              <a:spAutoFit/>
            </a:bodyPr>
            <a:lstStyle/>
            <a:p>
              <a:r>
                <a:rPr lang="en-US" sz="1800" dirty="0" smtClean="0"/>
                <a:t>comparison cohort</a:t>
              </a:r>
              <a:endParaRPr lang="en-US" sz="1800" dirty="0"/>
            </a:p>
          </p:txBody>
        </p:sp>
        <p:sp>
          <p:nvSpPr>
            <p:cNvPr id="43" name="TextBox 42"/>
            <p:cNvSpPr txBox="1"/>
            <p:nvPr/>
          </p:nvSpPr>
          <p:spPr>
            <a:xfrm>
              <a:off x="6400800" y="1524000"/>
              <a:ext cx="1210588" cy="369332"/>
            </a:xfrm>
            <a:prstGeom prst="rect">
              <a:avLst/>
            </a:prstGeom>
            <a:noFill/>
          </p:spPr>
          <p:txBody>
            <a:bodyPr wrap="none" rtlCol="0">
              <a:spAutoFit/>
            </a:bodyPr>
            <a:lstStyle/>
            <a:p>
              <a:r>
                <a:rPr lang="en-US" sz="1800" dirty="0" smtClean="0"/>
                <a:t>ALP cohort</a:t>
              </a:r>
              <a:endParaRPr lang="en-US" sz="1800" dirty="0"/>
            </a:p>
          </p:txBody>
        </p:sp>
      </p:grpSp>
      <p:grpSp>
        <p:nvGrpSpPr>
          <p:cNvPr id="9" name="Group 8"/>
          <p:cNvGrpSpPr/>
          <p:nvPr/>
        </p:nvGrpSpPr>
        <p:grpSpPr>
          <a:xfrm>
            <a:off x="713499" y="1550628"/>
            <a:ext cx="990600" cy="3800679"/>
            <a:chOff x="762000" y="2133600"/>
            <a:chExt cx="990600" cy="3800679"/>
          </a:xfrm>
        </p:grpSpPr>
        <p:sp>
          <p:nvSpPr>
            <p:cNvPr id="52" name="Rectangle 17"/>
            <p:cNvSpPr>
              <a:spLocks/>
            </p:cNvSpPr>
            <p:nvPr/>
          </p:nvSpPr>
          <p:spPr bwMode="auto">
            <a:xfrm>
              <a:off x="1219200" y="2133600"/>
              <a:ext cx="533400" cy="38006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dirty="0" smtClean="0">
                  <a:solidFill>
                    <a:srgbClr val="FFFFFF"/>
                  </a:solidFill>
                  <a:latin typeface="Gill Sans" charset="0"/>
                  <a:ea typeface="ＭＳ Ｐゴシック" charset="-128"/>
                  <a:cs typeface="ＭＳ Ｐゴシック" charset="-128"/>
                  <a:sym typeface="Gill Sans" charset="0"/>
                </a:rPr>
                <a:t>76</a:t>
              </a:r>
              <a:r>
                <a:rPr lang="en-US" sz="1800" dirty="0" smtClean="0">
                  <a:solidFill>
                    <a:srgbClr val="FFFFFF"/>
                  </a:solidFill>
                  <a:latin typeface="Gill Sans" charset="0"/>
                  <a:ea typeface="ＭＳ Ｐゴシック" charset="-128"/>
                  <a:cs typeface="ＭＳ Ｐゴシック" charset="-128"/>
                  <a:sym typeface="Gill Sans" charset="0"/>
                </a:rPr>
                <a:t>%</a:t>
              </a:r>
              <a:endParaRPr lang="en-US" sz="1800" dirty="0">
                <a:solidFill>
                  <a:srgbClr val="FFFFFF"/>
                </a:solidFill>
                <a:latin typeface="Gill Sans" charset="0"/>
                <a:ea typeface="ＭＳ Ｐゴシック" charset="-128"/>
                <a:cs typeface="ＭＳ Ｐゴシック" charset="-128"/>
                <a:sym typeface="Gill Sans" charset="0"/>
              </a:endParaRPr>
            </a:p>
          </p:txBody>
        </p:sp>
        <p:sp>
          <p:nvSpPr>
            <p:cNvPr id="51" name="Rectangle 23"/>
            <p:cNvSpPr>
              <a:spLocks/>
            </p:cNvSpPr>
            <p:nvPr/>
          </p:nvSpPr>
          <p:spPr bwMode="auto">
            <a:xfrm>
              <a:off x="762000" y="4114800"/>
              <a:ext cx="457200" cy="1819479"/>
            </a:xfrm>
            <a:prstGeom prst="rect">
              <a:avLst/>
            </a:prstGeom>
            <a:solidFill>
              <a:srgbClr val="8BBB1E"/>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dirty="0" smtClean="0">
                  <a:solidFill>
                    <a:schemeClr val="bg1"/>
                  </a:solidFill>
                  <a:ea typeface="ＭＳ Ｐゴシック" charset="-128"/>
                  <a:cs typeface="ＭＳ Ｐゴシック" charset="-128"/>
                  <a:sym typeface="Gill Sans" charset="0"/>
                </a:rPr>
                <a:t>37</a:t>
              </a:r>
              <a:r>
                <a:rPr lang="en-US" sz="1800" dirty="0" smtClean="0">
                  <a:solidFill>
                    <a:schemeClr val="bg1"/>
                  </a:solidFill>
                  <a:latin typeface="Gill Sans" charset="0"/>
                  <a:ea typeface="ＭＳ Ｐゴシック" charset="-128"/>
                  <a:cs typeface="ＭＳ Ｐゴシック" charset="-128"/>
                  <a:sym typeface="Gill Sans" charset="0"/>
                </a:rPr>
                <a:t>%</a:t>
              </a:r>
              <a:endParaRPr lang="en-US" sz="1800" dirty="0">
                <a:solidFill>
                  <a:schemeClr val="bg1"/>
                </a:solidFill>
                <a:latin typeface="Gill Sans" charset="0"/>
                <a:ea typeface="ＭＳ Ｐゴシック" charset="-128"/>
                <a:cs typeface="ＭＳ Ｐゴシック" charset="-128"/>
                <a:sym typeface="Gill Sans" charset="0"/>
              </a:endParaRPr>
            </a:p>
          </p:txBody>
        </p:sp>
      </p:grpSp>
      <p:grpSp>
        <p:nvGrpSpPr>
          <p:cNvPr id="14" name="Group 13"/>
          <p:cNvGrpSpPr/>
          <p:nvPr/>
        </p:nvGrpSpPr>
        <p:grpSpPr>
          <a:xfrm>
            <a:off x="1856499" y="1093428"/>
            <a:ext cx="990600" cy="4257879"/>
            <a:chOff x="1905000" y="1676400"/>
            <a:chExt cx="990600" cy="4257879"/>
          </a:xfrm>
        </p:grpSpPr>
        <p:sp>
          <p:nvSpPr>
            <p:cNvPr id="54" name="Rectangle 17"/>
            <p:cNvSpPr>
              <a:spLocks/>
            </p:cNvSpPr>
            <p:nvPr/>
          </p:nvSpPr>
          <p:spPr bwMode="auto">
            <a:xfrm>
              <a:off x="2362200" y="1676400"/>
              <a:ext cx="533400" cy="42578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dirty="0">
                  <a:solidFill>
                    <a:srgbClr val="FFFFFF"/>
                  </a:solidFill>
                  <a:latin typeface="Gill Sans" charset="0"/>
                  <a:ea typeface="ＭＳ Ｐゴシック" charset="-128"/>
                  <a:cs typeface="ＭＳ Ｐゴシック" charset="-128"/>
                  <a:sym typeface="Gill Sans" charset="0"/>
                </a:rPr>
                <a:t>8</a:t>
              </a:r>
              <a:r>
                <a:rPr lang="en-US" dirty="0" smtClean="0">
                  <a:solidFill>
                    <a:srgbClr val="FFFFFF"/>
                  </a:solidFill>
                  <a:latin typeface="Gill Sans" charset="0"/>
                  <a:ea typeface="ＭＳ Ｐゴシック" charset="-128"/>
                  <a:cs typeface="ＭＳ Ｐゴシック" charset="-128"/>
                  <a:sym typeface="Gill Sans" charset="0"/>
                </a:rPr>
                <a:t>6</a:t>
              </a:r>
              <a:r>
                <a:rPr lang="en-US" sz="1800" dirty="0" smtClean="0">
                  <a:solidFill>
                    <a:srgbClr val="FFFFFF"/>
                  </a:solidFill>
                  <a:latin typeface="Gill Sans" charset="0"/>
                  <a:ea typeface="ＭＳ Ｐゴシック" charset="-128"/>
                  <a:cs typeface="ＭＳ Ｐゴシック" charset="-128"/>
                  <a:sym typeface="Gill Sans" charset="0"/>
                </a:rPr>
                <a:t>%</a:t>
              </a:r>
              <a:endParaRPr lang="en-US" sz="1800" dirty="0">
                <a:solidFill>
                  <a:srgbClr val="FFFFFF"/>
                </a:solidFill>
                <a:latin typeface="Gill Sans" charset="0"/>
                <a:ea typeface="ＭＳ Ｐゴシック" charset="-128"/>
                <a:cs typeface="ＭＳ Ｐゴシック" charset="-128"/>
                <a:sym typeface="Gill Sans" charset="0"/>
              </a:endParaRPr>
            </a:p>
          </p:txBody>
        </p:sp>
        <p:sp>
          <p:nvSpPr>
            <p:cNvPr id="55" name="Rectangle 23"/>
            <p:cNvSpPr>
              <a:spLocks/>
            </p:cNvSpPr>
            <p:nvPr/>
          </p:nvSpPr>
          <p:spPr bwMode="auto">
            <a:xfrm>
              <a:off x="1905000" y="4343400"/>
              <a:ext cx="457200" cy="1590879"/>
            </a:xfrm>
            <a:prstGeom prst="rect">
              <a:avLst/>
            </a:prstGeom>
            <a:solidFill>
              <a:srgbClr val="8BBB1E"/>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dirty="0" smtClean="0">
                  <a:solidFill>
                    <a:schemeClr val="bg1"/>
                  </a:solidFill>
                  <a:ea typeface="ＭＳ Ｐゴシック" charset="-128"/>
                  <a:cs typeface="ＭＳ Ｐゴシック" charset="-128"/>
                  <a:sym typeface="Gill Sans" charset="0"/>
                </a:rPr>
                <a:t>33</a:t>
              </a:r>
              <a:r>
                <a:rPr lang="en-US" sz="1800" dirty="0" smtClean="0">
                  <a:solidFill>
                    <a:schemeClr val="bg1"/>
                  </a:solidFill>
                  <a:latin typeface="Gill Sans" charset="0"/>
                  <a:ea typeface="ＭＳ Ｐゴシック" charset="-128"/>
                  <a:cs typeface="ＭＳ Ｐゴシック" charset="-128"/>
                  <a:sym typeface="Gill Sans" charset="0"/>
                </a:rPr>
                <a:t>%</a:t>
              </a:r>
              <a:endParaRPr lang="en-US" sz="1800" dirty="0">
                <a:solidFill>
                  <a:schemeClr val="bg1"/>
                </a:solidFill>
                <a:latin typeface="Gill Sans" charset="0"/>
                <a:ea typeface="ＭＳ Ｐゴシック" charset="-128"/>
                <a:cs typeface="ＭＳ Ｐゴシック" charset="-128"/>
                <a:sym typeface="Gill Sans" charset="0"/>
              </a:endParaRPr>
            </a:p>
          </p:txBody>
        </p:sp>
      </p:grpSp>
      <p:grpSp>
        <p:nvGrpSpPr>
          <p:cNvPr id="15" name="Group 14"/>
          <p:cNvGrpSpPr/>
          <p:nvPr/>
        </p:nvGrpSpPr>
        <p:grpSpPr>
          <a:xfrm>
            <a:off x="3075699" y="2007828"/>
            <a:ext cx="990600" cy="3343479"/>
            <a:chOff x="3124200" y="2590800"/>
            <a:chExt cx="990600" cy="3343479"/>
          </a:xfrm>
        </p:grpSpPr>
        <p:sp>
          <p:nvSpPr>
            <p:cNvPr id="57" name="Rectangle 17"/>
            <p:cNvSpPr>
              <a:spLocks/>
            </p:cNvSpPr>
            <p:nvPr/>
          </p:nvSpPr>
          <p:spPr bwMode="auto">
            <a:xfrm>
              <a:off x="3581400" y="2590800"/>
              <a:ext cx="533400" cy="33434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dirty="0" smtClean="0">
                  <a:solidFill>
                    <a:srgbClr val="FFFFFF"/>
                  </a:solidFill>
                  <a:latin typeface="Gill Sans" charset="0"/>
                  <a:ea typeface="ＭＳ Ｐゴシック" charset="-128"/>
                  <a:cs typeface="ＭＳ Ｐゴシック" charset="-128"/>
                  <a:sym typeface="Gill Sans" charset="0"/>
                </a:rPr>
                <a:t>73</a:t>
              </a:r>
              <a:r>
                <a:rPr lang="en-US" sz="1800" dirty="0" smtClean="0">
                  <a:solidFill>
                    <a:srgbClr val="FFFFFF"/>
                  </a:solidFill>
                  <a:latin typeface="Gill Sans" charset="0"/>
                  <a:ea typeface="ＭＳ Ｐゴシック" charset="-128"/>
                  <a:cs typeface="ＭＳ Ｐゴシック" charset="-128"/>
                  <a:sym typeface="Gill Sans" charset="0"/>
                </a:rPr>
                <a:t>%</a:t>
              </a:r>
              <a:endParaRPr lang="en-US" sz="1800" dirty="0">
                <a:solidFill>
                  <a:srgbClr val="FFFFFF"/>
                </a:solidFill>
                <a:latin typeface="Gill Sans" charset="0"/>
                <a:ea typeface="ＭＳ Ｐゴシック" charset="-128"/>
                <a:cs typeface="ＭＳ Ｐゴシック" charset="-128"/>
                <a:sym typeface="Gill Sans" charset="0"/>
              </a:endParaRPr>
            </a:p>
          </p:txBody>
        </p:sp>
        <p:sp>
          <p:nvSpPr>
            <p:cNvPr id="58" name="Rectangle 23"/>
            <p:cNvSpPr>
              <a:spLocks/>
            </p:cNvSpPr>
            <p:nvPr/>
          </p:nvSpPr>
          <p:spPr bwMode="auto">
            <a:xfrm>
              <a:off x="3124200" y="4038600"/>
              <a:ext cx="457200" cy="1895679"/>
            </a:xfrm>
            <a:prstGeom prst="rect">
              <a:avLst/>
            </a:prstGeom>
            <a:solidFill>
              <a:srgbClr val="8BBB1E"/>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dirty="0" smtClean="0">
                  <a:solidFill>
                    <a:schemeClr val="bg1"/>
                  </a:solidFill>
                  <a:ea typeface="ＭＳ Ｐゴシック" charset="-128"/>
                  <a:cs typeface="ＭＳ Ｐゴシック" charset="-128"/>
                  <a:sym typeface="Gill Sans" charset="0"/>
                </a:rPr>
                <a:t>3</a:t>
              </a:r>
              <a:r>
                <a:rPr lang="en-US" dirty="0" smtClean="0">
                  <a:solidFill>
                    <a:schemeClr val="bg1"/>
                  </a:solidFill>
                  <a:latin typeface="Gill Sans" charset="0"/>
                  <a:ea typeface="ＭＳ Ｐゴシック" charset="-128"/>
                  <a:cs typeface="ＭＳ Ｐゴシック" charset="-128"/>
                  <a:sym typeface="Gill Sans" charset="0"/>
                </a:rPr>
                <a:t>8%</a:t>
              </a:r>
              <a:endParaRPr lang="en-US" sz="1800" dirty="0">
                <a:solidFill>
                  <a:schemeClr val="bg1"/>
                </a:solidFill>
                <a:latin typeface="Gill Sans" charset="0"/>
                <a:ea typeface="ＭＳ Ｐゴシック" charset="-128"/>
                <a:cs typeface="ＭＳ Ｐゴシック" charset="-128"/>
                <a:sym typeface="Gill Sans" charset="0"/>
              </a:endParaRPr>
            </a:p>
          </p:txBody>
        </p:sp>
      </p:grpSp>
      <p:grpSp>
        <p:nvGrpSpPr>
          <p:cNvPr id="16" name="Group 15"/>
          <p:cNvGrpSpPr/>
          <p:nvPr/>
        </p:nvGrpSpPr>
        <p:grpSpPr>
          <a:xfrm>
            <a:off x="4218699" y="2312628"/>
            <a:ext cx="990600" cy="3038679"/>
            <a:chOff x="4267200" y="2895600"/>
            <a:chExt cx="990600" cy="3038679"/>
          </a:xfrm>
        </p:grpSpPr>
        <p:sp>
          <p:nvSpPr>
            <p:cNvPr id="59" name="Rectangle 17"/>
            <p:cNvSpPr>
              <a:spLocks/>
            </p:cNvSpPr>
            <p:nvPr/>
          </p:nvSpPr>
          <p:spPr bwMode="auto">
            <a:xfrm>
              <a:off x="4724400" y="2895600"/>
              <a:ext cx="533400" cy="30386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dirty="0" smtClean="0">
                  <a:solidFill>
                    <a:srgbClr val="FFFFFF"/>
                  </a:solidFill>
                  <a:latin typeface="Gill Sans" charset="0"/>
                  <a:ea typeface="ＭＳ Ｐゴシック" charset="-128"/>
                  <a:cs typeface="ＭＳ Ｐゴシック" charset="-128"/>
                  <a:sym typeface="Gill Sans" charset="0"/>
                </a:rPr>
                <a:t>68</a:t>
              </a:r>
              <a:r>
                <a:rPr lang="en-US" sz="1800" dirty="0" smtClean="0">
                  <a:solidFill>
                    <a:srgbClr val="FFFFFF"/>
                  </a:solidFill>
                  <a:latin typeface="Gill Sans" charset="0"/>
                  <a:ea typeface="ＭＳ Ｐゴシック" charset="-128"/>
                  <a:cs typeface="ＭＳ Ｐゴシック" charset="-128"/>
                  <a:sym typeface="Gill Sans" charset="0"/>
                </a:rPr>
                <a:t>%</a:t>
              </a:r>
              <a:endParaRPr lang="en-US" sz="1800" dirty="0">
                <a:solidFill>
                  <a:srgbClr val="FFFFFF"/>
                </a:solidFill>
                <a:latin typeface="Gill Sans" charset="0"/>
                <a:ea typeface="ＭＳ Ｐゴシック" charset="-128"/>
                <a:cs typeface="ＭＳ Ｐゴシック" charset="-128"/>
                <a:sym typeface="Gill Sans" charset="0"/>
              </a:endParaRPr>
            </a:p>
          </p:txBody>
        </p:sp>
        <p:sp>
          <p:nvSpPr>
            <p:cNvPr id="60" name="Rectangle 23"/>
            <p:cNvSpPr>
              <a:spLocks/>
            </p:cNvSpPr>
            <p:nvPr/>
          </p:nvSpPr>
          <p:spPr bwMode="auto">
            <a:xfrm>
              <a:off x="4267200" y="3733800"/>
              <a:ext cx="457200" cy="2200479"/>
            </a:xfrm>
            <a:prstGeom prst="rect">
              <a:avLst/>
            </a:prstGeom>
            <a:solidFill>
              <a:srgbClr val="8BBB1E"/>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dirty="0" smtClean="0">
                  <a:solidFill>
                    <a:schemeClr val="bg1"/>
                  </a:solidFill>
                  <a:ea typeface="ＭＳ Ｐゴシック" charset="-128"/>
                  <a:cs typeface="ＭＳ Ｐゴシック" charset="-128"/>
                  <a:sym typeface="Gill Sans" charset="0"/>
                </a:rPr>
                <a:t>48</a:t>
              </a:r>
              <a:r>
                <a:rPr lang="en-US" dirty="0" smtClean="0">
                  <a:solidFill>
                    <a:schemeClr val="bg1"/>
                  </a:solidFill>
                  <a:latin typeface="Gill Sans" charset="0"/>
                  <a:ea typeface="ＭＳ Ｐゴシック" charset="-128"/>
                  <a:cs typeface="ＭＳ Ｐゴシック" charset="-128"/>
                  <a:sym typeface="Gill Sans" charset="0"/>
                </a:rPr>
                <a:t>%</a:t>
              </a:r>
              <a:endParaRPr lang="en-US" sz="1800" dirty="0">
                <a:solidFill>
                  <a:schemeClr val="bg1"/>
                </a:solidFill>
                <a:latin typeface="Gill Sans" charset="0"/>
                <a:ea typeface="ＭＳ Ｐゴシック" charset="-128"/>
                <a:cs typeface="ＭＳ Ｐゴシック" charset="-128"/>
                <a:sym typeface="Gill Sans" charset="0"/>
              </a:endParaRPr>
            </a:p>
          </p:txBody>
        </p:sp>
      </p:grpSp>
      <p:grpSp>
        <p:nvGrpSpPr>
          <p:cNvPr id="17" name="Group 16"/>
          <p:cNvGrpSpPr/>
          <p:nvPr/>
        </p:nvGrpSpPr>
        <p:grpSpPr>
          <a:xfrm>
            <a:off x="5437899" y="712428"/>
            <a:ext cx="990600" cy="4638879"/>
            <a:chOff x="5486400" y="1295400"/>
            <a:chExt cx="990600" cy="4638879"/>
          </a:xfrm>
        </p:grpSpPr>
        <p:sp>
          <p:nvSpPr>
            <p:cNvPr id="61" name="Rectangle 17"/>
            <p:cNvSpPr>
              <a:spLocks/>
            </p:cNvSpPr>
            <p:nvPr/>
          </p:nvSpPr>
          <p:spPr bwMode="auto">
            <a:xfrm>
              <a:off x="5943600" y="1295400"/>
              <a:ext cx="533400" cy="46388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dirty="0" smtClean="0">
                  <a:solidFill>
                    <a:srgbClr val="FFFFFF"/>
                  </a:solidFill>
                  <a:latin typeface="Gill Sans" charset="0"/>
                  <a:ea typeface="ＭＳ Ｐゴシック" charset="-128"/>
                  <a:cs typeface="ＭＳ Ｐゴシック" charset="-128"/>
                  <a:sym typeface="Gill Sans" charset="0"/>
                </a:rPr>
                <a:t>94</a:t>
              </a:r>
              <a:r>
                <a:rPr lang="en-US" sz="1800" dirty="0" smtClean="0">
                  <a:solidFill>
                    <a:srgbClr val="FFFFFF"/>
                  </a:solidFill>
                  <a:latin typeface="Gill Sans" charset="0"/>
                  <a:ea typeface="ＭＳ Ｐゴシック" charset="-128"/>
                  <a:cs typeface="ＭＳ Ｐゴシック" charset="-128"/>
                  <a:sym typeface="Gill Sans" charset="0"/>
                </a:rPr>
                <a:t>%</a:t>
              </a:r>
              <a:endParaRPr lang="en-US" sz="1800" dirty="0">
                <a:solidFill>
                  <a:srgbClr val="FFFFFF"/>
                </a:solidFill>
                <a:latin typeface="Gill Sans" charset="0"/>
                <a:ea typeface="ＭＳ Ｐゴシック" charset="-128"/>
                <a:cs typeface="ＭＳ Ｐゴシック" charset="-128"/>
                <a:sym typeface="Gill Sans" charset="0"/>
              </a:endParaRPr>
            </a:p>
          </p:txBody>
        </p:sp>
        <p:sp>
          <p:nvSpPr>
            <p:cNvPr id="62" name="Rectangle 23"/>
            <p:cNvSpPr>
              <a:spLocks/>
            </p:cNvSpPr>
            <p:nvPr/>
          </p:nvSpPr>
          <p:spPr bwMode="auto">
            <a:xfrm>
              <a:off x="5486400" y="3962400"/>
              <a:ext cx="457200" cy="1971879"/>
            </a:xfrm>
            <a:prstGeom prst="rect">
              <a:avLst/>
            </a:prstGeom>
            <a:solidFill>
              <a:srgbClr val="8BBB1E"/>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dirty="0" smtClean="0">
                  <a:solidFill>
                    <a:schemeClr val="bg1"/>
                  </a:solidFill>
                  <a:ea typeface="ＭＳ Ｐゴシック" charset="-128"/>
                  <a:cs typeface="ＭＳ Ｐゴシック" charset="-128"/>
                  <a:sym typeface="Gill Sans" charset="0"/>
                </a:rPr>
                <a:t>3</a:t>
              </a:r>
              <a:r>
                <a:rPr lang="en-US" dirty="0">
                  <a:solidFill>
                    <a:schemeClr val="bg1"/>
                  </a:solidFill>
                  <a:latin typeface="Gill Sans" charset="0"/>
                  <a:ea typeface="ＭＳ Ｐゴシック" charset="-128"/>
                  <a:cs typeface="ＭＳ Ｐゴシック" charset="-128"/>
                  <a:sym typeface="Gill Sans" charset="0"/>
                </a:rPr>
                <a:t>9</a:t>
              </a:r>
              <a:r>
                <a:rPr lang="en-US" dirty="0" smtClean="0">
                  <a:solidFill>
                    <a:schemeClr val="bg1"/>
                  </a:solidFill>
                  <a:latin typeface="Gill Sans" charset="0"/>
                  <a:ea typeface="ＭＳ Ｐゴシック" charset="-128"/>
                  <a:cs typeface="ＭＳ Ｐゴシック" charset="-128"/>
                  <a:sym typeface="Gill Sans" charset="0"/>
                </a:rPr>
                <a:t>%</a:t>
              </a:r>
              <a:endParaRPr lang="en-US" sz="1800" dirty="0">
                <a:solidFill>
                  <a:schemeClr val="bg1"/>
                </a:solidFill>
                <a:latin typeface="Gill Sans" charset="0"/>
                <a:ea typeface="ＭＳ Ｐゴシック" charset="-128"/>
                <a:cs typeface="ＭＳ Ｐゴシック" charset="-128"/>
                <a:sym typeface="Gill Sans" charset="0"/>
              </a:endParaRPr>
            </a:p>
          </p:txBody>
        </p:sp>
      </p:grpSp>
      <p:grpSp>
        <p:nvGrpSpPr>
          <p:cNvPr id="18" name="Group 17"/>
          <p:cNvGrpSpPr/>
          <p:nvPr/>
        </p:nvGrpSpPr>
        <p:grpSpPr>
          <a:xfrm>
            <a:off x="6657099" y="2846028"/>
            <a:ext cx="990600" cy="2505279"/>
            <a:chOff x="6705600" y="3429000"/>
            <a:chExt cx="990600" cy="2505279"/>
          </a:xfrm>
        </p:grpSpPr>
        <p:sp>
          <p:nvSpPr>
            <p:cNvPr id="63" name="Rectangle 17"/>
            <p:cNvSpPr>
              <a:spLocks/>
            </p:cNvSpPr>
            <p:nvPr/>
          </p:nvSpPr>
          <p:spPr bwMode="auto">
            <a:xfrm>
              <a:off x="7162800" y="3429000"/>
              <a:ext cx="533400" cy="25052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dirty="0" smtClean="0">
                  <a:solidFill>
                    <a:srgbClr val="FFFFFF"/>
                  </a:solidFill>
                  <a:latin typeface="Gill Sans" charset="0"/>
                  <a:ea typeface="ＭＳ Ｐゴシック" charset="-128"/>
                  <a:cs typeface="ＭＳ Ｐゴシック" charset="-128"/>
                  <a:sym typeface="Gill Sans" charset="0"/>
                </a:rPr>
                <a:t>51</a:t>
              </a:r>
              <a:r>
                <a:rPr lang="en-US" sz="1800" dirty="0" smtClean="0">
                  <a:solidFill>
                    <a:srgbClr val="FFFFFF"/>
                  </a:solidFill>
                  <a:latin typeface="Gill Sans" charset="0"/>
                  <a:ea typeface="ＭＳ Ｐゴシック" charset="-128"/>
                  <a:cs typeface="ＭＳ Ｐゴシック" charset="-128"/>
                  <a:sym typeface="Gill Sans" charset="0"/>
                </a:rPr>
                <a:t>%</a:t>
              </a:r>
              <a:endParaRPr lang="en-US" sz="1800" dirty="0">
                <a:solidFill>
                  <a:srgbClr val="FFFFFF"/>
                </a:solidFill>
                <a:latin typeface="Gill Sans" charset="0"/>
                <a:ea typeface="ＭＳ Ｐゴシック" charset="-128"/>
                <a:cs typeface="ＭＳ Ｐゴシック" charset="-128"/>
                <a:sym typeface="Gill Sans" charset="0"/>
              </a:endParaRPr>
            </a:p>
          </p:txBody>
        </p:sp>
        <p:sp>
          <p:nvSpPr>
            <p:cNvPr id="64" name="Rectangle 23"/>
            <p:cNvSpPr>
              <a:spLocks/>
            </p:cNvSpPr>
            <p:nvPr/>
          </p:nvSpPr>
          <p:spPr bwMode="auto">
            <a:xfrm>
              <a:off x="6705600" y="4267200"/>
              <a:ext cx="457200" cy="1667079"/>
            </a:xfrm>
            <a:prstGeom prst="rect">
              <a:avLst/>
            </a:prstGeom>
            <a:solidFill>
              <a:srgbClr val="8BBB1E"/>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dirty="0" smtClean="0">
                  <a:solidFill>
                    <a:schemeClr val="bg1"/>
                  </a:solidFill>
                  <a:ea typeface="ＭＳ Ｐゴシック" charset="-128"/>
                  <a:cs typeface="ＭＳ Ｐゴシック" charset="-128"/>
                  <a:sym typeface="Gill Sans" charset="0"/>
                </a:rPr>
                <a:t>35</a:t>
              </a:r>
              <a:r>
                <a:rPr lang="en-US" dirty="0" smtClean="0">
                  <a:solidFill>
                    <a:schemeClr val="bg1"/>
                  </a:solidFill>
                  <a:latin typeface="Gill Sans" charset="0"/>
                  <a:ea typeface="ＭＳ Ｐゴシック" charset="-128"/>
                  <a:cs typeface="ＭＳ Ｐゴシック" charset="-128"/>
                  <a:sym typeface="Gill Sans" charset="0"/>
                </a:rPr>
                <a:t>%</a:t>
              </a:r>
              <a:endParaRPr lang="en-US" sz="1800" dirty="0">
                <a:solidFill>
                  <a:schemeClr val="bg1"/>
                </a:solidFill>
                <a:latin typeface="Gill Sans" charset="0"/>
                <a:ea typeface="ＭＳ Ｐゴシック" charset="-128"/>
                <a:cs typeface="ＭＳ Ｐゴシック" charset="-128"/>
                <a:sym typeface="Gill Sans" charset="0"/>
              </a:endParaRPr>
            </a:p>
          </p:txBody>
        </p:sp>
      </p:grpSp>
      <p:grpSp>
        <p:nvGrpSpPr>
          <p:cNvPr id="19" name="Group 18"/>
          <p:cNvGrpSpPr/>
          <p:nvPr/>
        </p:nvGrpSpPr>
        <p:grpSpPr>
          <a:xfrm>
            <a:off x="7876299" y="1245828"/>
            <a:ext cx="990600" cy="4105479"/>
            <a:chOff x="7924800" y="1828800"/>
            <a:chExt cx="990600" cy="4105479"/>
          </a:xfrm>
        </p:grpSpPr>
        <p:sp>
          <p:nvSpPr>
            <p:cNvPr id="65" name="Rectangle 17"/>
            <p:cNvSpPr>
              <a:spLocks/>
            </p:cNvSpPr>
            <p:nvPr/>
          </p:nvSpPr>
          <p:spPr bwMode="auto">
            <a:xfrm>
              <a:off x="8382000" y="1828800"/>
              <a:ext cx="533400" cy="4105479"/>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r>
                <a:rPr lang="en-US" dirty="0" smtClean="0">
                  <a:solidFill>
                    <a:srgbClr val="FFFFFF"/>
                  </a:solidFill>
                  <a:latin typeface="Gill Sans" charset="0"/>
                  <a:ea typeface="ＭＳ Ｐゴシック" charset="-128"/>
                  <a:cs typeface="ＭＳ Ｐゴシック" charset="-128"/>
                  <a:sym typeface="Gill Sans" charset="0"/>
                </a:rPr>
                <a:t>82</a:t>
              </a:r>
              <a:r>
                <a:rPr lang="en-US" sz="1800" dirty="0" smtClean="0">
                  <a:solidFill>
                    <a:srgbClr val="FFFFFF"/>
                  </a:solidFill>
                  <a:latin typeface="Gill Sans" charset="0"/>
                  <a:ea typeface="ＭＳ Ｐゴシック" charset="-128"/>
                  <a:cs typeface="ＭＳ Ｐゴシック" charset="-128"/>
                  <a:sym typeface="Gill Sans" charset="0"/>
                </a:rPr>
                <a:t>%</a:t>
              </a:r>
              <a:endParaRPr lang="en-US" sz="1800" dirty="0">
                <a:solidFill>
                  <a:srgbClr val="FFFFFF"/>
                </a:solidFill>
                <a:latin typeface="Gill Sans" charset="0"/>
                <a:ea typeface="ＭＳ Ｐゴシック" charset="-128"/>
                <a:cs typeface="ＭＳ Ｐゴシック" charset="-128"/>
                <a:sym typeface="Gill Sans" charset="0"/>
              </a:endParaRPr>
            </a:p>
          </p:txBody>
        </p:sp>
        <p:sp>
          <p:nvSpPr>
            <p:cNvPr id="68" name="Rectangle 23"/>
            <p:cNvSpPr>
              <a:spLocks/>
            </p:cNvSpPr>
            <p:nvPr/>
          </p:nvSpPr>
          <p:spPr bwMode="auto">
            <a:xfrm>
              <a:off x="7924800" y="3810000"/>
              <a:ext cx="457200" cy="2124279"/>
            </a:xfrm>
            <a:prstGeom prst="rect">
              <a:avLst/>
            </a:prstGeom>
            <a:solidFill>
              <a:srgbClr val="8BBB1E"/>
            </a:solidFill>
            <a:ln w="9525" cap="flat">
              <a:solidFill>
                <a:srgbClr val="8FB2CF"/>
              </a:solid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r>
                <a:rPr lang="en-US" dirty="0" smtClean="0">
                  <a:solidFill>
                    <a:schemeClr val="bg1"/>
                  </a:solidFill>
                  <a:ea typeface="ＭＳ Ｐゴシック" charset="-128"/>
                  <a:cs typeface="ＭＳ Ｐゴシック" charset="-128"/>
                  <a:sym typeface="Gill Sans" charset="0"/>
                </a:rPr>
                <a:t>47</a:t>
              </a:r>
              <a:r>
                <a:rPr lang="en-US" dirty="0" smtClean="0">
                  <a:solidFill>
                    <a:schemeClr val="bg1"/>
                  </a:solidFill>
                  <a:latin typeface="Gill Sans" charset="0"/>
                  <a:ea typeface="ＭＳ Ｐゴシック" charset="-128"/>
                  <a:cs typeface="ＭＳ Ｐゴシック" charset="-128"/>
                  <a:sym typeface="Gill Sans" charset="0"/>
                </a:rPr>
                <a:t>%</a:t>
              </a:r>
              <a:endParaRPr lang="en-US" sz="1800" dirty="0">
                <a:solidFill>
                  <a:schemeClr val="bg1"/>
                </a:solidFill>
                <a:latin typeface="Gill Sans" charset="0"/>
                <a:ea typeface="ＭＳ Ｐゴシック" charset="-128"/>
                <a:cs typeface="ＭＳ Ｐゴシック" charset="-128"/>
                <a:sym typeface="Gill Sans" charset="0"/>
              </a:endParaRPr>
            </a:p>
          </p:txBody>
        </p:sp>
      </p:grpSp>
      <p:sp>
        <p:nvSpPr>
          <p:cNvPr id="31764" name="Line 27"/>
          <p:cNvSpPr>
            <a:spLocks noChangeShapeType="1"/>
          </p:cNvSpPr>
          <p:nvPr/>
        </p:nvSpPr>
        <p:spPr bwMode="auto">
          <a:xfrm>
            <a:off x="256299" y="5360628"/>
            <a:ext cx="8382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2" name="TextBox 1"/>
          <p:cNvSpPr txBox="1"/>
          <p:nvPr/>
        </p:nvSpPr>
        <p:spPr>
          <a:xfrm>
            <a:off x="725518" y="5334000"/>
            <a:ext cx="1094746" cy="1323439"/>
          </a:xfrm>
          <a:prstGeom prst="rect">
            <a:avLst/>
          </a:prstGeom>
          <a:noFill/>
        </p:spPr>
        <p:txBody>
          <a:bodyPr wrap="none" rtlCol="0">
            <a:spAutoFit/>
          </a:bodyPr>
          <a:lstStyle/>
          <a:p>
            <a:pPr algn="ctr"/>
            <a:r>
              <a:rPr lang="en-US" sz="2000" dirty="0" smtClean="0"/>
              <a:t>A</a:t>
            </a:r>
          </a:p>
          <a:p>
            <a:pPr algn="ctr"/>
            <a:r>
              <a:rPr lang="en-US" sz="2000" dirty="0" smtClean="0"/>
              <a:t>5-10000</a:t>
            </a:r>
          </a:p>
          <a:p>
            <a:pPr algn="ctr"/>
            <a:r>
              <a:rPr lang="en-US" sz="2000" dirty="0" smtClean="0"/>
              <a:t>suburbs</a:t>
            </a:r>
          </a:p>
          <a:p>
            <a:pPr algn="ctr"/>
            <a:r>
              <a:rPr lang="en-US" sz="2000" dirty="0"/>
              <a:t>M</a:t>
            </a:r>
            <a:r>
              <a:rPr lang="en-US" sz="2000" dirty="0" smtClean="0"/>
              <a:t>idwest</a:t>
            </a:r>
            <a:endParaRPr lang="en-US" sz="2000" dirty="0"/>
          </a:p>
        </p:txBody>
      </p:sp>
      <p:sp>
        <p:nvSpPr>
          <p:cNvPr id="53" name="TextBox 52"/>
          <p:cNvSpPr txBox="1"/>
          <p:nvPr/>
        </p:nvSpPr>
        <p:spPr>
          <a:xfrm>
            <a:off x="1752695" y="5334000"/>
            <a:ext cx="1173143" cy="1323439"/>
          </a:xfrm>
          <a:prstGeom prst="rect">
            <a:avLst/>
          </a:prstGeom>
          <a:noFill/>
        </p:spPr>
        <p:txBody>
          <a:bodyPr wrap="none" rtlCol="0">
            <a:spAutoFit/>
          </a:bodyPr>
          <a:lstStyle/>
          <a:p>
            <a:pPr algn="ctr"/>
            <a:r>
              <a:rPr lang="en-US" sz="2000" dirty="0" smtClean="0"/>
              <a:t>B</a:t>
            </a:r>
          </a:p>
          <a:p>
            <a:pPr algn="ctr"/>
            <a:r>
              <a:rPr lang="en-US" sz="2000" dirty="0" smtClean="0"/>
              <a:t>10-20000</a:t>
            </a:r>
          </a:p>
          <a:p>
            <a:pPr algn="ctr"/>
            <a:r>
              <a:rPr lang="en-US" sz="2000" dirty="0" smtClean="0"/>
              <a:t>suburbs</a:t>
            </a:r>
          </a:p>
          <a:p>
            <a:pPr algn="ctr"/>
            <a:r>
              <a:rPr lang="en-US" sz="2000" dirty="0"/>
              <a:t>M</a:t>
            </a:r>
            <a:r>
              <a:rPr lang="en-US" sz="2000" dirty="0" smtClean="0"/>
              <a:t>idwest</a:t>
            </a:r>
            <a:endParaRPr lang="en-US" sz="2000" dirty="0"/>
          </a:p>
        </p:txBody>
      </p:sp>
      <p:sp>
        <p:nvSpPr>
          <p:cNvPr id="56" name="TextBox 55"/>
          <p:cNvSpPr txBox="1"/>
          <p:nvPr/>
        </p:nvSpPr>
        <p:spPr>
          <a:xfrm>
            <a:off x="2858269" y="5334000"/>
            <a:ext cx="1290362" cy="1323439"/>
          </a:xfrm>
          <a:prstGeom prst="rect">
            <a:avLst/>
          </a:prstGeom>
          <a:noFill/>
        </p:spPr>
        <p:txBody>
          <a:bodyPr wrap="none" rtlCol="0">
            <a:spAutoFit/>
          </a:bodyPr>
          <a:lstStyle/>
          <a:p>
            <a:pPr algn="ctr"/>
            <a:r>
              <a:rPr lang="en-US" sz="2000" dirty="0" smtClean="0"/>
              <a:t>C</a:t>
            </a:r>
          </a:p>
          <a:p>
            <a:pPr algn="ctr"/>
            <a:r>
              <a:rPr lang="en-US" sz="2000" dirty="0" smtClean="0"/>
              <a:t>20000+</a:t>
            </a:r>
          </a:p>
          <a:p>
            <a:pPr algn="ctr"/>
            <a:r>
              <a:rPr lang="en-US" sz="2000" dirty="0" smtClean="0"/>
              <a:t>urban</a:t>
            </a:r>
          </a:p>
          <a:p>
            <a:pPr algn="ctr"/>
            <a:r>
              <a:rPr lang="en-US" sz="2000" dirty="0" smtClean="0"/>
              <a:t>Southwest</a:t>
            </a:r>
          </a:p>
        </p:txBody>
      </p:sp>
      <p:sp>
        <p:nvSpPr>
          <p:cNvPr id="66" name="TextBox 65"/>
          <p:cNvSpPr txBox="1"/>
          <p:nvPr/>
        </p:nvSpPr>
        <p:spPr>
          <a:xfrm>
            <a:off x="4081062" y="5334000"/>
            <a:ext cx="1327682" cy="1323439"/>
          </a:xfrm>
          <a:prstGeom prst="rect">
            <a:avLst/>
          </a:prstGeom>
          <a:noFill/>
        </p:spPr>
        <p:txBody>
          <a:bodyPr wrap="none" rtlCol="0">
            <a:spAutoFit/>
          </a:bodyPr>
          <a:lstStyle/>
          <a:p>
            <a:pPr algn="ctr"/>
            <a:r>
              <a:rPr lang="en-US" sz="2000" dirty="0" smtClean="0"/>
              <a:t>D</a:t>
            </a:r>
          </a:p>
          <a:p>
            <a:pPr algn="ctr"/>
            <a:r>
              <a:rPr lang="en-US" sz="2000" dirty="0" smtClean="0"/>
              <a:t>&lt;5000</a:t>
            </a:r>
          </a:p>
          <a:p>
            <a:pPr algn="ctr"/>
            <a:r>
              <a:rPr lang="en-US" sz="2000" dirty="0" smtClean="0"/>
              <a:t>small town</a:t>
            </a:r>
          </a:p>
          <a:p>
            <a:pPr algn="ctr"/>
            <a:r>
              <a:rPr lang="en-US" sz="2000" dirty="0"/>
              <a:t>M</a:t>
            </a:r>
            <a:r>
              <a:rPr lang="en-US" sz="2000" dirty="0" smtClean="0"/>
              <a:t>idwest</a:t>
            </a:r>
          </a:p>
        </p:txBody>
      </p:sp>
      <p:sp>
        <p:nvSpPr>
          <p:cNvPr id="67" name="TextBox 66"/>
          <p:cNvSpPr txBox="1"/>
          <p:nvPr/>
        </p:nvSpPr>
        <p:spPr>
          <a:xfrm>
            <a:off x="5341175" y="5334000"/>
            <a:ext cx="1229874" cy="1323439"/>
          </a:xfrm>
          <a:prstGeom prst="rect">
            <a:avLst/>
          </a:prstGeom>
          <a:noFill/>
        </p:spPr>
        <p:txBody>
          <a:bodyPr wrap="none" rtlCol="0">
            <a:spAutoFit/>
          </a:bodyPr>
          <a:lstStyle/>
          <a:p>
            <a:pPr algn="ctr"/>
            <a:r>
              <a:rPr lang="en-US" sz="2000" dirty="0" smtClean="0"/>
              <a:t>E</a:t>
            </a:r>
          </a:p>
          <a:p>
            <a:pPr algn="ctr"/>
            <a:r>
              <a:rPr lang="en-US" sz="2000" dirty="0" smtClean="0"/>
              <a:t>&lt;5000</a:t>
            </a:r>
          </a:p>
          <a:p>
            <a:pPr algn="ctr"/>
            <a:r>
              <a:rPr lang="en-US" sz="2000" dirty="0" smtClean="0"/>
              <a:t>suburbs</a:t>
            </a:r>
          </a:p>
          <a:p>
            <a:pPr algn="ctr"/>
            <a:r>
              <a:rPr lang="en-US" sz="2000" dirty="0" smtClean="0"/>
              <a:t>Southeast</a:t>
            </a:r>
            <a:endParaRPr lang="en-US" sz="2000" dirty="0"/>
          </a:p>
        </p:txBody>
      </p:sp>
      <p:sp>
        <p:nvSpPr>
          <p:cNvPr id="72" name="TextBox 71"/>
          <p:cNvSpPr txBox="1"/>
          <p:nvPr/>
        </p:nvSpPr>
        <p:spPr>
          <a:xfrm>
            <a:off x="6503480" y="5334000"/>
            <a:ext cx="1229874" cy="1323439"/>
          </a:xfrm>
          <a:prstGeom prst="rect">
            <a:avLst/>
          </a:prstGeom>
          <a:noFill/>
        </p:spPr>
        <p:txBody>
          <a:bodyPr wrap="none" rtlCol="0">
            <a:spAutoFit/>
          </a:bodyPr>
          <a:lstStyle/>
          <a:p>
            <a:pPr algn="ctr"/>
            <a:r>
              <a:rPr lang="en-US" sz="2000" dirty="0" smtClean="0"/>
              <a:t>F</a:t>
            </a:r>
          </a:p>
          <a:p>
            <a:pPr algn="ctr"/>
            <a:r>
              <a:rPr lang="en-US" sz="2000" dirty="0" smtClean="0"/>
              <a:t>&lt;5000</a:t>
            </a:r>
          </a:p>
          <a:p>
            <a:pPr algn="ctr"/>
            <a:r>
              <a:rPr lang="en-US" sz="2000" dirty="0" smtClean="0"/>
              <a:t>rural</a:t>
            </a:r>
          </a:p>
          <a:p>
            <a:pPr algn="ctr"/>
            <a:r>
              <a:rPr lang="en-US" sz="2000" dirty="0" smtClean="0"/>
              <a:t>Southeast</a:t>
            </a:r>
            <a:endParaRPr lang="en-US" sz="2000" dirty="0"/>
          </a:p>
        </p:txBody>
      </p:sp>
      <p:sp>
        <p:nvSpPr>
          <p:cNvPr id="73" name="TextBox 72"/>
          <p:cNvSpPr txBox="1"/>
          <p:nvPr/>
        </p:nvSpPr>
        <p:spPr>
          <a:xfrm>
            <a:off x="7665786" y="5334000"/>
            <a:ext cx="1478214" cy="1323439"/>
          </a:xfrm>
          <a:prstGeom prst="rect">
            <a:avLst/>
          </a:prstGeom>
          <a:noFill/>
        </p:spPr>
        <p:txBody>
          <a:bodyPr wrap="none" rtlCol="0">
            <a:spAutoFit/>
          </a:bodyPr>
          <a:lstStyle/>
          <a:p>
            <a:pPr algn="ctr"/>
            <a:r>
              <a:rPr lang="en-US" sz="2000" dirty="0" smtClean="0"/>
              <a:t>G</a:t>
            </a:r>
          </a:p>
          <a:p>
            <a:pPr algn="ctr"/>
            <a:r>
              <a:rPr lang="en-US" sz="2000" dirty="0" smtClean="0"/>
              <a:t>5-10000</a:t>
            </a:r>
          </a:p>
          <a:p>
            <a:pPr algn="ctr"/>
            <a:r>
              <a:rPr lang="en-US" sz="2000" dirty="0" smtClean="0"/>
              <a:t>small town</a:t>
            </a:r>
          </a:p>
          <a:p>
            <a:pPr algn="ctr"/>
            <a:r>
              <a:rPr lang="en-US" sz="2000" dirty="0" smtClean="0"/>
              <a:t>Mid-Atlantic</a:t>
            </a:r>
            <a:endParaRPr lang="en-US" sz="2000" dirty="0"/>
          </a:p>
        </p:txBody>
      </p:sp>
    </p:spTree>
    <p:extLst>
      <p:ext uri="{BB962C8B-B14F-4D97-AF65-F5344CB8AC3E}">
        <p14:creationId xmlns:p14="http://schemas.microsoft.com/office/powerpoint/2010/main" val="126997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9" name="Group 18"/>
          <p:cNvGrpSpPr>
            <a:grpSpLocks/>
          </p:cNvGrpSpPr>
          <p:nvPr/>
        </p:nvGrpSpPr>
        <p:grpSpPr bwMode="auto">
          <a:xfrm>
            <a:off x="317500" y="5366658"/>
            <a:ext cx="8628064" cy="276225"/>
            <a:chOff x="-3" y="0"/>
            <a:chExt cx="5435"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3"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2</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46" name="Group 1"/>
          <p:cNvGrpSpPr>
            <a:grpSpLocks/>
          </p:cNvGrpSpPr>
          <p:nvPr/>
        </p:nvGrpSpPr>
        <p:grpSpPr bwMode="auto">
          <a:xfrm>
            <a:off x="323850" y="2754086"/>
            <a:ext cx="8621714" cy="276225"/>
            <a:chOff x="1" y="0"/>
            <a:chExt cx="5431" cy="174"/>
          </a:xfrm>
        </p:grpSpPr>
        <p:sp>
          <p:nvSpPr>
            <p:cNvPr id="31771"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2" name="Rectangle 3"/>
            <p:cNvSpPr>
              <a:spLocks/>
            </p:cNvSpPr>
            <p:nvPr/>
          </p:nvSpPr>
          <p:spPr bwMode="auto">
            <a:xfrm>
              <a:off x="1" y="0"/>
              <a:ext cx="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100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7" name="Group 14"/>
          <p:cNvGrpSpPr>
            <a:grpSpLocks/>
          </p:cNvGrpSpPr>
          <p:nvPr/>
        </p:nvGrpSpPr>
        <p:grpSpPr bwMode="auto">
          <a:xfrm>
            <a:off x="325438" y="2100943"/>
            <a:ext cx="8620126" cy="276225"/>
            <a:chOff x="2" y="0"/>
            <a:chExt cx="5430" cy="174"/>
          </a:xfrm>
        </p:grpSpPr>
        <p:sp>
          <p:nvSpPr>
            <p:cNvPr id="31769"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2"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120</a:t>
              </a:r>
              <a:r>
                <a:rPr lang="en-US" sz="1800" dirty="0" smtClean="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3" name="Group 14"/>
          <p:cNvGrpSpPr>
            <a:grpSpLocks/>
          </p:cNvGrpSpPr>
          <p:nvPr/>
        </p:nvGrpSpPr>
        <p:grpSpPr bwMode="auto">
          <a:xfrm>
            <a:off x="325437" y="1447800"/>
            <a:ext cx="8620127" cy="276225"/>
            <a:chOff x="2" y="0"/>
            <a:chExt cx="5430" cy="174"/>
          </a:xfrm>
        </p:grpSpPr>
        <p:sp>
          <p:nvSpPr>
            <p:cNvPr id="34"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5" name="Rectangle 16"/>
            <p:cNvSpPr>
              <a:spLocks/>
            </p:cNvSpPr>
            <p:nvPr/>
          </p:nvSpPr>
          <p:spPr bwMode="auto">
            <a:xfrm>
              <a:off x="2"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1400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2" name="Group 1"/>
          <p:cNvGrpSpPr>
            <a:grpSpLocks/>
          </p:cNvGrpSpPr>
          <p:nvPr/>
        </p:nvGrpSpPr>
        <p:grpSpPr bwMode="auto">
          <a:xfrm>
            <a:off x="382588" y="3407229"/>
            <a:ext cx="8562976" cy="276225"/>
            <a:chOff x="38" y="0"/>
            <a:chExt cx="5394" cy="174"/>
          </a:xfrm>
        </p:grpSpPr>
        <p:sp>
          <p:nvSpPr>
            <p:cNvPr id="83"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4"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8</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5" name="Group 1"/>
          <p:cNvGrpSpPr>
            <a:grpSpLocks/>
          </p:cNvGrpSpPr>
          <p:nvPr/>
        </p:nvGrpSpPr>
        <p:grpSpPr bwMode="auto">
          <a:xfrm>
            <a:off x="382588" y="4060372"/>
            <a:ext cx="8562976" cy="276225"/>
            <a:chOff x="38" y="0"/>
            <a:chExt cx="5394" cy="174"/>
          </a:xfrm>
        </p:grpSpPr>
        <p:sp>
          <p:nvSpPr>
            <p:cNvPr id="86"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7"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6</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8" name="Group 1"/>
          <p:cNvGrpSpPr>
            <a:grpSpLocks/>
          </p:cNvGrpSpPr>
          <p:nvPr/>
        </p:nvGrpSpPr>
        <p:grpSpPr bwMode="auto">
          <a:xfrm>
            <a:off x="382588" y="4713515"/>
            <a:ext cx="8562976" cy="276225"/>
            <a:chOff x="38" y="0"/>
            <a:chExt cx="5394" cy="174"/>
          </a:xfrm>
        </p:grpSpPr>
        <p:sp>
          <p:nvSpPr>
            <p:cNvPr id="89"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90"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4</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sp>
        <p:nvSpPr>
          <p:cNvPr id="28" name="Rectangle 27"/>
          <p:cNvSpPr/>
          <p:nvPr/>
        </p:nvSpPr>
        <p:spPr>
          <a:xfrm>
            <a:off x="0" y="-14111"/>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55" name="Rectangle 12"/>
          <p:cNvSpPr>
            <a:spLocks/>
          </p:cNvSpPr>
          <p:nvPr/>
        </p:nvSpPr>
        <p:spPr bwMode="auto">
          <a:xfrm>
            <a:off x="609600" y="21747"/>
            <a:ext cx="8178800" cy="8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Number Taking ALP or Traditional </a:t>
            </a:r>
            <a:r>
              <a:rPr lang="en-US" sz="2400" b="1" dirty="0">
                <a:solidFill>
                  <a:srgbClr val="000000"/>
                </a:solidFill>
                <a:latin typeface="Arial"/>
                <a:cs typeface="Arial" charset="0"/>
                <a:sym typeface="Arial" charset="0"/>
              </a:rPr>
              <a:t>E</a:t>
            </a:r>
            <a:r>
              <a:rPr lang="en-US" sz="2400" b="1" dirty="0" smtClean="0">
                <a:solidFill>
                  <a:srgbClr val="000000"/>
                </a:solidFill>
                <a:latin typeface="Arial"/>
                <a:cs typeface="Arial" charset="0"/>
                <a:sym typeface="Arial" charset="0"/>
              </a:rPr>
              <a:t>ach Fall</a:t>
            </a:r>
          </a:p>
        </p:txBody>
      </p:sp>
      <p:sp>
        <p:nvSpPr>
          <p:cNvPr id="31756" name="Line 13"/>
          <p:cNvSpPr>
            <a:spLocks noChangeShapeType="1"/>
          </p:cNvSpPr>
          <p:nvPr/>
        </p:nvSpPr>
        <p:spPr bwMode="auto">
          <a:xfrm rot="10800000" flipH="1">
            <a:off x="838200" y="1371600"/>
            <a:ext cx="0" cy="496605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54" name="Rectangle 26"/>
          <p:cNvSpPr>
            <a:spLocks/>
          </p:cNvSpPr>
          <p:nvPr/>
        </p:nvSpPr>
        <p:spPr bwMode="auto">
          <a:xfrm>
            <a:off x="1897854"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2008</a:t>
            </a:r>
          </a:p>
        </p:txBody>
      </p:sp>
      <p:sp>
        <p:nvSpPr>
          <p:cNvPr id="39" name="Rectangle 26"/>
          <p:cNvSpPr>
            <a:spLocks/>
          </p:cNvSpPr>
          <p:nvPr/>
        </p:nvSpPr>
        <p:spPr bwMode="auto">
          <a:xfrm>
            <a:off x="4619616" y="6019800"/>
            <a:ext cx="5925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2011</a:t>
            </a:r>
          </a:p>
        </p:txBody>
      </p:sp>
      <p:sp>
        <p:nvSpPr>
          <p:cNvPr id="40" name="Rectangle 26"/>
          <p:cNvSpPr>
            <a:spLocks/>
          </p:cNvSpPr>
          <p:nvPr/>
        </p:nvSpPr>
        <p:spPr bwMode="auto">
          <a:xfrm>
            <a:off x="5507834"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2012</a:t>
            </a:r>
          </a:p>
        </p:txBody>
      </p:sp>
      <p:sp>
        <p:nvSpPr>
          <p:cNvPr id="3" name="TextBox 2"/>
          <p:cNvSpPr txBox="1"/>
          <p:nvPr/>
        </p:nvSpPr>
        <p:spPr>
          <a:xfrm>
            <a:off x="7014289" y="2098297"/>
            <a:ext cx="184666" cy="369332"/>
          </a:xfrm>
          <a:prstGeom prst="rect">
            <a:avLst/>
          </a:prstGeom>
          <a:noFill/>
        </p:spPr>
        <p:txBody>
          <a:bodyPr wrap="none" rtlCol="0">
            <a:spAutoFit/>
          </a:bodyPr>
          <a:lstStyle/>
          <a:p>
            <a:endParaRPr lang="en-US" dirty="0"/>
          </a:p>
        </p:txBody>
      </p:sp>
      <p:sp>
        <p:nvSpPr>
          <p:cNvPr id="29" name="Rectangle 26"/>
          <p:cNvSpPr>
            <a:spLocks/>
          </p:cNvSpPr>
          <p:nvPr/>
        </p:nvSpPr>
        <p:spPr bwMode="auto">
          <a:xfrm>
            <a:off x="6415088" y="6028937"/>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2013</a:t>
            </a:r>
          </a:p>
        </p:txBody>
      </p:sp>
      <p:sp>
        <p:nvSpPr>
          <p:cNvPr id="30" name="Rectangle 26"/>
          <p:cNvSpPr>
            <a:spLocks/>
          </p:cNvSpPr>
          <p:nvPr/>
        </p:nvSpPr>
        <p:spPr bwMode="auto">
          <a:xfrm>
            <a:off x="990600"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2007</a:t>
            </a:r>
          </a:p>
        </p:txBody>
      </p:sp>
      <p:grpSp>
        <p:nvGrpSpPr>
          <p:cNvPr id="72" name="Group 71"/>
          <p:cNvGrpSpPr/>
          <p:nvPr/>
        </p:nvGrpSpPr>
        <p:grpSpPr>
          <a:xfrm>
            <a:off x="5431790" y="1741311"/>
            <a:ext cx="2567151" cy="369332"/>
            <a:chOff x="6174035" y="1219200"/>
            <a:chExt cx="2567151" cy="369332"/>
          </a:xfrm>
        </p:grpSpPr>
        <p:sp>
          <p:nvSpPr>
            <p:cNvPr id="73" name="Rectangle 23"/>
            <p:cNvSpPr>
              <a:spLocks/>
            </p:cNvSpPr>
            <p:nvPr/>
          </p:nvSpPr>
          <p:spPr bwMode="auto">
            <a:xfrm>
              <a:off x="6174035" y="1295400"/>
              <a:ext cx="327332" cy="284163"/>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4" name="TextBox 73"/>
            <p:cNvSpPr txBox="1"/>
            <p:nvPr/>
          </p:nvSpPr>
          <p:spPr>
            <a:xfrm>
              <a:off x="6477000" y="1219200"/>
              <a:ext cx="2264186" cy="369332"/>
            </a:xfrm>
            <a:prstGeom prst="rect">
              <a:avLst/>
            </a:prstGeom>
            <a:noFill/>
          </p:spPr>
          <p:txBody>
            <a:bodyPr wrap="none" rtlCol="0">
              <a:spAutoFit/>
            </a:bodyPr>
            <a:lstStyle/>
            <a:p>
              <a:r>
                <a:rPr lang="en-US" sz="1800" dirty="0" smtClean="0"/>
                <a:t>traditional </a:t>
              </a:r>
              <a:r>
                <a:rPr lang="en-US" sz="1800" dirty="0" err="1" smtClean="0"/>
                <a:t>dev</a:t>
              </a:r>
              <a:r>
                <a:rPr lang="en-US" sz="1800" dirty="0" smtClean="0"/>
                <a:t> writing </a:t>
              </a:r>
              <a:endParaRPr lang="en-US" sz="1800" dirty="0"/>
            </a:p>
          </p:txBody>
        </p:sp>
      </p:grpSp>
      <p:grpSp>
        <p:nvGrpSpPr>
          <p:cNvPr id="75" name="Group 74"/>
          <p:cNvGrpSpPr/>
          <p:nvPr/>
        </p:nvGrpSpPr>
        <p:grpSpPr>
          <a:xfrm>
            <a:off x="8229600" y="1752600"/>
            <a:ext cx="839321" cy="369332"/>
            <a:chOff x="4724400" y="1219200"/>
            <a:chExt cx="839321" cy="369332"/>
          </a:xfrm>
        </p:grpSpPr>
        <p:sp>
          <p:nvSpPr>
            <p:cNvPr id="76" name="Rectangle 17"/>
            <p:cNvSpPr>
              <a:spLocks/>
            </p:cNvSpPr>
            <p:nvPr/>
          </p:nvSpPr>
          <p:spPr bwMode="auto">
            <a:xfrm>
              <a:off x="4724400" y="1295400"/>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7" name="TextBox 76"/>
            <p:cNvSpPr txBox="1"/>
            <p:nvPr/>
          </p:nvSpPr>
          <p:spPr>
            <a:xfrm>
              <a:off x="5029200" y="1219200"/>
              <a:ext cx="534521" cy="369332"/>
            </a:xfrm>
            <a:prstGeom prst="rect">
              <a:avLst/>
            </a:prstGeom>
            <a:noFill/>
          </p:spPr>
          <p:txBody>
            <a:bodyPr wrap="none" rtlCol="0">
              <a:spAutoFit/>
            </a:bodyPr>
            <a:lstStyle/>
            <a:p>
              <a:r>
                <a:rPr lang="en-US" sz="1800" dirty="0" smtClean="0"/>
                <a:t>ALP   </a:t>
              </a:r>
              <a:endParaRPr lang="en-US" sz="1800" dirty="0"/>
            </a:p>
          </p:txBody>
        </p:sp>
      </p:grpSp>
      <p:sp>
        <p:nvSpPr>
          <p:cNvPr id="78" name="Rectangle 26"/>
          <p:cNvSpPr>
            <a:spLocks/>
          </p:cNvSpPr>
          <p:nvPr/>
        </p:nvSpPr>
        <p:spPr bwMode="auto">
          <a:xfrm>
            <a:off x="7322342"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2014</a:t>
            </a:r>
          </a:p>
        </p:txBody>
      </p:sp>
      <p:sp>
        <p:nvSpPr>
          <p:cNvPr id="91" name="Rectangle 26"/>
          <p:cNvSpPr>
            <a:spLocks/>
          </p:cNvSpPr>
          <p:nvPr/>
        </p:nvSpPr>
        <p:spPr bwMode="auto">
          <a:xfrm>
            <a:off x="2805108"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2009</a:t>
            </a:r>
          </a:p>
        </p:txBody>
      </p:sp>
      <p:sp>
        <p:nvSpPr>
          <p:cNvPr id="92" name="Rectangle 26"/>
          <p:cNvSpPr>
            <a:spLocks/>
          </p:cNvSpPr>
          <p:nvPr/>
        </p:nvSpPr>
        <p:spPr bwMode="auto">
          <a:xfrm>
            <a:off x="3712362"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2010</a:t>
            </a:r>
          </a:p>
        </p:txBody>
      </p:sp>
      <p:grpSp>
        <p:nvGrpSpPr>
          <p:cNvPr id="37" name="Group 36"/>
          <p:cNvGrpSpPr/>
          <p:nvPr/>
        </p:nvGrpSpPr>
        <p:grpSpPr>
          <a:xfrm>
            <a:off x="832166" y="3505200"/>
            <a:ext cx="7804740" cy="2549249"/>
            <a:chOff x="832166" y="3505200"/>
            <a:chExt cx="7804740" cy="2549249"/>
          </a:xfrm>
        </p:grpSpPr>
        <p:grpSp>
          <p:nvGrpSpPr>
            <p:cNvPr id="2" name="Group 1"/>
            <p:cNvGrpSpPr/>
            <p:nvPr/>
          </p:nvGrpSpPr>
          <p:grpSpPr>
            <a:xfrm>
              <a:off x="832166" y="5580348"/>
              <a:ext cx="444653" cy="435399"/>
              <a:chOff x="891823" y="5591119"/>
              <a:chExt cx="444653" cy="435399"/>
            </a:xfrm>
          </p:grpSpPr>
          <p:sp>
            <p:nvSpPr>
              <p:cNvPr id="101" name="TextBox 100"/>
              <p:cNvSpPr txBox="1"/>
              <p:nvPr/>
            </p:nvSpPr>
            <p:spPr>
              <a:xfrm>
                <a:off x="891823" y="5591119"/>
                <a:ext cx="444653" cy="400110"/>
              </a:xfrm>
              <a:prstGeom prst="rect">
                <a:avLst/>
              </a:prstGeom>
              <a:noFill/>
            </p:spPr>
            <p:txBody>
              <a:bodyPr wrap="none" rtlCol="0">
                <a:spAutoFit/>
              </a:bodyPr>
              <a:lstStyle/>
              <a:p>
                <a:r>
                  <a:rPr lang="en-US" sz="2000" dirty="0" smtClean="0">
                    <a:solidFill>
                      <a:srgbClr val="000000"/>
                    </a:solidFill>
                  </a:rPr>
                  <a:t>34</a:t>
                </a:r>
                <a:endParaRPr lang="en-US" sz="2000" dirty="0">
                  <a:solidFill>
                    <a:srgbClr val="000000"/>
                  </a:solidFill>
                </a:endParaRPr>
              </a:p>
            </p:txBody>
          </p:sp>
          <p:sp>
            <p:nvSpPr>
              <p:cNvPr id="66" name="Rectangle 17"/>
              <p:cNvSpPr>
                <a:spLocks/>
              </p:cNvSpPr>
              <p:nvPr/>
            </p:nvSpPr>
            <p:spPr bwMode="auto">
              <a:xfrm>
                <a:off x="925689" y="5943600"/>
                <a:ext cx="370114" cy="829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7" name="Group 6"/>
            <p:cNvGrpSpPr/>
            <p:nvPr/>
          </p:nvGrpSpPr>
          <p:grpSpPr>
            <a:xfrm>
              <a:off x="1649250" y="5475733"/>
              <a:ext cx="444653" cy="512605"/>
              <a:chOff x="2013173" y="5513913"/>
              <a:chExt cx="444653" cy="512605"/>
            </a:xfrm>
          </p:grpSpPr>
          <p:sp>
            <p:nvSpPr>
              <p:cNvPr id="104" name="TextBox 103"/>
              <p:cNvSpPr txBox="1"/>
              <p:nvPr/>
            </p:nvSpPr>
            <p:spPr>
              <a:xfrm>
                <a:off x="2013173" y="5513913"/>
                <a:ext cx="444653" cy="400110"/>
              </a:xfrm>
              <a:prstGeom prst="rect">
                <a:avLst/>
              </a:prstGeom>
              <a:noFill/>
            </p:spPr>
            <p:txBody>
              <a:bodyPr wrap="none" rtlCol="0">
                <a:spAutoFit/>
              </a:bodyPr>
              <a:lstStyle/>
              <a:p>
                <a:r>
                  <a:rPr lang="en-US" sz="2000" dirty="0" smtClean="0">
                    <a:solidFill>
                      <a:srgbClr val="000000"/>
                    </a:solidFill>
                  </a:rPr>
                  <a:t>68</a:t>
                </a:r>
                <a:endParaRPr lang="en-US" sz="2000" dirty="0">
                  <a:solidFill>
                    <a:srgbClr val="000000"/>
                  </a:solidFill>
                </a:endParaRPr>
              </a:p>
            </p:txBody>
          </p:sp>
          <p:sp>
            <p:nvSpPr>
              <p:cNvPr id="68" name="Rectangle 17"/>
              <p:cNvSpPr>
                <a:spLocks/>
              </p:cNvSpPr>
              <p:nvPr/>
            </p:nvSpPr>
            <p:spPr bwMode="auto">
              <a:xfrm>
                <a:off x="2057400" y="5867400"/>
                <a:ext cx="370114" cy="1591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6" name="Group 5"/>
            <p:cNvGrpSpPr/>
            <p:nvPr/>
          </p:nvGrpSpPr>
          <p:grpSpPr>
            <a:xfrm>
              <a:off x="2519983" y="5288312"/>
              <a:ext cx="574647" cy="745707"/>
              <a:chOff x="2886332" y="5280811"/>
              <a:chExt cx="574647" cy="745707"/>
            </a:xfrm>
          </p:grpSpPr>
          <p:sp>
            <p:nvSpPr>
              <p:cNvPr id="41" name="Rectangle 17"/>
              <p:cNvSpPr>
                <a:spLocks/>
              </p:cNvSpPr>
              <p:nvPr/>
            </p:nvSpPr>
            <p:spPr bwMode="auto">
              <a:xfrm>
                <a:off x="2982686" y="5638800"/>
                <a:ext cx="370114" cy="3877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42" name="TextBox 41"/>
              <p:cNvSpPr txBox="1"/>
              <p:nvPr/>
            </p:nvSpPr>
            <p:spPr>
              <a:xfrm>
                <a:off x="2886332" y="5280811"/>
                <a:ext cx="574647" cy="400110"/>
              </a:xfrm>
              <a:prstGeom prst="rect">
                <a:avLst/>
              </a:prstGeom>
              <a:noFill/>
            </p:spPr>
            <p:txBody>
              <a:bodyPr wrap="none" rtlCol="0">
                <a:spAutoFit/>
              </a:bodyPr>
              <a:lstStyle/>
              <a:p>
                <a:r>
                  <a:rPr lang="en-US" sz="2000" dirty="0" smtClean="0">
                    <a:solidFill>
                      <a:srgbClr val="000000"/>
                    </a:solidFill>
                  </a:rPr>
                  <a:t>149</a:t>
                </a:r>
                <a:endParaRPr lang="en-US" sz="2000" dirty="0">
                  <a:solidFill>
                    <a:srgbClr val="000000"/>
                  </a:solidFill>
                </a:endParaRPr>
              </a:p>
            </p:txBody>
          </p:sp>
        </p:grpSp>
        <p:grpSp>
          <p:nvGrpSpPr>
            <p:cNvPr id="5" name="Group 4"/>
            <p:cNvGrpSpPr/>
            <p:nvPr/>
          </p:nvGrpSpPr>
          <p:grpSpPr>
            <a:xfrm>
              <a:off x="3498038" y="4878294"/>
              <a:ext cx="574647" cy="1117566"/>
              <a:chOff x="3728921" y="4907337"/>
              <a:chExt cx="574647" cy="1117566"/>
            </a:xfrm>
          </p:grpSpPr>
          <p:sp>
            <p:nvSpPr>
              <p:cNvPr id="107" name="TextBox 106"/>
              <p:cNvSpPr txBox="1"/>
              <p:nvPr/>
            </p:nvSpPr>
            <p:spPr>
              <a:xfrm>
                <a:off x="3728921" y="4907337"/>
                <a:ext cx="574647" cy="400110"/>
              </a:xfrm>
              <a:prstGeom prst="rect">
                <a:avLst/>
              </a:prstGeom>
              <a:noFill/>
            </p:spPr>
            <p:txBody>
              <a:bodyPr wrap="none" rtlCol="0">
                <a:spAutoFit/>
              </a:bodyPr>
              <a:lstStyle/>
              <a:p>
                <a:r>
                  <a:rPr lang="en-US" sz="2000" dirty="0" smtClean="0">
                    <a:solidFill>
                      <a:srgbClr val="000000"/>
                    </a:solidFill>
                  </a:rPr>
                  <a:t>288</a:t>
                </a:r>
                <a:endParaRPr lang="en-US" sz="2000" dirty="0">
                  <a:solidFill>
                    <a:srgbClr val="000000"/>
                  </a:solidFill>
                </a:endParaRPr>
              </a:p>
            </p:txBody>
          </p:sp>
          <p:sp>
            <p:nvSpPr>
              <p:cNvPr id="69" name="Rectangle 17"/>
              <p:cNvSpPr>
                <a:spLocks/>
              </p:cNvSpPr>
              <p:nvPr/>
            </p:nvSpPr>
            <p:spPr bwMode="auto">
              <a:xfrm>
                <a:off x="3876201" y="5256185"/>
                <a:ext cx="370114" cy="7687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4" name="Group 3"/>
            <p:cNvGrpSpPr/>
            <p:nvPr/>
          </p:nvGrpSpPr>
          <p:grpSpPr>
            <a:xfrm>
              <a:off x="4492454" y="4051244"/>
              <a:ext cx="574647" cy="1973639"/>
              <a:chOff x="5009092" y="4089424"/>
              <a:chExt cx="574647" cy="1973639"/>
            </a:xfrm>
          </p:grpSpPr>
          <p:sp>
            <p:nvSpPr>
              <p:cNvPr id="110" name="TextBox 109"/>
              <p:cNvSpPr txBox="1"/>
              <p:nvPr/>
            </p:nvSpPr>
            <p:spPr>
              <a:xfrm>
                <a:off x="5009092" y="4089424"/>
                <a:ext cx="574647" cy="400110"/>
              </a:xfrm>
              <a:prstGeom prst="rect">
                <a:avLst/>
              </a:prstGeom>
              <a:noFill/>
            </p:spPr>
            <p:txBody>
              <a:bodyPr wrap="none" rtlCol="0">
                <a:spAutoFit/>
              </a:bodyPr>
              <a:lstStyle/>
              <a:p>
                <a:r>
                  <a:rPr lang="en-US" sz="2000" dirty="0" smtClean="0">
                    <a:solidFill>
                      <a:srgbClr val="000000"/>
                    </a:solidFill>
                  </a:rPr>
                  <a:t>550</a:t>
                </a:r>
                <a:endParaRPr lang="en-US" sz="2000" dirty="0">
                  <a:solidFill>
                    <a:srgbClr val="000000"/>
                  </a:solidFill>
                </a:endParaRPr>
              </a:p>
            </p:txBody>
          </p:sp>
          <p:sp>
            <p:nvSpPr>
              <p:cNvPr id="70" name="Rectangle 17"/>
              <p:cNvSpPr>
                <a:spLocks/>
              </p:cNvSpPr>
              <p:nvPr/>
            </p:nvSpPr>
            <p:spPr bwMode="auto">
              <a:xfrm>
                <a:off x="5105400" y="4465971"/>
                <a:ext cx="370114" cy="1597092"/>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8" name="Group 7"/>
            <p:cNvGrpSpPr/>
            <p:nvPr/>
          </p:nvGrpSpPr>
          <p:grpSpPr>
            <a:xfrm>
              <a:off x="5424948" y="3886762"/>
              <a:ext cx="574647" cy="2101576"/>
              <a:chOff x="6007277" y="3924942"/>
              <a:chExt cx="574647" cy="2101576"/>
            </a:xfrm>
          </p:grpSpPr>
          <p:sp>
            <p:nvSpPr>
              <p:cNvPr id="113" name="TextBox 112"/>
              <p:cNvSpPr txBox="1"/>
              <p:nvPr/>
            </p:nvSpPr>
            <p:spPr>
              <a:xfrm>
                <a:off x="6007277" y="3924942"/>
                <a:ext cx="574647" cy="400110"/>
              </a:xfrm>
              <a:prstGeom prst="rect">
                <a:avLst/>
              </a:prstGeom>
              <a:noFill/>
            </p:spPr>
            <p:txBody>
              <a:bodyPr wrap="none" rtlCol="0">
                <a:spAutoFit/>
              </a:bodyPr>
              <a:lstStyle/>
              <a:p>
                <a:r>
                  <a:rPr lang="en-US" sz="2000" dirty="0" smtClean="0">
                    <a:solidFill>
                      <a:srgbClr val="000000"/>
                    </a:solidFill>
                  </a:rPr>
                  <a:t>587</a:t>
                </a:r>
                <a:endParaRPr lang="en-US" sz="2000" dirty="0">
                  <a:solidFill>
                    <a:srgbClr val="000000"/>
                  </a:solidFill>
                </a:endParaRPr>
              </a:p>
            </p:txBody>
          </p:sp>
          <p:sp>
            <p:nvSpPr>
              <p:cNvPr id="79" name="Rectangle 17"/>
              <p:cNvSpPr>
                <a:spLocks/>
              </p:cNvSpPr>
              <p:nvPr/>
            </p:nvSpPr>
            <p:spPr bwMode="auto">
              <a:xfrm>
                <a:off x="6096000" y="4292974"/>
                <a:ext cx="370114" cy="1733544"/>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10" name="Group 9"/>
            <p:cNvGrpSpPr/>
            <p:nvPr/>
          </p:nvGrpSpPr>
          <p:grpSpPr>
            <a:xfrm>
              <a:off x="6293987" y="3733800"/>
              <a:ext cx="574647" cy="2320649"/>
              <a:chOff x="7071076" y="3680095"/>
              <a:chExt cx="574647" cy="2320649"/>
            </a:xfrm>
          </p:grpSpPr>
          <p:sp>
            <p:nvSpPr>
              <p:cNvPr id="116" name="TextBox 115"/>
              <p:cNvSpPr txBox="1"/>
              <p:nvPr/>
            </p:nvSpPr>
            <p:spPr>
              <a:xfrm>
                <a:off x="7071076" y="3680095"/>
                <a:ext cx="574647" cy="400110"/>
              </a:xfrm>
              <a:prstGeom prst="rect">
                <a:avLst/>
              </a:prstGeom>
              <a:noFill/>
            </p:spPr>
            <p:txBody>
              <a:bodyPr wrap="none" rtlCol="0">
                <a:spAutoFit/>
              </a:bodyPr>
              <a:lstStyle/>
              <a:p>
                <a:r>
                  <a:rPr lang="en-US" sz="2000" dirty="0" smtClean="0">
                    <a:solidFill>
                      <a:srgbClr val="000000"/>
                    </a:solidFill>
                  </a:rPr>
                  <a:t>669</a:t>
                </a:r>
                <a:endParaRPr lang="en-US" sz="2000" dirty="0">
                  <a:solidFill>
                    <a:srgbClr val="000000"/>
                  </a:solidFill>
                </a:endParaRPr>
              </a:p>
            </p:txBody>
          </p:sp>
          <p:sp>
            <p:nvSpPr>
              <p:cNvPr id="80" name="Rectangle 17"/>
              <p:cNvSpPr>
                <a:spLocks/>
              </p:cNvSpPr>
              <p:nvPr/>
            </p:nvSpPr>
            <p:spPr bwMode="auto">
              <a:xfrm>
                <a:off x="7162800" y="4020071"/>
                <a:ext cx="370114" cy="1980673"/>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11" name="Group 10"/>
            <p:cNvGrpSpPr/>
            <p:nvPr/>
          </p:nvGrpSpPr>
          <p:grpSpPr>
            <a:xfrm>
              <a:off x="7157456" y="3505200"/>
              <a:ext cx="574647" cy="2529613"/>
              <a:chOff x="7955136" y="3517606"/>
              <a:chExt cx="574647" cy="2529613"/>
            </a:xfrm>
          </p:grpSpPr>
          <p:sp>
            <p:nvSpPr>
              <p:cNvPr id="119" name="TextBox 118"/>
              <p:cNvSpPr txBox="1"/>
              <p:nvPr/>
            </p:nvSpPr>
            <p:spPr>
              <a:xfrm>
                <a:off x="7955136" y="3517606"/>
                <a:ext cx="574647" cy="400110"/>
              </a:xfrm>
              <a:prstGeom prst="rect">
                <a:avLst/>
              </a:prstGeom>
              <a:noFill/>
            </p:spPr>
            <p:txBody>
              <a:bodyPr wrap="none" rtlCol="0">
                <a:spAutoFit/>
              </a:bodyPr>
              <a:lstStyle/>
              <a:p>
                <a:r>
                  <a:rPr lang="en-US" sz="2000" dirty="0" smtClean="0">
                    <a:solidFill>
                      <a:srgbClr val="000000"/>
                    </a:solidFill>
                  </a:rPr>
                  <a:t>700</a:t>
                </a:r>
                <a:endParaRPr lang="en-US" sz="2000" dirty="0">
                  <a:solidFill>
                    <a:srgbClr val="000000"/>
                  </a:solidFill>
                </a:endParaRPr>
              </a:p>
            </p:txBody>
          </p:sp>
          <p:sp>
            <p:nvSpPr>
              <p:cNvPr id="81" name="Rectangle 17"/>
              <p:cNvSpPr>
                <a:spLocks/>
              </p:cNvSpPr>
              <p:nvPr/>
            </p:nvSpPr>
            <p:spPr bwMode="auto">
              <a:xfrm>
                <a:off x="8031336" y="3898606"/>
                <a:ext cx="370114" cy="2148613"/>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99" name="Group 98"/>
            <p:cNvGrpSpPr/>
            <p:nvPr/>
          </p:nvGrpSpPr>
          <p:grpSpPr>
            <a:xfrm>
              <a:off x="8062259" y="3617259"/>
              <a:ext cx="574647" cy="2417554"/>
              <a:chOff x="7940195" y="3629665"/>
              <a:chExt cx="574647" cy="2417554"/>
            </a:xfrm>
          </p:grpSpPr>
          <p:sp>
            <p:nvSpPr>
              <p:cNvPr id="100" name="TextBox 99"/>
              <p:cNvSpPr txBox="1"/>
              <p:nvPr/>
            </p:nvSpPr>
            <p:spPr>
              <a:xfrm>
                <a:off x="7940195" y="3629665"/>
                <a:ext cx="574647" cy="400110"/>
              </a:xfrm>
              <a:prstGeom prst="rect">
                <a:avLst/>
              </a:prstGeom>
              <a:noFill/>
            </p:spPr>
            <p:txBody>
              <a:bodyPr wrap="none" rtlCol="0">
                <a:spAutoFit/>
              </a:bodyPr>
              <a:lstStyle/>
              <a:p>
                <a:r>
                  <a:rPr lang="en-US" sz="2000" dirty="0" smtClean="0">
                    <a:solidFill>
                      <a:srgbClr val="000000"/>
                    </a:solidFill>
                  </a:rPr>
                  <a:t>670</a:t>
                </a:r>
                <a:endParaRPr lang="en-US" sz="2000" dirty="0">
                  <a:solidFill>
                    <a:srgbClr val="000000"/>
                  </a:solidFill>
                </a:endParaRPr>
              </a:p>
            </p:txBody>
          </p:sp>
          <p:sp>
            <p:nvSpPr>
              <p:cNvPr id="102" name="Rectangle 17"/>
              <p:cNvSpPr>
                <a:spLocks/>
              </p:cNvSpPr>
              <p:nvPr/>
            </p:nvSpPr>
            <p:spPr bwMode="auto">
              <a:xfrm>
                <a:off x="8031336" y="3974806"/>
                <a:ext cx="370114" cy="2072413"/>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grpSp>
        <p:nvGrpSpPr>
          <p:cNvPr id="36" name="Group 35"/>
          <p:cNvGrpSpPr/>
          <p:nvPr/>
        </p:nvGrpSpPr>
        <p:grpSpPr>
          <a:xfrm>
            <a:off x="1110509" y="1197521"/>
            <a:ext cx="7922338" cy="4830632"/>
            <a:chOff x="1110509" y="1197521"/>
            <a:chExt cx="7922338" cy="4830632"/>
          </a:xfrm>
        </p:grpSpPr>
        <p:grpSp>
          <p:nvGrpSpPr>
            <p:cNvPr id="12" name="Group 11"/>
            <p:cNvGrpSpPr/>
            <p:nvPr/>
          </p:nvGrpSpPr>
          <p:grpSpPr>
            <a:xfrm>
              <a:off x="1110509" y="2783423"/>
              <a:ext cx="574647" cy="3244730"/>
              <a:chOff x="1192743" y="2756014"/>
              <a:chExt cx="574647" cy="3244730"/>
            </a:xfrm>
          </p:grpSpPr>
          <p:sp>
            <p:nvSpPr>
              <p:cNvPr id="93" name="Rectangle 17"/>
              <p:cNvSpPr>
                <a:spLocks/>
              </p:cNvSpPr>
              <p:nvPr/>
            </p:nvSpPr>
            <p:spPr bwMode="auto">
              <a:xfrm>
                <a:off x="1295400" y="3085903"/>
                <a:ext cx="370114" cy="2914841"/>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94" name="TextBox 93"/>
              <p:cNvSpPr txBox="1"/>
              <p:nvPr/>
            </p:nvSpPr>
            <p:spPr>
              <a:xfrm>
                <a:off x="1192743" y="2756014"/>
                <a:ext cx="574647" cy="400110"/>
              </a:xfrm>
              <a:prstGeom prst="rect">
                <a:avLst/>
              </a:prstGeom>
              <a:noFill/>
            </p:spPr>
            <p:txBody>
              <a:bodyPr wrap="none" rtlCol="0">
                <a:spAutoFit/>
              </a:bodyPr>
              <a:lstStyle/>
              <a:p>
                <a:r>
                  <a:rPr lang="en-US" sz="2000" dirty="0" smtClean="0">
                    <a:solidFill>
                      <a:srgbClr val="000000"/>
                    </a:solidFill>
                  </a:rPr>
                  <a:t>966</a:t>
                </a:r>
                <a:endParaRPr lang="en-US" sz="2000" dirty="0">
                  <a:solidFill>
                    <a:srgbClr val="000000"/>
                  </a:solidFill>
                </a:endParaRPr>
              </a:p>
            </p:txBody>
          </p:sp>
        </p:grpSp>
        <p:grpSp>
          <p:nvGrpSpPr>
            <p:cNvPr id="14" name="Group 13"/>
            <p:cNvGrpSpPr/>
            <p:nvPr/>
          </p:nvGrpSpPr>
          <p:grpSpPr>
            <a:xfrm>
              <a:off x="1851249" y="2109197"/>
              <a:ext cx="704640" cy="3891547"/>
              <a:chOff x="2039143" y="2109197"/>
              <a:chExt cx="704640" cy="3891547"/>
            </a:xfrm>
          </p:grpSpPr>
          <p:sp>
            <p:nvSpPr>
              <p:cNvPr id="95" name="Rectangle 17"/>
              <p:cNvSpPr>
                <a:spLocks/>
              </p:cNvSpPr>
              <p:nvPr/>
            </p:nvSpPr>
            <p:spPr bwMode="auto">
              <a:xfrm>
                <a:off x="2209800" y="2435134"/>
                <a:ext cx="370114" cy="3565610"/>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3" name="TextBox 122"/>
              <p:cNvSpPr txBox="1"/>
              <p:nvPr/>
            </p:nvSpPr>
            <p:spPr>
              <a:xfrm>
                <a:off x="2039143" y="2109197"/>
                <a:ext cx="704640" cy="400110"/>
              </a:xfrm>
              <a:prstGeom prst="rect">
                <a:avLst/>
              </a:prstGeom>
              <a:noFill/>
            </p:spPr>
            <p:txBody>
              <a:bodyPr wrap="none" rtlCol="0">
                <a:spAutoFit/>
              </a:bodyPr>
              <a:lstStyle/>
              <a:p>
                <a:r>
                  <a:rPr lang="en-US" sz="2000" dirty="0" smtClean="0">
                    <a:solidFill>
                      <a:srgbClr val="000000"/>
                    </a:solidFill>
                  </a:rPr>
                  <a:t>1142</a:t>
                </a:r>
                <a:endParaRPr lang="en-US" sz="2000" dirty="0">
                  <a:solidFill>
                    <a:srgbClr val="000000"/>
                  </a:solidFill>
                </a:endParaRPr>
              </a:p>
            </p:txBody>
          </p:sp>
        </p:grpSp>
        <p:grpSp>
          <p:nvGrpSpPr>
            <p:cNvPr id="13" name="Group 12"/>
            <p:cNvGrpSpPr/>
            <p:nvPr/>
          </p:nvGrpSpPr>
          <p:grpSpPr>
            <a:xfrm>
              <a:off x="2784481" y="1197521"/>
              <a:ext cx="704640" cy="4803223"/>
              <a:chOff x="3024386" y="1197521"/>
              <a:chExt cx="704640" cy="4803223"/>
            </a:xfrm>
          </p:grpSpPr>
          <p:sp>
            <p:nvSpPr>
              <p:cNvPr id="96" name="Rectangle 17"/>
              <p:cNvSpPr>
                <a:spLocks/>
              </p:cNvSpPr>
              <p:nvPr/>
            </p:nvSpPr>
            <p:spPr bwMode="auto">
              <a:xfrm>
                <a:off x="3205538" y="1542952"/>
                <a:ext cx="370114" cy="4457792"/>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4" name="TextBox 123"/>
              <p:cNvSpPr txBox="1"/>
              <p:nvPr/>
            </p:nvSpPr>
            <p:spPr>
              <a:xfrm>
                <a:off x="3024386" y="1197521"/>
                <a:ext cx="704640" cy="400110"/>
              </a:xfrm>
              <a:prstGeom prst="rect">
                <a:avLst/>
              </a:prstGeom>
              <a:noFill/>
            </p:spPr>
            <p:txBody>
              <a:bodyPr wrap="none" rtlCol="0">
                <a:spAutoFit/>
              </a:bodyPr>
              <a:lstStyle/>
              <a:p>
                <a:r>
                  <a:rPr lang="en-US" sz="2000" dirty="0" smtClean="0">
                    <a:solidFill>
                      <a:srgbClr val="000000"/>
                    </a:solidFill>
                  </a:rPr>
                  <a:t>1406</a:t>
                </a:r>
                <a:endParaRPr lang="en-US" sz="2000" dirty="0">
                  <a:solidFill>
                    <a:srgbClr val="000000"/>
                  </a:solidFill>
                </a:endParaRPr>
              </a:p>
            </p:txBody>
          </p:sp>
        </p:grpSp>
        <p:grpSp>
          <p:nvGrpSpPr>
            <p:cNvPr id="16" name="Group 15"/>
            <p:cNvGrpSpPr/>
            <p:nvPr/>
          </p:nvGrpSpPr>
          <p:grpSpPr>
            <a:xfrm>
              <a:off x="3823720" y="1494552"/>
              <a:ext cx="704640" cy="4501148"/>
              <a:chOff x="4104305" y="1494552"/>
              <a:chExt cx="704640" cy="4501148"/>
            </a:xfrm>
          </p:grpSpPr>
          <p:sp>
            <p:nvSpPr>
              <p:cNvPr id="97" name="Rectangle 17"/>
              <p:cNvSpPr>
                <a:spLocks/>
              </p:cNvSpPr>
              <p:nvPr/>
            </p:nvSpPr>
            <p:spPr bwMode="auto">
              <a:xfrm>
                <a:off x="4260531" y="1826351"/>
                <a:ext cx="370114" cy="4169349"/>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5" name="TextBox 124"/>
              <p:cNvSpPr txBox="1"/>
              <p:nvPr/>
            </p:nvSpPr>
            <p:spPr>
              <a:xfrm>
                <a:off x="4104305" y="1494552"/>
                <a:ext cx="704640" cy="400110"/>
              </a:xfrm>
              <a:prstGeom prst="rect">
                <a:avLst/>
              </a:prstGeom>
              <a:noFill/>
            </p:spPr>
            <p:txBody>
              <a:bodyPr wrap="none" rtlCol="0">
                <a:spAutoFit/>
              </a:bodyPr>
              <a:lstStyle/>
              <a:p>
                <a:r>
                  <a:rPr lang="en-US" sz="2000" dirty="0" smtClean="0">
                    <a:solidFill>
                      <a:srgbClr val="000000"/>
                    </a:solidFill>
                  </a:rPr>
                  <a:t>1328</a:t>
                </a:r>
                <a:endParaRPr lang="en-US" sz="2000" dirty="0">
                  <a:solidFill>
                    <a:srgbClr val="000000"/>
                  </a:solidFill>
                </a:endParaRPr>
              </a:p>
            </p:txBody>
          </p:sp>
        </p:grpSp>
        <p:grpSp>
          <p:nvGrpSpPr>
            <p:cNvPr id="15" name="Group 14"/>
            <p:cNvGrpSpPr/>
            <p:nvPr/>
          </p:nvGrpSpPr>
          <p:grpSpPr>
            <a:xfrm>
              <a:off x="4756214" y="2346252"/>
              <a:ext cx="704640" cy="3659944"/>
              <a:chOff x="5129124" y="2346252"/>
              <a:chExt cx="704640" cy="3659944"/>
            </a:xfrm>
          </p:grpSpPr>
          <p:sp>
            <p:nvSpPr>
              <p:cNvPr id="98" name="Rectangle 17"/>
              <p:cNvSpPr>
                <a:spLocks/>
              </p:cNvSpPr>
              <p:nvPr/>
            </p:nvSpPr>
            <p:spPr bwMode="auto">
              <a:xfrm>
                <a:off x="5299562" y="2676549"/>
                <a:ext cx="370114" cy="3329647"/>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6" name="TextBox 125"/>
              <p:cNvSpPr txBox="1"/>
              <p:nvPr/>
            </p:nvSpPr>
            <p:spPr>
              <a:xfrm>
                <a:off x="5129124" y="2346252"/>
                <a:ext cx="704640" cy="400110"/>
              </a:xfrm>
              <a:prstGeom prst="rect">
                <a:avLst/>
              </a:prstGeom>
              <a:noFill/>
            </p:spPr>
            <p:txBody>
              <a:bodyPr wrap="none" rtlCol="0">
                <a:spAutoFit/>
              </a:bodyPr>
              <a:lstStyle/>
              <a:p>
                <a:r>
                  <a:rPr lang="en-US" sz="2000" dirty="0" smtClean="0">
                    <a:solidFill>
                      <a:srgbClr val="000000"/>
                    </a:solidFill>
                  </a:rPr>
                  <a:t>1042</a:t>
                </a:r>
                <a:endParaRPr lang="en-US" sz="2000" dirty="0">
                  <a:solidFill>
                    <a:srgbClr val="000000"/>
                  </a:solidFill>
                </a:endParaRPr>
              </a:p>
            </p:txBody>
          </p:sp>
        </p:grpSp>
        <p:grpSp>
          <p:nvGrpSpPr>
            <p:cNvPr id="17" name="Group 16"/>
            <p:cNvGrpSpPr/>
            <p:nvPr/>
          </p:nvGrpSpPr>
          <p:grpSpPr>
            <a:xfrm>
              <a:off x="5755246" y="2931725"/>
              <a:ext cx="574647" cy="3074471"/>
              <a:chOff x="6248400" y="2931725"/>
              <a:chExt cx="574647" cy="3074471"/>
            </a:xfrm>
          </p:grpSpPr>
          <p:sp>
            <p:nvSpPr>
              <p:cNvPr id="120" name="Rectangle 17"/>
              <p:cNvSpPr>
                <a:spLocks/>
              </p:cNvSpPr>
              <p:nvPr/>
            </p:nvSpPr>
            <p:spPr bwMode="auto">
              <a:xfrm>
                <a:off x="6349088" y="3253844"/>
                <a:ext cx="370114" cy="2752352"/>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7" name="TextBox 126"/>
              <p:cNvSpPr txBox="1"/>
              <p:nvPr/>
            </p:nvSpPr>
            <p:spPr>
              <a:xfrm>
                <a:off x="6248400" y="2931725"/>
                <a:ext cx="574647" cy="400110"/>
              </a:xfrm>
              <a:prstGeom prst="rect">
                <a:avLst/>
              </a:prstGeom>
              <a:noFill/>
            </p:spPr>
            <p:txBody>
              <a:bodyPr wrap="none" rtlCol="0">
                <a:spAutoFit/>
              </a:bodyPr>
              <a:lstStyle/>
              <a:p>
                <a:r>
                  <a:rPr lang="en-US" sz="2000" dirty="0" smtClean="0">
                    <a:solidFill>
                      <a:srgbClr val="000000"/>
                    </a:solidFill>
                  </a:rPr>
                  <a:t>884</a:t>
                </a:r>
                <a:endParaRPr lang="en-US" sz="2000" dirty="0">
                  <a:solidFill>
                    <a:srgbClr val="000000"/>
                  </a:solidFill>
                </a:endParaRPr>
              </a:p>
            </p:txBody>
          </p:sp>
        </p:grpSp>
        <p:grpSp>
          <p:nvGrpSpPr>
            <p:cNvPr id="18" name="Group 17"/>
            <p:cNvGrpSpPr/>
            <p:nvPr/>
          </p:nvGrpSpPr>
          <p:grpSpPr>
            <a:xfrm>
              <a:off x="6618714" y="3422966"/>
              <a:ext cx="574647" cy="2564789"/>
              <a:chOff x="7304704" y="3457355"/>
              <a:chExt cx="574647" cy="2564789"/>
            </a:xfrm>
          </p:grpSpPr>
          <p:sp>
            <p:nvSpPr>
              <p:cNvPr id="121" name="Rectangle 17"/>
              <p:cNvSpPr>
                <a:spLocks/>
              </p:cNvSpPr>
              <p:nvPr/>
            </p:nvSpPr>
            <p:spPr bwMode="auto">
              <a:xfrm>
                <a:off x="7414576" y="3915108"/>
                <a:ext cx="370114" cy="2107036"/>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8" name="TextBox 127"/>
              <p:cNvSpPr txBox="1"/>
              <p:nvPr/>
            </p:nvSpPr>
            <p:spPr>
              <a:xfrm>
                <a:off x="7304704" y="3457355"/>
                <a:ext cx="574647" cy="400110"/>
              </a:xfrm>
              <a:prstGeom prst="rect">
                <a:avLst/>
              </a:prstGeom>
              <a:noFill/>
            </p:spPr>
            <p:txBody>
              <a:bodyPr wrap="none" rtlCol="0">
                <a:spAutoFit/>
              </a:bodyPr>
              <a:lstStyle/>
              <a:p>
                <a:r>
                  <a:rPr lang="en-US" sz="2000" dirty="0" smtClean="0">
                    <a:solidFill>
                      <a:srgbClr val="000000"/>
                    </a:solidFill>
                  </a:rPr>
                  <a:t>687</a:t>
                </a:r>
                <a:endParaRPr lang="en-US" sz="2000" dirty="0">
                  <a:solidFill>
                    <a:srgbClr val="000000"/>
                  </a:solidFill>
                </a:endParaRPr>
              </a:p>
            </p:txBody>
          </p:sp>
        </p:grpSp>
        <p:grpSp>
          <p:nvGrpSpPr>
            <p:cNvPr id="19" name="Group 18"/>
            <p:cNvGrpSpPr/>
            <p:nvPr/>
          </p:nvGrpSpPr>
          <p:grpSpPr>
            <a:xfrm>
              <a:off x="7538456" y="3886200"/>
              <a:ext cx="574647" cy="2114544"/>
              <a:chOff x="8305800" y="3886200"/>
              <a:chExt cx="574647" cy="2114544"/>
            </a:xfrm>
          </p:grpSpPr>
          <p:sp>
            <p:nvSpPr>
              <p:cNvPr id="122" name="Rectangle 17"/>
              <p:cNvSpPr>
                <a:spLocks/>
              </p:cNvSpPr>
              <p:nvPr/>
            </p:nvSpPr>
            <p:spPr bwMode="auto">
              <a:xfrm>
                <a:off x="8382000" y="4267200"/>
                <a:ext cx="370114" cy="1733544"/>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9" name="TextBox 128"/>
              <p:cNvSpPr txBox="1"/>
              <p:nvPr/>
            </p:nvSpPr>
            <p:spPr>
              <a:xfrm>
                <a:off x="8305800" y="3886200"/>
                <a:ext cx="574647" cy="400110"/>
              </a:xfrm>
              <a:prstGeom prst="rect">
                <a:avLst/>
              </a:prstGeom>
              <a:noFill/>
            </p:spPr>
            <p:txBody>
              <a:bodyPr wrap="none" rtlCol="0">
                <a:spAutoFit/>
              </a:bodyPr>
              <a:lstStyle/>
              <a:p>
                <a:r>
                  <a:rPr lang="en-US" sz="2000" dirty="0" smtClean="0">
                    <a:solidFill>
                      <a:srgbClr val="000000"/>
                    </a:solidFill>
                  </a:rPr>
                  <a:t>590</a:t>
                </a:r>
                <a:endParaRPr lang="en-US" sz="2000" dirty="0">
                  <a:solidFill>
                    <a:srgbClr val="000000"/>
                  </a:solidFill>
                </a:endParaRPr>
              </a:p>
            </p:txBody>
          </p:sp>
        </p:grpSp>
        <p:grpSp>
          <p:nvGrpSpPr>
            <p:cNvPr id="103" name="Group 102"/>
            <p:cNvGrpSpPr/>
            <p:nvPr/>
          </p:nvGrpSpPr>
          <p:grpSpPr>
            <a:xfrm>
              <a:off x="8458200" y="4453965"/>
              <a:ext cx="574647" cy="1546779"/>
              <a:chOff x="8305800" y="4453965"/>
              <a:chExt cx="574647" cy="1546779"/>
            </a:xfrm>
          </p:grpSpPr>
          <p:sp>
            <p:nvSpPr>
              <p:cNvPr id="105" name="Rectangle 17"/>
              <p:cNvSpPr>
                <a:spLocks/>
              </p:cNvSpPr>
              <p:nvPr/>
            </p:nvSpPr>
            <p:spPr bwMode="auto">
              <a:xfrm>
                <a:off x="8382000" y="4800600"/>
                <a:ext cx="370114" cy="1200144"/>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06" name="TextBox 105"/>
              <p:cNvSpPr txBox="1"/>
              <p:nvPr/>
            </p:nvSpPr>
            <p:spPr>
              <a:xfrm>
                <a:off x="8305800" y="4453965"/>
                <a:ext cx="574647" cy="400110"/>
              </a:xfrm>
              <a:prstGeom prst="rect">
                <a:avLst/>
              </a:prstGeom>
              <a:noFill/>
            </p:spPr>
            <p:txBody>
              <a:bodyPr wrap="none" rtlCol="0">
                <a:spAutoFit/>
              </a:bodyPr>
              <a:lstStyle/>
              <a:p>
                <a:r>
                  <a:rPr lang="en-US" sz="2000" dirty="0" smtClean="0">
                    <a:solidFill>
                      <a:srgbClr val="000000"/>
                    </a:solidFill>
                  </a:rPr>
                  <a:t>408</a:t>
                </a:r>
                <a:endParaRPr lang="en-US" sz="2000" dirty="0">
                  <a:solidFill>
                    <a:srgbClr val="000000"/>
                  </a:solidFill>
                </a:endParaRPr>
              </a:p>
            </p:txBody>
          </p:sp>
        </p:grpSp>
      </p:grpSp>
      <p:sp>
        <p:nvSpPr>
          <p:cNvPr id="31764" name="Line 27"/>
          <p:cNvSpPr>
            <a:spLocks noChangeShapeType="1"/>
          </p:cNvSpPr>
          <p:nvPr/>
        </p:nvSpPr>
        <p:spPr bwMode="auto">
          <a:xfrm>
            <a:off x="457200" y="6019800"/>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08" name="Rectangle 26"/>
          <p:cNvSpPr>
            <a:spLocks/>
          </p:cNvSpPr>
          <p:nvPr/>
        </p:nvSpPr>
        <p:spPr bwMode="auto">
          <a:xfrm>
            <a:off x="8229600"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2015</a:t>
            </a:r>
          </a:p>
        </p:txBody>
      </p:sp>
      <p:grpSp>
        <p:nvGrpSpPr>
          <p:cNvPr id="111" name="Group 110"/>
          <p:cNvGrpSpPr/>
          <p:nvPr/>
        </p:nvGrpSpPr>
        <p:grpSpPr>
          <a:xfrm>
            <a:off x="1144164" y="4404469"/>
            <a:ext cx="3656436" cy="1514174"/>
            <a:chOff x="1144164" y="4404469"/>
            <a:chExt cx="4013406" cy="1514174"/>
          </a:xfrm>
        </p:grpSpPr>
        <p:cxnSp>
          <p:nvCxnSpPr>
            <p:cNvPr id="112" name="Straight Connector 111"/>
            <p:cNvCxnSpPr/>
            <p:nvPr/>
          </p:nvCxnSpPr>
          <p:spPr>
            <a:xfrm flipV="1">
              <a:off x="1144164" y="5842443"/>
              <a:ext cx="933105" cy="762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2077269" y="5613843"/>
              <a:ext cx="974871" cy="228600"/>
            </a:xfrm>
            <a:prstGeom prst="line">
              <a:avLst/>
            </a:prstGeom>
            <a:ln w="57150" cmpd="sng">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3052140" y="5232843"/>
              <a:ext cx="1052249" cy="381000"/>
            </a:xfrm>
            <a:prstGeom prst="line">
              <a:avLst/>
            </a:prstGeom>
            <a:ln w="57150" cmpd="sng">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a:off x="4104389" y="4404469"/>
              <a:ext cx="1053181" cy="828374"/>
            </a:xfrm>
            <a:prstGeom prst="line">
              <a:avLst/>
            </a:prstGeom>
            <a:ln w="57150" cmpd="sng">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4724400" y="3886200"/>
            <a:ext cx="3657602" cy="526062"/>
            <a:chOff x="4724400" y="3886200"/>
            <a:chExt cx="3657602" cy="526062"/>
          </a:xfrm>
        </p:grpSpPr>
        <p:cxnSp>
          <p:nvCxnSpPr>
            <p:cNvPr id="130" name="Straight Connector 129"/>
            <p:cNvCxnSpPr>
              <a:endCxn id="79" idx="0"/>
            </p:cNvCxnSpPr>
            <p:nvPr/>
          </p:nvCxnSpPr>
          <p:spPr>
            <a:xfrm flipV="1">
              <a:off x="4724400" y="4254794"/>
              <a:ext cx="974328" cy="157468"/>
            </a:xfrm>
            <a:prstGeom prst="line">
              <a:avLst/>
            </a:prstGeom>
            <a:ln w="57150" cmpd="sng">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81" idx="0"/>
              <a:endCxn id="80" idx="0"/>
            </p:cNvCxnSpPr>
            <p:nvPr/>
          </p:nvCxnSpPr>
          <p:spPr>
            <a:xfrm flipH="1">
              <a:off x="6570768" y="3886200"/>
              <a:ext cx="847945" cy="187576"/>
            </a:xfrm>
            <a:prstGeom prst="line">
              <a:avLst/>
            </a:prstGeom>
            <a:ln w="57150" cmpd="sng">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a:endCxn id="81" idx="0"/>
            </p:cNvCxnSpPr>
            <p:nvPr/>
          </p:nvCxnSpPr>
          <p:spPr>
            <a:xfrm flipH="1" flipV="1">
              <a:off x="7418713" y="3886200"/>
              <a:ext cx="963289" cy="43903"/>
            </a:xfrm>
            <a:prstGeom prst="line">
              <a:avLst/>
            </a:prstGeom>
            <a:ln w="57150" cmpd="sng">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5642237" y="4079130"/>
              <a:ext cx="847945" cy="187576"/>
            </a:xfrm>
            <a:prstGeom prst="line">
              <a:avLst/>
            </a:prstGeom>
            <a:ln w="57150" cmpd="sng">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9" name="Rectangle 8"/>
          <p:cNvSpPr/>
          <p:nvPr/>
        </p:nvSpPr>
        <p:spPr>
          <a:xfrm>
            <a:off x="7162800" y="3429000"/>
            <a:ext cx="914400" cy="327660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55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left)">
                                      <p:cBhvr>
                                        <p:cTn id="25" dur="500"/>
                                        <p:tgtEl>
                                          <p:spTgt spid="1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9" name="Group 18"/>
          <p:cNvGrpSpPr>
            <a:grpSpLocks/>
          </p:cNvGrpSpPr>
          <p:nvPr/>
        </p:nvGrpSpPr>
        <p:grpSpPr bwMode="auto">
          <a:xfrm>
            <a:off x="317500" y="5366658"/>
            <a:ext cx="8628064" cy="276225"/>
            <a:chOff x="-3" y="0"/>
            <a:chExt cx="5435"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3"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2</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46" name="Group 1"/>
          <p:cNvGrpSpPr>
            <a:grpSpLocks/>
          </p:cNvGrpSpPr>
          <p:nvPr/>
        </p:nvGrpSpPr>
        <p:grpSpPr bwMode="auto">
          <a:xfrm>
            <a:off x="323850" y="2754086"/>
            <a:ext cx="8621714" cy="276225"/>
            <a:chOff x="1" y="0"/>
            <a:chExt cx="5431" cy="174"/>
          </a:xfrm>
        </p:grpSpPr>
        <p:sp>
          <p:nvSpPr>
            <p:cNvPr id="31771"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2" name="Rectangle 3"/>
            <p:cNvSpPr>
              <a:spLocks/>
            </p:cNvSpPr>
            <p:nvPr/>
          </p:nvSpPr>
          <p:spPr bwMode="auto">
            <a:xfrm>
              <a:off x="1" y="0"/>
              <a:ext cx="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100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7" name="Group 14"/>
          <p:cNvGrpSpPr>
            <a:grpSpLocks/>
          </p:cNvGrpSpPr>
          <p:nvPr/>
        </p:nvGrpSpPr>
        <p:grpSpPr bwMode="auto">
          <a:xfrm>
            <a:off x="325438" y="2100943"/>
            <a:ext cx="8620126" cy="276225"/>
            <a:chOff x="2" y="0"/>
            <a:chExt cx="5430" cy="174"/>
          </a:xfrm>
        </p:grpSpPr>
        <p:sp>
          <p:nvSpPr>
            <p:cNvPr id="31769"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2"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120</a:t>
              </a:r>
              <a:r>
                <a:rPr lang="en-US" sz="1800" dirty="0" smtClean="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3" name="Group 14"/>
          <p:cNvGrpSpPr>
            <a:grpSpLocks/>
          </p:cNvGrpSpPr>
          <p:nvPr/>
        </p:nvGrpSpPr>
        <p:grpSpPr bwMode="auto">
          <a:xfrm>
            <a:off x="325437" y="1447800"/>
            <a:ext cx="8620127" cy="276225"/>
            <a:chOff x="2" y="0"/>
            <a:chExt cx="5430" cy="174"/>
          </a:xfrm>
        </p:grpSpPr>
        <p:sp>
          <p:nvSpPr>
            <p:cNvPr id="34"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5" name="Rectangle 16"/>
            <p:cNvSpPr>
              <a:spLocks/>
            </p:cNvSpPr>
            <p:nvPr/>
          </p:nvSpPr>
          <p:spPr bwMode="auto">
            <a:xfrm>
              <a:off x="2"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1400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2" name="Group 1"/>
          <p:cNvGrpSpPr>
            <a:grpSpLocks/>
          </p:cNvGrpSpPr>
          <p:nvPr/>
        </p:nvGrpSpPr>
        <p:grpSpPr bwMode="auto">
          <a:xfrm>
            <a:off x="382588" y="3407229"/>
            <a:ext cx="8562976" cy="276225"/>
            <a:chOff x="38" y="0"/>
            <a:chExt cx="5394" cy="174"/>
          </a:xfrm>
        </p:grpSpPr>
        <p:sp>
          <p:nvSpPr>
            <p:cNvPr id="83"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4"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8</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5" name="Group 1"/>
          <p:cNvGrpSpPr>
            <a:grpSpLocks/>
          </p:cNvGrpSpPr>
          <p:nvPr/>
        </p:nvGrpSpPr>
        <p:grpSpPr bwMode="auto">
          <a:xfrm>
            <a:off x="382588" y="4060372"/>
            <a:ext cx="8562976" cy="276225"/>
            <a:chOff x="38" y="0"/>
            <a:chExt cx="5394" cy="174"/>
          </a:xfrm>
        </p:grpSpPr>
        <p:sp>
          <p:nvSpPr>
            <p:cNvPr id="86"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7"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6</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8" name="Group 1"/>
          <p:cNvGrpSpPr>
            <a:grpSpLocks/>
          </p:cNvGrpSpPr>
          <p:nvPr/>
        </p:nvGrpSpPr>
        <p:grpSpPr bwMode="auto">
          <a:xfrm>
            <a:off x="382588" y="4713515"/>
            <a:ext cx="8562976" cy="276225"/>
            <a:chOff x="38" y="0"/>
            <a:chExt cx="5394" cy="174"/>
          </a:xfrm>
        </p:grpSpPr>
        <p:sp>
          <p:nvSpPr>
            <p:cNvPr id="89"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90"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4</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sp>
        <p:nvSpPr>
          <p:cNvPr id="28" name="Rectangle 27"/>
          <p:cNvSpPr/>
          <p:nvPr/>
        </p:nvSpPr>
        <p:spPr>
          <a:xfrm>
            <a:off x="0" y="-14111"/>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55" name="Rectangle 12"/>
          <p:cNvSpPr>
            <a:spLocks/>
          </p:cNvSpPr>
          <p:nvPr/>
        </p:nvSpPr>
        <p:spPr bwMode="auto">
          <a:xfrm>
            <a:off x="609600" y="21747"/>
            <a:ext cx="8178800" cy="8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Number Taking ALP or Traditional </a:t>
            </a:r>
            <a:r>
              <a:rPr lang="en-US" sz="2400" b="1" dirty="0">
                <a:solidFill>
                  <a:srgbClr val="000000"/>
                </a:solidFill>
                <a:latin typeface="Arial"/>
                <a:cs typeface="Arial" charset="0"/>
                <a:sym typeface="Arial" charset="0"/>
              </a:rPr>
              <a:t>E</a:t>
            </a:r>
            <a:r>
              <a:rPr lang="en-US" sz="2400" b="1" dirty="0" smtClean="0">
                <a:solidFill>
                  <a:srgbClr val="000000"/>
                </a:solidFill>
                <a:latin typeface="Arial"/>
                <a:cs typeface="Arial" charset="0"/>
                <a:sym typeface="Arial" charset="0"/>
              </a:rPr>
              <a:t>ach Fall</a:t>
            </a:r>
          </a:p>
        </p:txBody>
      </p:sp>
      <p:sp>
        <p:nvSpPr>
          <p:cNvPr id="31756" name="Line 13"/>
          <p:cNvSpPr>
            <a:spLocks noChangeShapeType="1"/>
          </p:cNvSpPr>
          <p:nvPr/>
        </p:nvSpPr>
        <p:spPr bwMode="auto">
          <a:xfrm rot="10800000" flipH="1">
            <a:off x="838200" y="1371600"/>
            <a:ext cx="0" cy="496605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54" name="Rectangle 26"/>
          <p:cNvSpPr>
            <a:spLocks/>
          </p:cNvSpPr>
          <p:nvPr/>
        </p:nvSpPr>
        <p:spPr bwMode="auto">
          <a:xfrm>
            <a:off x="1897854"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2008</a:t>
            </a:r>
          </a:p>
        </p:txBody>
      </p:sp>
      <p:sp>
        <p:nvSpPr>
          <p:cNvPr id="39" name="Rectangle 26"/>
          <p:cNvSpPr>
            <a:spLocks/>
          </p:cNvSpPr>
          <p:nvPr/>
        </p:nvSpPr>
        <p:spPr bwMode="auto">
          <a:xfrm>
            <a:off x="4619616" y="6019800"/>
            <a:ext cx="5925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2011</a:t>
            </a:r>
          </a:p>
        </p:txBody>
      </p:sp>
      <p:sp>
        <p:nvSpPr>
          <p:cNvPr id="40" name="Rectangle 26"/>
          <p:cNvSpPr>
            <a:spLocks/>
          </p:cNvSpPr>
          <p:nvPr/>
        </p:nvSpPr>
        <p:spPr bwMode="auto">
          <a:xfrm>
            <a:off x="5507834"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2012</a:t>
            </a:r>
          </a:p>
        </p:txBody>
      </p:sp>
      <p:sp>
        <p:nvSpPr>
          <p:cNvPr id="3" name="TextBox 2"/>
          <p:cNvSpPr txBox="1"/>
          <p:nvPr/>
        </p:nvSpPr>
        <p:spPr>
          <a:xfrm>
            <a:off x="7014289" y="2098297"/>
            <a:ext cx="184666" cy="369332"/>
          </a:xfrm>
          <a:prstGeom prst="rect">
            <a:avLst/>
          </a:prstGeom>
          <a:noFill/>
        </p:spPr>
        <p:txBody>
          <a:bodyPr wrap="none" rtlCol="0">
            <a:spAutoFit/>
          </a:bodyPr>
          <a:lstStyle/>
          <a:p>
            <a:endParaRPr lang="en-US" dirty="0"/>
          </a:p>
        </p:txBody>
      </p:sp>
      <p:sp>
        <p:nvSpPr>
          <p:cNvPr id="29" name="Rectangle 26"/>
          <p:cNvSpPr>
            <a:spLocks/>
          </p:cNvSpPr>
          <p:nvPr/>
        </p:nvSpPr>
        <p:spPr bwMode="auto">
          <a:xfrm>
            <a:off x="6415088" y="6028937"/>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2013</a:t>
            </a:r>
          </a:p>
        </p:txBody>
      </p:sp>
      <p:sp>
        <p:nvSpPr>
          <p:cNvPr id="30" name="Rectangle 26"/>
          <p:cNvSpPr>
            <a:spLocks/>
          </p:cNvSpPr>
          <p:nvPr/>
        </p:nvSpPr>
        <p:spPr bwMode="auto">
          <a:xfrm>
            <a:off x="990600"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2007</a:t>
            </a:r>
          </a:p>
        </p:txBody>
      </p:sp>
      <p:grpSp>
        <p:nvGrpSpPr>
          <p:cNvPr id="72" name="Group 71"/>
          <p:cNvGrpSpPr/>
          <p:nvPr/>
        </p:nvGrpSpPr>
        <p:grpSpPr>
          <a:xfrm>
            <a:off x="5431790" y="1741311"/>
            <a:ext cx="2567151" cy="369332"/>
            <a:chOff x="6174035" y="1219200"/>
            <a:chExt cx="2567151" cy="369332"/>
          </a:xfrm>
        </p:grpSpPr>
        <p:sp>
          <p:nvSpPr>
            <p:cNvPr id="73" name="Rectangle 23"/>
            <p:cNvSpPr>
              <a:spLocks/>
            </p:cNvSpPr>
            <p:nvPr/>
          </p:nvSpPr>
          <p:spPr bwMode="auto">
            <a:xfrm>
              <a:off x="6174035" y="1295400"/>
              <a:ext cx="327332" cy="284163"/>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4" name="TextBox 73"/>
            <p:cNvSpPr txBox="1"/>
            <p:nvPr/>
          </p:nvSpPr>
          <p:spPr>
            <a:xfrm>
              <a:off x="6477000" y="1219200"/>
              <a:ext cx="2264186" cy="369332"/>
            </a:xfrm>
            <a:prstGeom prst="rect">
              <a:avLst/>
            </a:prstGeom>
            <a:noFill/>
          </p:spPr>
          <p:txBody>
            <a:bodyPr wrap="none" rtlCol="0">
              <a:spAutoFit/>
            </a:bodyPr>
            <a:lstStyle/>
            <a:p>
              <a:r>
                <a:rPr lang="en-US" sz="1800" dirty="0" smtClean="0"/>
                <a:t>traditional </a:t>
              </a:r>
              <a:r>
                <a:rPr lang="en-US" sz="1800" dirty="0" err="1" smtClean="0"/>
                <a:t>dev</a:t>
              </a:r>
              <a:r>
                <a:rPr lang="en-US" sz="1800" dirty="0" smtClean="0"/>
                <a:t> writing </a:t>
              </a:r>
              <a:endParaRPr lang="en-US" sz="1800" dirty="0"/>
            </a:p>
          </p:txBody>
        </p:sp>
      </p:grpSp>
      <p:grpSp>
        <p:nvGrpSpPr>
          <p:cNvPr id="75" name="Group 74"/>
          <p:cNvGrpSpPr/>
          <p:nvPr/>
        </p:nvGrpSpPr>
        <p:grpSpPr>
          <a:xfrm>
            <a:off x="8229600" y="1752600"/>
            <a:ext cx="839321" cy="369332"/>
            <a:chOff x="4724400" y="1219200"/>
            <a:chExt cx="839321" cy="369332"/>
          </a:xfrm>
        </p:grpSpPr>
        <p:sp>
          <p:nvSpPr>
            <p:cNvPr id="76" name="Rectangle 17"/>
            <p:cNvSpPr>
              <a:spLocks/>
            </p:cNvSpPr>
            <p:nvPr/>
          </p:nvSpPr>
          <p:spPr bwMode="auto">
            <a:xfrm>
              <a:off x="4724400" y="1295400"/>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7" name="TextBox 76"/>
            <p:cNvSpPr txBox="1"/>
            <p:nvPr/>
          </p:nvSpPr>
          <p:spPr>
            <a:xfrm>
              <a:off x="5029200" y="1219200"/>
              <a:ext cx="534521" cy="369332"/>
            </a:xfrm>
            <a:prstGeom prst="rect">
              <a:avLst/>
            </a:prstGeom>
            <a:noFill/>
          </p:spPr>
          <p:txBody>
            <a:bodyPr wrap="none" rtlCol="0">
              <a:spAutoFit/>
            </a:bodyPr>
            <a:lstStyle/>
            <a:p>
              <a:r>
                <a:rPr lang="en-US" sz="1800" dirty="0" smtClean="0"/>
                <a:t>ALP   </a:t>
              </a:r>
              <a:endParaRPr lang="en-US" sz="1800" dirty="0"/>
            </a:p>
          </p:txBody>
        </p:sp>
      </p:grpSp>
      <p:sp>
        <p:nvSpPr>
          <p:cNvPr id="78" name="Rectangle 26"/>
          <p:cNvSpPr>
            <a:spLocks/>
          </p:cNvSpPr>
          <p:nvPr/>
        </p:nvSpPr>
        <p:spPr bwMode="auto">
          <a:xfrm>
            <a:off x="7322342"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2014</a:t>
            </a:r>
          </a:p>
        </p:txBody>
      </p:sp>
      <p:sp>
        <p:nvSpPr>
          <p:cNvPr id="91" name="Rectangle 26"/>
          <p:cNvSpPr>
            <a:spLocks/>
          </p:cNvSpPr>
          <p:nvPr/>
        </p:nvSpPr>
        <p:spPr bwMode="auto">
          <a:xfrm>
            <a:off x="2805108"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2009</a:t>
            </a:r>
          </a:p>
        </p:txBody>
      </p:sp>
      <p:sp>
        <p:nvSpPr>
          <p:cNvPr id="92" name="Rectangle 26"/>
          <p:cNvSpPr>
            <a:spLocks/>
          </p:cNvSpPr>
          <p:nvPr/>
        </p:nvSpPr>
        <p:spPr bwMode="auto">
          <a:xfrm>
            <a:off x="3712362"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2010</a:t>
            </a:r>
          </a:p>
        </p:txBody>
      </p:sp>
      <p:grpSp>
        <p:nvGrpSpPr>
          <p:cNvPr id="37" name="Group 36"/>
          <p:cNvGrpSpPr/>
          <p:nvPr/>
        </p:nvGrpSpPr>
        <p:grpSpPr>
          <a:xfrm>
            <a:off x="832166" y="3505200"/>
            <a:ext cx="7804740" cy="2549249"/>
            <a:chOff x="832166" y="3505200"/>
            <a:chExt cx="7804740" cy="2549249"/>
          </a:xfrm>
        </p:grpSpPr>
        <p:grpSp>
          <p:nvGrpSpPr>
            <p:cNvPr id="2" name="Group 1"/>
            <p:cNvGrpSpPr/>
            <p:nvPr/>
          </p:nvGrpSpPr>
          <p:grpSpPr>
            <a:xfrm>
              <a:off x="832166" y="5580348"/>
              <a:ext cx="444653" cy="435399"/>
              <a:chOff x="891823" y="5591119"/>
              <a:chExt cx="444653" cy="435399"/>
            </a:xfrm>
          </p:grpSpPr>
          <p:sp>
            <p:nvSpPr>
              <p:cNvPr id="101" name="TextBox 100"/>
              <p:cNvSpPr txBox="1"/>
              <p:nvPr/>
            </p:nvSpPr>
            <p:spPr>
              <a:xfrm>
                <a:off x="891823" y="5591119"/>
                <a:ext cx="444653" cy="400110"/>
              </a:xfrm>
              <a:prstGeom prst="rect">
                <a:avLst/>
              </a:prstGeom>
              <a:noFill/>
            </p:spPr>
            <p:txBody>
              <a:bodyPr wrap="none" rtlCol="0">
                <a:spAutoFit/>
              </a:bodyPr>
              <a:lstStyle/>
              <a:p>
                <a:r>
                  <a:rPr lang="en-US" sz="2000" dirty="0" smtClean="0">
                    <a:solidFill>
                      <a:srgbClr val="000000"/>
                    </a:solidFill>
                  </a:rPr>
                  <a:t>34</a:t>
                </a:r>
                <a:endParaRPr lang="en-US" sz="2000" dirty="0">
                  <a:solidFill>
                    <a:srgbClr val="000000"/>
                  </a:solidFill>
                </a:endParaRPr>
              </a:p>
            </p:txBody>
          </p:sp>
          <p:sp>
            <p:nvSpPr>
              <p:cNvPr id="66" name="Rectangle 17"/>
              <p:cNvSpPr>
                <a:spLocks/>
              </p:cNvSpPr>
              <p:nvPr/>
            </p:nvSpPr>
            <p:spPr bwMode="auto">
              <a:xfrm>
                <a:off x="925689" y="5943600"/>
                <a:ext cx="370114" cy="829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7" name="Group 6"/>
            <p:cNvGrpSpPr/>
            <p:nvPr/>
          </p:nvGrpSpPr>
          <p:grpSpPr>
            <a:xfrm>
              <a:off x="1649250" y="5475733"/>
              <a:ext cx="444653" cy="512605"/>
              <a:chOff x="2013173" y="5513913"/>
              <a:chExt cx="444653" cy="512605"/>
            </a:xfrm>
          </p:grpSpPr>
          <p:sp>
            <p:nvSpPr>
              <p:cNvPr id="104" name="TextBox 103"/>
              <p:cNvSpPr txBox="1"/>
              <p:nvPr/>
            </p:nvSpPr>
            <p:spPr>
              <a:xfrm>
                <a:off x="2013173" y="5513913"/>
                <a:ext cx="444653" cy="400110"/>
              </a:xfrm>
              <a:prstGeom prst="rect">
                <a:avLst/>
              </a:prstGeom>
              <a:noFill/>
            </p:spPr>
            <p:txBody>
              <a:bodyPr wrap="none" rtlCol="0">
                <a:spAutoFit/>
              </a:bodyPr>
              <a:lstStyle/>
              <a:p>
                <a:r>
                  <a:rPr lang="en-US" sz="2000" dirty="0" smtClean="0">
                    <a:solidFill>
                      <a:srgbClr val="000000"/>
                    </a:solidFill>
                  </a:rPr>
                  <a:t>68</a:t>
                </a:r>
                <a:endParaRPr lang="en-US" sz="2000" dirty="0">
                  <a:solidFill>
                    <a:srgbClr val="000000"/>
                  </a:solidFill>
                </a:endParaRPr>
              </a:p>
            </p:txBody>
          </p:sp>
          <p:sp>
            <p:nvSpPr>
              <p:cNvPr id="68" name="Rectangle 17"/>
              <p:cNvSpPr>
                <a:spLocks/>
              </p:cNvSpPr>
              <p:nvPr/>
            </p:nvSpPr>
            <p:spPr bwMode="auto">
              <a:xfrm>
                <a:off x="2057400" y="5867400"/>
                <a:ext cx="370114" cy="1591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6" name="Group 5"/>
            <p:cNvGrpSpPr/>
            <p:nvPr/>
          </p:nvGrpSpPr>
          <p:grpSpPr>
            <a:xfrm>
              <a:off x="2519983" y="5288312"/>
              <a:ext cx="574647" cy="745707"/>
              <a:chOff x="2886332" y="5280811"/>
              <a:chExt cx="574647" cy="745707"/>
            </a:xfrm>
          </p:grpSpPr>
          <p:sp>
            <p:nvSpPr>
              <p:cNvPr id="41" name="Rectangle 17"/>
              <p:cNvSpPr>
                <a:spLocks/>
              </p:cNvSpPr>
              <p:nvPr/>
            </p:nvSpPr>
            <p:spPr bwMode="auto">
              <a:xfrm>
                <a:off x="2982686" y="5638800"/>
                <a:ext cx="370114" cy="3877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42" name="TextBox 41"/>
              <p:cNvSpPr txBox="1"/>
              <p:nvPr/>
            </p:nvSpPr>
            <p:spPr>
              <a:xfrm>
                <a:off x="2886332" y="5280811"/>
                <a:ext cx="574647" cy="400110"/>
              </a:xfrm>
              <a:prstGeom prst="rect">
                <a:avLst/>
              </a:prstGeom>
              <a:noFill/>
            </p:spPr>
            <p:txBody>
              <a:bodyPr wrap="none" rtlCol="0">
                <a:spAutoFit/>
              </a:bodyPr>
              <a:lstStyle/>
              <a:p>
                <a:r>
                  <a:rPr lang="en-US" sz="2000" dirty="0" smtClean="0">
                    <a:solidFill>
                      <a:srgbClr val="000000"/>
                    </a:solidFill>
                  </a:rPr>
                  <a:t>149</a:t>
                </a:r>
                <a:endParaRPr lang="en-US" sz="2000" dirty="0">
                  <a:solidFill>
                    <a:srgbClr val="000000"/>
                  </a:solidFill>
                </a:endParaRPr>
              </a:p>
            </p:txBody>
          </p:sp>
        </p:grpSp>
        <p:grpSp>
          <p:nvGrpSpPr>
            <p:cNvPr id="5" name="Group 4"/>
            <p:cNvGrpSpPr/>
            <p:nvPr/>
          </p:nvGrpSpPr>
          <p:grpSpPr>
            <a:xfrm>
              <a:off x="3498038" y="4878294"/>
              <a:ext cx="574647" cy="1117566"/>
              <a:chOff x="3728921" y="4907337"/>
              <a:chExt cx="574647" cy="1117566"/>
            </a:xfrm>
          </p:grpSpPr>
          <p:sp>
            <p:nvSpPr>
              <p:cNvPr id="107" name="TextBox 106"/>
              <p:cNvSpPr txBox="1"/>
              <p:nvPr/>
            </p:nvSpPr>
            <p:spPr>
              <a:xfrm>
                <a:off x="3728921" y="4907337"/>
                <a:ext cx="574647" cy="400110"/>
              </a:xfrm>
              <a:prstGeom prst="rect">
                <a:avLst/>
              </a:prstGeom>
              <a:noFill/>
            </p:spPr>
            <p:txBody>
              <a:bodyPr wrap="none" rtlCol="0">
                <a:spAutoFit/>
              </a:bodyPr>
              <a:lstStyle/>
              <a:p>
                <a:r>
                  <a:rPr lang="en-US" sz="2000" dirty="0" smtClean="0">
                    <a:solidFill>
                      <a:srgbClr val="000000"/>
                    </a:solidFill>
                  </a:rPr>
                  <a:t>288</a:t>
                </a:r>
                <a:endParaRPr lang="en-US" sz="2000" dirty="0">
                  <a:solidFill>
                    <a:srgbClr val="000000"/>
                  </a:solidFill>
                </a:endParaRPr>
              </a:p>
            </p:txBody>
          </p:sp>
          <p:sp>
            <p:nvSpPr>
              <p:cNvPr id="69" name="Rectangle 17"/>
              <p:cNvSpPr>
                <a:spLocks/>
              </p:cNvSpPr>
              <p:nvPr/>
            </p:nvSpPr>
            <p:spPr bwMode="auto">
              <a:xfrm>
                <a:off x="3876201" y="5256185"/>
                <a:ext cx="370114" cy="7687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4" name="Group 3"/>
            <p:cNvGrpSpPr/>
            <p:nvPr/>
          </p:nvGrpSpPr>
          <p:grpSpPr>
            <a:xfrm>
              <a:off x="4492454" y="4051244"/>
              <a:ext cx="574647" cy="1973639"/>
              <a:chOff x="5009092" y="4089424"/>
              <a:chExt cx="574647" cy="1973639"/>
            </a:xfrm>
          </p:grpSpPr>
          <p:sp>
            <p:nvSpPr>
              <p:cNvPr id="110" name="TextBox 109"/>
              <p:cNvSpPr txBox="1"/>
              <p:nvPr/>
            </p:nvSpPr>
            <p:spPr>
              <a:xfrm>
                <a:off x="5009092" y="4089424"/>
                <a:ext cx="574647" cy="400110"/>
              </a:xfrm>
              <a:prstGeom prst="rect">
                <a:avLst/>
              </a:prstGeom>
              <a:noFill/>
            </p:spPr>
            <p:txBody>
              <a:bodyPr wrap="none" rtlCol="0">
                <a:spAutoFit/>
              </a:bodyPr>
              <a:lstStyle/>
              <a:p>
                <a:r>
                  <a:rPr lang="en-US" sz="2000" dirty="0" smtClean="0">
                    <a:solidFill>
                      <a:srgbClr val="000000"/>
                    </a:solidFill>
                  </a:rPr>
                  <a:t>550</a:t>
                </a:r>
                <a:endParaRPr lang="en-US" sz="2000" dirty="0">
                  <a:solidFill>
                    <a:srgbClr val="000000"/>
                  </a:solidFill>
                </a:endParaRPr>
              </a:p>
            </p:txBody>
          </p:sp>
          <p:sp>
            <p:nvSpPr>
              <p:cNvPr id="70" name="Rectangle 17"/>
              <p:cNvSpPr>
                <a:spLocks/>
              </p:cNvSpPr>
              <p:nvPr/>
            </p:nvSpPr>
            <p:spPr bwMode="auto">
              <a:xfrm>
                <a:off x="5105400" y="4465971"/>
                <a:ext cx="370114" cy="1597092"/>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8" name="Group 7"/>
            <p:cNvGrpSpPr/>
            <p:nvPr/>
          </p:nvGrpSpPr>
          <p:grpSpPr>
            <a:xfrm>
              <a:off x="5424948" y="3886762"/>
              <a:ext cx="574647" cy="2101576"/>
              <a:chOff x="6007277" y="3924942"/>
              <a:chExt cx="574647" cy="2101576"/>
            </a:xfrm>
          </p:grpSpPr>
          <p:sp>
            <p:nvSpPr>
              <p:cNvPr id="113" name="TextBox 112"/>
              <p:cNvSpPr txBox="1"/>
              <p:nvPr/>
            </p:nvSpPr>
            <p:spPr>
              <a:xfrm>
                <a:off x="6007277" y="3924942"/>
                <a:ext cx="574647" cy="400110"/>
              </a:xfrm>
              <a:prstGeom prst="rect">
                <a:avLst/>
              </a:prstGeom>
              <a:noFill/>
            </p:spPr>
            <p:txBody>
              <a:bodyPr wrap="none" rtlCol="0">
                <a:spAutoFit/>
              </a:bodyPr>
              <a:lstStyle/>
              <a:p>
                <a:r>
                  <a:rPr lang="en-US" sz="2000" dirty="0" smtClean="0">
                    <a:solidFill>
                      <a:srgbClr val="000000"/>
                    </a:solidFill>
                  </a:rPr>
                  <a:t>587</a:t>
                </a:r>
                <a:endParaRPr lang="en-US" sz="2000" dirty="0">
                  <a:solidFill>
                    <a:srgbClr val="000000"/>
                  </a:solidFill>
                </a:endParaRPr>
              </a:p>
            </p:txBody>
          </p:sp>
          <p:sp>
            <p:nvSpPr>
              <p:cNvPr id="79" name="Rectangle 17"/>
              <p:cNvSpPr>
                <a:spLocks/>
              </p:cNvSpPr>
              <p:nvPr/>
            </p:nvSpPr>
            <p:spPr bwMode="auto">
              <a:xfrm>
                <a:off x="6096000" y="4292974"/>
                <a:ext cx="370114" cy="1733544"/>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10" name="Group 9"/>
            <p:cNvGrpSpPr/>
            <p:nvPr/>
          </p:nvGrpSpPr>
          <p:grpSpPr>
            <a:xfrm>
              <a:off x="6293987" y="3733800"/>
              <a:ext cx="574647" cy="2320649"/>
              <a:chOff x="7071076" y="3680095"/>
              <a:chExt cx="574647" cy="2320649"/>
            </a:xfrm>
          </p:grpSpPr>
          <p:sp>
            <p:nvSpPr>
              <p:cNvPr id="116" name="TextBox 115"/>
              <p:cNvSpPr txBox="1"/>
              <p:nvPr/>
            </p:nvSpPr>
            <p:spPr>
              <a:xfrm>
                <a:off x="7071076" y="3680095"/>
                <a:ext cx="574647" cy="400110"/>
              </a:xfrm>
              <a:prstGeom prst="rect">
                <a:avLst/>
              </a:prstGeom>
              <a:noFill/>
            </p:spPr>
            <p:txBody>
              <a:bodyPr wrap="none" rtlCol="0">
                <a:spAutoFit/>
              </a:bodyPr>
              <a:lstStyle/>
              <a:p>
                <a:r>
                  <a:rPr lang="en-US" sz="2000" dirty="0" smtClean="0">
                    <a:solidFill>
                      <a:srgbClr val="000000"/>
                    </a:solidFill>
                  </a:rPr>
                  <a:t>669</a:t>
                </a:r>
                <a:endParaRPr lang="en-US" sz="2000" dirty="0">
                  <a:solidFill>
                    <a:srgbClr val="000000"/>
                  </a:solidFill>
                </a:endParaRPr>
              </a:p>
            </p:txBody>
          </p:sp>
          <p:sp>
            <p:nvSpPr>
              <p:cNvPr id="80" name="Rectangle 17"/>
              <p:cNvSpPr>
                <a:spLocks/>
              </p:cNvSpPr>
              <p:nvPr/>
            </p:nvSpPr>
            <p:spPr bwMode="auto">
              <a:xfrm>
                <a:off x="7162800" y="4020071"/>
                <a:ext cx="370114" cy="1980673"/>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11" name="Group 10"/>
            <p:cNvGrpSpPr/>
            <p:nvPr/>
          </p:nvGrpSpPr>
          <p:grpSpPr>
            <a:xfrm>
              <a:off x="7157456" y="3505200"/>
              <a:ext cx="574647" cy="2529613"/>
              <a:chOff x="7955136" y="3517606"/>
              <a:chExt cx="574647" cy="2529613"/>
            </a:xfrm>
          </p:grpSpPr>
          <p:sp>
            <p:nvSpPr>
              <p:cNvPr id="119" name="TextBox 118"/>
              <p:cNvSpPr txBox="1"/>
              <p:nvPr/>
            </p:nvSpPr>
            <p:spPr>
              <a:xfrm>
                <a:off x="7955136" y="3517606"/>
                <a:ext cx="574647" cy="400110"/>
              </a:xfrm>
              <a:prstGeom prst="rect">
                <a:avLst/>
              </a:prstGeom>
              <a:noFill/>
            </p:spPr>
            <p:txBody>
              <a:bodyPr wrap="none" rtlCol="0">
                <a:spAutoFit/>
              </a:bodyPr>
              <a:lstStyle/>
              <a:p>
                <a:r>
                  <a:rPr lang="en-US" sz="2000" dirty="0" smtClean="0">
                    <a:solidFill>
                      <a:srgbClr val="000000"/>
                    </a:solidFill>
                  </a:rPr>
                  <a:t>700</a:t>
                </a:r>
                <a:endParaRPr lang="en-US" sz="2000" dirty="0">
                  <a:solidFill>
                    <a:srgbClr val="000000"/>
                  </a:solidFill>
                </a:endParaRPr>
              </a:p>
            </p:txBody>
          </p:sp>
          <p:sp>
            <p:nvSpPr>
              <p:cNvPr id="81" name="Rectangle 17"/>
              <p:cNvSpPr>
                <a:spLocks/>
              </p:cNvSpPr>
              <p:nvPr/>
            </p:nvSpPr>
            <p:spPr bwMode="auto">
              <a:xfrm>
                <a:off x="8031336" y="3898606"/>
                <a:ext cx="370114" cy="2148613"/>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nvGrpSpPr>
            <p:cNvPr id="99" name="Group 98"/>
            <p:cNvGrpSpPr/>
            <p:nvPr/>
          </p:nvGrpSpPr>
          <p:grpSpPr>
            <a:xfrm>
              <a:off x="8062259" y="3617259"/>
              <a:ext cx="574647" cy="2417554"/>
              <a:chOff x="7940195" y="3629665"/>
              <a:chExt cx="574647" cy="2417554"/>
            </a:xfrm>
          </p:grpSpPr>
          <p:sp>
            <p:nvSpPr>
              <p:cNvPr id="100" name="TextBox 99"/>
              <p:cNvSpPr txBox="1"/>
              <p:nvPr/>
            </p:nvSpPr>
            <p:spPr>
              <a:xfrm>
                <a:off x="7940195" y="3629665"/>
                <a:ext cx="574647" cy="400110"/>
              </a:xfrm>
              <a:prstGeom prst="rect">
                <a:avLst/>
              </a:prstGeom>
              <a:noFill/>
            </p:spPr>
            <p:txBody>
              <a:bodyPr wrap="none" rtlCol="0">
                <a:spAutoFit/>
              </a:bodyPr>
              <a:lstStyle/>
              <a:p>
                <a:r>
                  <a:rPr lang="en-US" sz="2000" dirty="0" smtClean="0">
                    <a:solidFill>
                      <a:srgbClr val="000000"/>
                    </a:solidFill>
                  </a:rPr>
                  <a:t>670</a:t>
                </a:r>
                <a:endParaRPr lang="en-US" sz="2000" dirty="0">
                  <a:solidFill>
                    <a:srgbClr val="000000"/>
                  </a:solidFill>
                </a:endParaRPr>
              </a:p>
            </p:txBody>
          </p:sp>
          <p:sp>
            <p:nvSpPr>
              <p:cNvPr id="102" name="Rectangle 17"/>
              <p:cNvSpPr>
                <a:spLocks/>
              </p:cNvSpPr>
              <p:nvPr/>
            </p:nvSpPr>
            <p:spPr bwMode="auto">
              <a:xfrm>
                <a:off x="8031336" y="3974806"/>
                <a:ext cx="370114" cy="2072413"/>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grpSp>
      </p:grpSp>
      <p:grpSp>
        <p:nvGrpSpPr>
          <p:cNvPr id="36" name="Group 35"/>
          <p:cNvGrpSpPr/>
          <p:nvPr/>
        </p:nvGrpSpPr>
        <p:grpSpPr>
          <a:xfrm>
            <a:off x="1110509" y="1197521"/>
            <a:ext cx="7922338" cy="4830632"/>
            <a:chOff x="1110509" y="1197521"/>
            <a:chExt cx="7922338" cy="4830632"/>
          </a:xfrm>
        </p:grpSpPr>
        <p:grpSp>
          <p:nvGrpSpPr>
            <p:cNvPr id="12" name="Group 11"/>
            <p:cNvGrpSpPr/>
            <p:nvPr/>
          </p:nvGrpSpPr>
          <p:grpSpPr>
            <a:xfrm>
              <a:off x="1110509" y="2783423"/>
              <a:ext cx="574647" cy="3244730"/>
              <a:chOff x="1192743" y="2756014"/>
              <a:chExt cx="574647" cy="3244730"/>
            </a:xfrm>
          </p:grpSpPr>
          <p:sp>
            <p:nvSpPr>
              <p:cNvPr id="93" name="Rectangle 17"/>
              <p:cNvSpPr>
                <a:spLocks/>
              </p:cNvSpPr>
              <p:nvPr/>
            </p:nvSpPr>
            <p:spPr bwMode="auto">
              <a:xfrm>
                <a:off x="1295400" y="3085903"/>
                <a:ext cx="370114" cy="2914841"/>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94" name="TextBox 93"/>
              <p:cNvSpPr txBox="1"/>
              <p:nvPr/>
            </p:nvSpPr>
            <p:spPr>
              <a:xfrm>
                <a:off x="1192743" y="2756014"/>
                <a:ext cx="574647" cy="400110"/>
              </a:xfrm>
              <a:prstGeom prst="rect">
                <a:avLst/>
              </a:prstGeom>
              <a:noFill/>
            </p:spPr>
            <p:txBody>
              <a:bodyPr wrap="none" rtlCol="0">
                <a:spAutoFit/>
              </a:bodyPr>
              <a:lstStyle/>
              <a:p>
                <a:r>
                  <a:rPr lang="en-US" sz="2000" dirty="0" smtClean="0">
                    <a:solidFill>
                      <a:srgbClr val="000000"/>
                    </a:solidFill>
                  </a:rPr>
                  <a:t>966</a:t>
                </a:r>
                <a:endParaRPr lang="en-US" sz="2000" dirty="0">
                  <a:solidFill>
                    <a:srgbClr val="000000"/>
                  </a:solidFill>
                </a:endParaRPr>
              </a:p>
            </p:txBody>
          </p:sp>
        </p:grpSp>
        <p:grpSp>
          <p:nvGrpSpPr>
            <p:cNvPr id="14" name="Group 13"/>
            <p:cNvGrpSpPr/>
            <p:nvPr/>
          </p:nvGrpSpPr>
          <p:grpSpPr>
            <a:xfrm>
              <a:off x="1851249" y="2109197"/>
              <a:ext cx="704640" cy="3891547"/>
              <a:chOff x="2039143" y="2109197"/>
              <a:chExt cx="704640" cy="3891547"/>
            </a:xfrm>
          </p:grpSpPr>
          <p:sp>
            <p:nvSpPr>
              <p:cNvPr id="95" name="Rectangle 17"/>
              <p:cNvSpPr>
                <a:spLocks/>
              </p:cNvSpPr>
              <p:nvPr/>
            </p:nvSpPr>
            <p:spPr bwMode="auto">
              <a:xfrm>
                <a:off x="2209800" y="2435134"/>
                <a:ext cx="370114" cy="3565610"/>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3" name="TextBox 122"/>
              <p:cNvSpPr txBox="1"/>
              <p:nvPr/>
            </p:nvSpPr>
            <p:spPr>
              <a:xfrm>
                <a:off x="2039143" y="2109197"/>
                <a:ext cx="704640" cy="400110"/>
              </a:xfrm>
              <a:prstGeom prst="rect">
                <a:avLst/>
              </a:prstGeom>
              <a:noFill/>
            </p:spPr>
            <p:txBody>
              <a:bodyPr wrap="none" rtlCol="0">
                <a:spAutoFit/>
              </a:bodyPr>
              <a:lstStyle/>
              <a:p>
                <a:r>
                  <a:rPr lang="en-US" sz="2000" dirty="0" smtClean="0">
                    <a:solidFill>
                      <a:srgbClr val="000000"/>
                    </a:solidFill>
                  </a:rPr>
                  <a:t>1142</a:t>
                </a:r>
                <a:endParaRPr lang="en-US" sz="2000" dirty="0">
                  <a:solidFill>
                    <a:srgbClr val="000000"/>
                  </a:solidFill>
                </a:endParaRPr>
              </a:p>
            </p:txBody>
          </p:sp>
        </p:grpSp>
        <p:grpSp>
          <p:nvGrpSpPr>
            <p:cNvPr id="13" name="Group 12"/>
            <p:cNvGrpSpPr/>
            <p:nvPr/>
          </p:nvGrpSpPr>
          <p:grpSpPr>
            <a:xfrm>
              <a:off x="2784481" y="1197521"/>
              <a:ext cx="704640" cy="4803223"/>
              <a:chOff x="3024386" y="1197521"/>
              <a:chExt cx="704640" cy="4803223"/>
            </a:xfrm>
          </p:grpSpPr>
          <p:sp>
            <p:nvSpPr>
              <p:cNvPr id="96" name="Rectangle 17"/>
              <p:cNvSpPr>
                <a:spLocks/>
              </p:cNvSpPr>
              <p:nvPr/>
            </p:nvSpPr>
            <p:spPr bwMode="auto">
              <a:xfrm>
                <a:off x="3205538" y="1542952"/>
                <a:ext cx="370114" cy="4457792"/>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4" name="TextBox 123"/>
              <p:cNvSpPr txBox="1"/>
              <p:nvPr/>
            </p:nvSpPr>
            <p:spPr>
              <a:xfrm>
                <a:off x="3024386" y="1197521"/>
                <a:ext cx="704640" cy="400110"/>
              </a:xfrm>
              <a:prstGeom prst="rect">
                <a:avLst/>
              </a:prstGeom>
              <a:noFill/>
            </p:spPr>
            <p:txBody>
              <a:bodyPr wrap="none" rtlCol="0">
                <a:spAutoFit/>
              </a:bodyPr>
              <a:lstStyle/>
              <a:p>
                <a:r>
                  <a:rPr lang="en-US" sz="2000" dirty="0" smtClean="0">
                    <a:solidFill>
                      <a:srgbClr val="000000"/>
                    </a:solidFill>
                  </a:rPr>
                  <a:t>1406</a:t>
                </a:r>
                <a:endParaRPr lang="en-US" sz="2000" dirty="0">
                  <a:solidFill>
                    <a:srgbClr val="000000"/>
                  </a:solidFill>
                </a:endParaRPr>
              </a:p>
            </p:txBody>
          </p:sp>
        </p:grpSp>
        <p:grpSp>
          <p:nvGrpSpPr>
            <p:cNvPr id="16" name="Group 15"/>
            <p:cNvGrpSpPr/>
            <p:nvPr/>
          </p:nvGrpSpPr>
          <p:grpSpPr>
            <a:xfrm>
              <a:off x="3823720" y="1494552"/>
              <a:ext cx="704640" cy="4501148"/>
              <a:chOff x="4104305" y="1494552"/>
              <a:chExt cx="704640" cy="4501148"/>
            </a:xfrm>
          </p:grpSpPr>
          <p:sp>
            <p:nvSpPr>
              <p:cNvPr id="97" name="Rectangle 17"/>
              <p:cNvSpPr>
                <a:spLocks/>
              </p:cNvSpPr>
              <p:nvPr/>
            </p:nvSpPr>
            <p:spPr bwMode="auto">
              <a:xfrm>
                <a:off x="4260531" y="1826351"/>
                <a:ext cx="370114" cy="4169349"/>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5" name="TextBox 124"/>
              <p:cNvSpPr txBox="1"/>
              <p:nvPr/>
            </p:nvSpPr>
            <p:spPr>
              <a:xfrm>
                <a:off x="4104305" y="1494552"/>
                <a:ext cx="704640" cy="400110"/>
              </a:xfrm>
              <a:prstGeom prst="rect">
                <a:avLst/>
              </a:prstGeom>
              <a:noFill/>
            </p:spPr>
            <p:txBody>
              <a:bodyPr wrap="none" rtlCol="0">
                <a:spAutoFit/>
              </a:bodyPr>
              <a:lstStyle/>
              <a:p>
                <a:r>
                  <a:rPr lang="en-US" sz="2000" dirty="0" smtClean="0">
                    <a:solidFill>
                      <a:srgbClr val="000000"/>
                    </a:solidFill>
                  </a:rPr>
                  <a:t>1328</a:t>
                </a:r>
                <a:endParaRPr lang="en-US" sz="2000" dirty="0">
                  <a:solidFill>
                    <a:srgbClr val="000000"/>
                  </a:solidFill>
                </a:endParaRPr>
              </a:p>
            </p:txBody>
          </p:sp>
        </p:grpSp>
        <p:grpSp>
          <p:nvGrpSpPr>
            <p:cNvPr id="15" name="Group 14"/>
            <p:cNvGrpSpPr/>
            <p:nvPr/>
          </p:nvGrpSpPr>
          <p:grpSpPr>
            <a:xfrm>
              <a:off x="4756214" y="2346252"/>
              <a:ext cx="704640" cy="3659944"/>
              <a:chOff x="5129124" y="2346252"/>
              <a:chExt cx="704640" cy="3659944"/>
            </a:xfrm>
          </p:grpSpPr>
          <p:sp>
            <p:nvSpPr>
              <p:cNvPr id="98" name="Rectangle 17"/>
              <p:cNvSpPr>
                <a:spLocks/>
              </p:cNvSpPr>
              <p:nvPr/>
            </p:nvSpPr>
            <p:spPr bwMode="auto">
              <a:xfrm>
                <a:off x="5299562" y="2676549"/>
                <a:ext cx="370114" cy="3329647"/>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6" name="TextBox 125"/>
              <p:cNvSpPr txBox="1"/>
              <p:nvPr/>
            </p:nvSpPr>
            <p:spPr>
              <a:xfrm>
                <a:off x="5129124" y="2346252"/>
                <a:ext cx="704640" cy="400110"/>
              </a:xfrm>
              <a:prstGeom prst="rect">
                <a:avLst/>
              </a:prstGeom>
              <a:noFill/>
            </p:spPr>
            <p:txBody>
              <a:bodyPr wrap="none" rtlCol="0">
                <a:spAutoFit/>
              </a:bodyPr>
              <a:lstStyle/>
              <a:p>
                <a:r>
                  <a:rPr lang="en-US" sz="2000" dirty="0" smtClean="0">
                    <a:solidFill>
                      <a:srgbClr val="000000"/>
                    </a:solidFill>
                  </a:rPr>
                  <a:t>1042</a:t>
                </a:r>
                <a:endParaRPr lang="en-US" sz="2000" dirty="0">
                  <a:solidFill>
                    <a:srgbClr val="000000"/>
                  </a:solidFill>
                </a:endParaRPr>
              </a:p>
            </p:txBody>
          </p:sp>
        </p:grpSp>
        <p:grpSp>
          <p:nvGrpSpPr>
            <p:cNvPr id="17" name="Group 16"/>
            <p:cNvGrpSpPr/>
            <p:nvPr/>
          </p:nvGrpSpPr>
          <p:grpSpPr>
            <a:xfrm>
              <a:off x="5755246" y="2931725"/>
              <a:ext cx="574647" cy="3074471"/>
              <a:chOff x="6248400" y="2931725"/>
              <a:chExt cx="574647" cy="3074471"/>
            </a:xfrm>
          </p:grpSpPr>
          <p:sp>
            <p:nvSpPr>
              <p:cNvPr id="120" name="Rectangle 17"/>
              <p:cNvSpPr>
                <a:spLocks/>
              </p:cNvSpPr>
              <p:nvPr/>
            </p:nvSpPr>
            <p:spPr bwMode="auto">
              <a:xfrm>
                <a:off x="6349088" y="3253844"/>
                <a:ext cx="370114" cy="2752352"/>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7" name="TextBox 126"/>
              <p:cNvSpPr txBox="1"/>
              <p:nvPr/>
            </p:nvSpPr>
            <p:spPr>
              <a:xfrm>
                <a:off x="6248400" y="2931725"/>
                <a:ext cx="574647" cy="400110"/>
              </a:xfrm>
              <a:prstGeom prst="rect">
                <a:avLst/>
              </a:prstGeom>
              <a:noFill/>
            </p:spPr>
            <p:txBody>
              <a:bodyPr wrap="none" rtlCol="0">
                <a:spAutoFit/>
              </a:bodyPr>
              <a:lstStyle/>
              <a:p>
                <a:r>
                  <a:rPr lang="en-US" sz="2000" dirty="0" smtClean="0">
                    <a:solidFill>
                      <a:srgbClr val="000000"/>
                    </a:solidFill>
                  </a:rPr>
                  <a:t>884</a:t>
                </a:r>
                <a:endParaRPr lang="en-US" sz="2000" dirty="0">
                  <a:solidFill>
                    <a:srgbClr val="000000"/>
                  </a:solidFill>
                </a:endParaRPr>
              </a:p>
            </p:txBody>
          </p:sp>
        </p:grpSp>
        <p:grpSp>
          <p:nvGrpSpPr>
            <p:cNvPr id="18" name="Group 17"/>
            <p:cNvGrpSpPr/>
            <p:nvPr/>
          </p:nvGrpSpPr>
          <p:grpSpPr>
            <a:xfrm>
              <a:off x="6618714" y="3422966"/>
              <a:ext cx="574647" cy="2564789"/>
              <a:chOff x="7304704" y="3457355"/>
              <a:chExt cx="574647" cy="2564789"/>
            </a:xfrm>
          </p:grpSpPr>
          <p:sp>
            <p:nvSpPr>
              <p:cNvPr id="121" name="Rectangle 17"/>
              <p:cNvSpPr>
                <a:spLocks/>
              </p:cNvSpPr>
              <p:nvPr/>
            </p:nvSpPr>
            <p:spPr bwMode="auto">
              <a:xfrm>
                <a:off x="7414576" y="3915108"/>
                <a:ext cx="370114" cy="2107036"/>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8" name="TextBox 127"/>
              <p:cNvSpPr txBox="1"/>
              <p:nvPr/>
            </p:nvSpPr>
            <p:spPr>
              <a:xfrm>
                <a:off x="7304704" y="3457355"/>
                <a:ext cx="574647" cy="400110"/>
              </a:xfrm>
              <a:prstGeom prst="rect">
                <a:avLst/>
              </a:prstGeom>
              <a:noFill/>
            </p:spPr>
            <p:txBody>
              <a:bodyPr wrap="none" rtlCol="0">
                <a:spAutoFit/>
              </a:bodyPr>
              <a:lstStyle/>
              <a:p>
                <a:r>
                  <a:rPr lang="en-US" sz="2000" dirty="0" smtClean="0">
                    <a:solidFill>
                      <a:srgbClr val="000000"/>
                    </a:solidFill>
                  </a:rPr>
                  <a:t>687</a:t>
                </a:r>
                <a:endParaRPr lang="en-US" sz="2000" dirty="0">
                  <a:solidFill>
                    <a:srgbClr val="000000"/>
                  </a:solidFill>
                </a:endParaRPr>
              </a:p>
            </p:txBody>
          </p:sp>
        </p:grpSp>
        <p:grpSp>
          <p:nvGrpSpPr>
            <p:cNvPr id="19" name="Group 18"/>
            <p:cNvGrpSpPr/>
            <p:nvPr/>
          </p:nvGrpSpPr>
          <p:grpSpPr>
            <a:xfrm>
              <a:off x="7538456" y="3886200"/>
              <a:ext cx="574647" cy="2114544"/>
              <a:chOff x="8305800" y="3886200"/>
              <a:chExt cx="574647" cy="2114544"/>
            </a:xfrm>
          </p:grpSpPr>
          <p:sp>
            <p:nvSpPr>
              <p:cNvPr id="122" name="Rectangle 17"/>
              <p:cNvSpPr>
                <a:spLocks/>
              </p:cNvSpPr>
              <p:nvPr/>
            </p:nvSpPr>
            <p:spPr bwMode="auto">
              <a:xfrm>
                <a:off x="8382000" y="4267200"/>
                <a:ext cx="370114" cy="1733544"/>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9" name="TextBox 128"/>
              <p:cNvSpPr txBox="1"/>
              <p:nvPr/>
            </p:nvSpPr>
            <p:spPr>
              <a:xfrm>
                <a:off x="8305800" y="3886200"/>
                <a:ext cx="574647" cy="400110"/>
              </a:xfrm>
              <a:prstGeom prst="rect">
                <a:avLst/>
              </a:prstGeom>
              <a:noFill/>
            </p:spPr>
            <p:txBody>
              <a:bodyPr wrap="none" rtlCol="0">
                <a:spAutoFit/>
              </a:bodyPr>
              <a:lstStyle/>
              <a:p>
                <a:r>
                  <a:rPr lang="en-US" sz="2000" dirty="0" smtClean="0">
                    <a:solidFill>
                      <a:srgbClr val="000000"/>
                    </a:solidFill>
                  </a:rPr>
                  <a:t>590</a:t>
                </a:r>
                <a:endParaRPr lang="en-US" sz="2000" dirty="0">
                  <a:solidFill>
                    <a:srgbClr val="000000"/>
                  </a:solidFill>
                </a:endParaRPr>
              </a:p>
            </p:txBody>
          </p:sp>
        </p:grpSp>
        <p:grpSp>
          <p:nvGrpSpPr>
            <p:cNvPr id="103" name="Group 102"/>
            <p:cNvGrpSpPr/>
            <p:nvPr/>
          </p:nvGrpSpPr>
          <p:grpSpPr>
            <a:xfrm>
              <a:off x="8458200" y="4453965"/>
              <a:ext cx="574647" cy="1546779"/>
              <a:chOff x="8305800" y="4453965"/>
              <a:chExt cx="574647" cy="1546779"/>
            </a:xfrm>
          </p:grpSpPr>
          <p:sp>
            <p:nvSpPr>
              <p:cNvPr id="105" name="Rectangle 17"/>
              <p:cNvSpPr>
                <a:spLocks/>
              </p:cNvSpPr>
              <p:nvPr/>
            </p:nvSpPr>
            <p:spPr bwMode="auto">
              <a:xfrm>
                <a:off x="8382000" y="4800600"/>
                <a:ext cx="370114" cy="1200144"/>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06" name="TextBox 105"/>
              <p:cNvSpPr txBox="1"/>
              <p:nvPr/>
            </p:nvSpPr>
            <p:spPr>
              <a:xfrm>
                <a:off x="8305800" y="4453965"/>
                <a:ext cx="574647" cy="400110"/>
              </a:xfrm>
              <a:prstGeom prst="rect">
                <a:avLst/>
              </a:prstGeom>
              <a:noFill/>
            </p:spPr>
            <p:txBody>
              <a:bodyPr wrap="none" rtlCol="0">
                <a:spAutoFit/>
              </a:bodyPr>
              <a:lstStyle/>
              <a:p>
                <a:r>
                  <a:rPr lang="en-US" sz="2000" dirty="0" smtClean="0">
                    <a:solidFill>
                      <a:srgbClr val="000000"/>
                    </a:solidFill>
                  </a:rPr>
                  <a:t>408</a:t>
                </a:r>
                <a:endParaRPr lang="en-US" sz="2000" dirty="0">
                  <a:solidFill>
                    <a:srgbClr val="000000"/>
                  </a:solidFill>
                </a:endParaRPr>
              </a:p>
            </p:txBody>
          </p:sp>
        </p:grpSp>
      </p:grpSp>
      <p:sp>
        <p:nvSpPr>
          <p:cNvPr id="31764" name="Line 27"/>
          <p:cNvSpPr>
            <a:spLocks noChangeShapeType="1"/>
          </p:cNvSpPr>
          <p:nvPr/>
        </p:nvSpPr>
        <p:spPr bwMode="auto">
          <a:xfrm>
            <a:off x="457200" y="6019800"/>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08" name="Rectangle 26"/>
          <p:cNvSpPr>
            <a:spLocks/>
          </p:cNvSpPr>
          <p:nvPr/>
        </p:nvSpPr>
        <p:spPr bwMode="auto">
          <a:xfrm>
            <a:off x="8229600"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2015</a:t>
            </a:r>
          </a:p>
        </p:txBody>
      </p:sp>
      <p:sp>
        <p:nvSpPr>
          <p:cNvPr id="118" name="Rectangle 117"/>
          <p:cNvSpPr/>
          <p:nvPr/>
        </p:nvSpPr>
        <p:spPr>
          <a:xfrm>
            <a:off x="2514600" y="1143000"/>
            <a:ext cx="914400" cy="556260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58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1"/>
          <p:cNvGrpSpPr>
            <a:grpSpLocks/>
          </p:cNvGrpSpPr>
          <p:nvPr/>
        </p:nvGrpSpPr>
        <p:grpSpPr bwMode="auto">
          <a:xfrm>
            <a:off x="382588" y="4060372"/>
            <a:ext cx="8562976" cy="276225"/>
            <a:chOff x="38" y="0"/>
            <a:chExt cx="5394" cy="174"/>
          </a:xfrm>
        </p:grpSpPr>
        <p:sp>
          <p:nvSpPr>
            <p:cNvPr id="86"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7"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6</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2" name="Group 1"/>
          <p:cNvGrpSpPr>
            <a:grpSpLocks/>
          </p:cNvGrpSpPr>
          <p:nvPr/>
        </p:nvGrpSpPr>
        <p:grpSpPr bwMode="auto">
          <a:xfrm>
            <a:off x="382588" y="3407229"/>
            <a:ext cx="8562976" cy="276225"/>
            <a:chOff x="38" y="0"/>
            <a:chExt cx="5394" cy="174"/>
          </a:xfrm>
        </p:grpSpPr>
        <p:sp>
          <p:nvSpPr>
            <p:cNvPr id="83"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4"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8</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sp>
        <p:nvSpPr>
          <p:cNvPr id="21" name="Rectangle 20"/>
          <p:cNvSpPr/>
          <p:nvPr/>
        </p:nvSpPr>
        <p:spPr>
          <a:xfrm>
            <a:off x="3886200" y="3048000"/>
            <a:ext cx="2057400" cy="1752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759" name="Group 18"/>
          <p:cNvGrpSpPr>
            <a:grpSpLocks/>
          </p:cNvGrpSpPr>
          <p:nvPr/>
        </p:nvGrpSpPr>
        <p:grpSpPr bwMode="auto">
          <a:xfrm>
            <a:off x="317500" y="5366658"/>
            <a:ext cx="8628064" cy="276225"/>
            <a:chOff x="-3" y="0"/>
            <a:chExt cx="5435"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3"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2</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46" name="Group 1"/>
          <p:cNvGrpSpPr>
            <a:grpSpLocks/>
          </p:cNvGrpSpPr>
          <p:nvPr/>
        </p:nvGrpSpPr>
        <p:grpSpPr bwMode="auto">
          <a:xfrm>
            <a:off x="323850" y="2754086"/>
            <a:ext cx="8621714" cy="276225"/>
            <a:chOff x="1" y="0"/>
            <a:chExt cx="5431" cy="174"/>
          </a:xfrm>
        </p:grpSpPr>
        <p:sp>
          <p:nvSpPr>
            <p:cNvPr id="31771"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2" name="Rectangle 3"/>
            <p:cNvSpPr>
              <a:spLocks/>
            </p:cNvSpPr>
            <p:nvPr/>
          </p:nvSpPr>
          <p:spPr bwMode="auto">
            <a:xfrm>
              <a:off x="1" y="0"/>
              <a:ext cx="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100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7" name="Group 14"/>
          <p:cNvGrpSpPr>
            <a:grpSpLocks/>
          </p:cNvGrpSpPr>
          <p:nvPr/>
        </p:nvGrpSpPr>
        <p:grpSpPr bwMode="auto">
          <a:xfrm>
            <a:off x="325438" y="2100943"/>
            <a:ext cx="8620126" cy="276225"/>
            <a:chOff x="2" y="0"/>
            <a:chExt cx="5430" cy="174"/>
          </a:xfrm>
        </p:grpSpPr>
        <p:sp>
          <p:nvSpPr>
            <p:cNvPr id="31769"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2"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120</a:t>
              </a:r>
              <a:r>
                <a:rPr lang="en-US" sz="1800" dirty="0" smtClean="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3" name="Group 14"/>
          <p:cNvGrpSpPr>
            <a:grpSpLocks/>
          </p:cNvGrpSpPr>
          <p:nvPr/>
        </p:nvGrpSpPr>
        <p:grpSpPr bwMode="auto">
          <a:xfrm>
            <a:off x="325437" y="1447800"/>
            <a:ext cx="8620127" cy="276225"/>
            <a:chOff x="2" y="0"/>
            <a:chExt cx="5430" cy="174"/>
          </a:xfrm>
        </p:grpSpPr>
        <p:sp>
          <p:nvSpPr>
            <p:cNvPr id="34"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5" name="Rectangle 16"/>
            <p:cNvSpPr>
              <a:spLocks/>
            </p:cNvSpPr>
            <p:nvPr/>
          </p:nvSpPr>
          <p:spPr bwMode="auto">
            <a:xfrm>
              <a:off x="2"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1400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8" name="Group 1"/>
          <p:cNvGrpSpPr>
            <a:grpSpLocks/>
          </p:cNvGrpSpPr>
          <p:nvPr/>
        </p:nvGrpSpPr>
        <p:grpSpPr bwMode="auto">
          <a:xfrm>
            <a:off x="382588" y="4713515"/>
            <a:ext cx="8562976" cy="276225"/>
            <a:chOff x="38" y="0"/>
            <a:chExt cx="5394" cy="174"/>
          </a:xfrm>
        </p:grpSpPr>
        <p:sp>
          <p:nvSpPr>
            <p:cNvPr id="89"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90"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4</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sp>
        <p:nvSpPr>
          <p:cNvPr id="28" name="Rectangle 27"/>
          <p:cNvSpPr/>
          <p:nvPr/>
        </p:nvSpPr>
        <p:spPr>
          <a:xfrm>
            <a:off x="0" y="-14111"/>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55" name="Rectangle 12"/>
          <p:cNvSpPr>
            <a:spLocks/>
          </p:cNvSpPr>
          <p:nvPr/>
        </p:nvSpPr>
        <p:spPr bwMode="auto">
          <a:xfrm>
            <a:off x="609600" y="21747"/>
            <a:ext cx="8178800" cy="8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Number Taking ALP or Traditional </a:t>
            </a:r>
            <a:r>
              <a:rPr lang="en-US" sz="2400" b="1" dirty="0">
                <a:solidFill>
                  <a:srgbClr val="000000"/>
                </a:solidFill>
                <a:latin typeface="Arial"/>
                <a:cs typeface="Arial" charset="0"/>
                <a:sym typeface="Arial" charset="0"/>
              </a:rPr>
              <a:t>E</a:t>
            </a:r>
            <a:r>
              <a:rPr lang="en-US" sz="2400" b="1" dirty="0" smtClean="0">
                <a:solidFill>
                  <a:srgbClr val="000000"/>
                </a:solidFill>
                <a:latin typeface="Arial"/>
                <a:cs typeface="Arial" charset="0"/>
                <a:sym typeface="Arial" charset="0"/>
              </a:rPr>
              <a:t>ach Fall</a:t>
            </a:r>
          </a:p>
        </p:txBody>
      </p:sp>
      <p:sp>
        <p:nvSpPr>
          <p:cNvPr id="31756" name="Line 13"/>
          <p:cNvSpPr>
            <a:spLocks noChangeShapeType="1"/>
          </p:cNvSpPr>
          <p:nvPr/>
        </p:nvSpPr>
        <p:spPr bwMode="auto">
          <a:xfrm rot="10800000" flipH="1">
            <a:off x="838200" y="1371600"/>
            <a:ext cx="0" cy="496605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54" name="Rectangle 26"/>
          <p:cNvSpPr>
            <a:spLocks/>
          </p:cNvSpPr>
          <p:nvPr/>
        </p:nvSpPr>
        <p:spPr bwMode="auto">
          <a:xfrm>
            <a:off x="1897854"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2008</a:t>
            </a:r>
          </a:p>
        </p:txBody>
      </p:sp>
      <p:sp>
        <p:nvSpPr>
          <p:cNvPr id="39" name="Rectangle 26"/>
          <p:cNvSpPr>
            <a:spLocks/>
          </p:cNvSpPr>
          <p:nvPr/>
        </p:nvSpPr>
        <p:spPr bwMode="auto">
          <a:xfrm>
            <a:off x="4619616" y="6019800"/>
            <a:ext cx="5925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2011</a:t>
            </a:r>
          </a:p>
        </p:txBody>
      </p:sp>
      <p:sp>
        <p:nvSpPr>
          <p:cNvPr id="40" name="Rectangle 26"/>
          <p:cNvSpPr>
            <a:spLocks/>
          </p:cNvSpPr>
          <p:nvPr/>
        </p:nvSpPr>
        <p:spPr bwMode="auto">
          <a:xfrm>
            <a:off x="5507834"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2012</a:t>
            </a:r>
          </a:p>
        </p:txBody>
      </p:sp>
      <p:sp>
        <p:nvSpPr>
          <p:cNvPr id="29" name="Rectangle 26"/>
          <p:cNvSpPr>
            <a:spLocks/>
          </p:cNvSpPr>
          <p:nvPr/>
        </p:nvSpPr>
        <p:spPr bwMode="auto">
          <a:xfrm>
            <a:off x="6415088" y="6028937"/>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2013</a:t>
            </a:r>
          </a:p>
        </p:txBody>
      </p:sp>
      <p:sp>
        <p:nvSpPr>
          <p:cNvPr id="30" name="Rectangle 26"/>
          <p:cNvSpPr>
            <a:spLocks/>
          </p:cNvSpPr>
          <p:nvPr/>
        </p:nvSpPr>
        <p:spPr bwMode="auto">
          <a:xfrm>
            <a:off x="990600"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2007</a:t>
            </a:r>
          </a:p>
        </p:txBody>
      </p:sp>
      <p:grpSp>
        <p:nvGrpSpPr>
          <p:cNvPr id="72" name="Group 71"/>
          <p:cNvGrpSpPr/>
          <p:nvPr/>
        </p:nvGrpSpPr>
        <p:grpSpPr>
          <a:xfrm>
            <a:off x="5431790" y="1741311"/>
            <a:ext cx="2567151" cy="369332"/>
            <a:chOff x="6174035" y="1219200"/>
            <a:chExt cx="2567151" cy="369332"/>
          </a:xfrm>
        </p:grpSpPr>
        <p:sp>
          <p:nvSpPr>
            <p:cNvPr id="73" name="Rectangle 23"/>
            <p:cNvSpPr>
              <a:spLocks/>
            </p:cNvSpPr>
            <p:nvPr/>
          </p:nvSpPr>
          <p:spPr bwMode="auto">
            <a:xfrm>
              <a:off x="6174035" y="1295400"/>
              <a:ext cx="327332" cy="284163"/>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4" name="TextBox 73"/>
            <p:cNvSpPr txBox="1"/>
            <p:nvPr/>
          </p:nvSpPr>
          <p:spPr>
            <a:xfrm>
              <a:off x="6477000" y="1219200"/>
              <a:ext cx="2264186" cy="369332"/>
            </a:xfrm>
            <a:prstGeom prst="rect">
              <a:avLst/>
            </a:prstGeom>
            <a:noFill/>
          </p:spPr>
          <p:txBody>
            <a:bodyPr wrap="none" rtlCol="0">
              <a:spAutoFit/>
            </a:bodyPr>
            <a:lstStyle/>
            <a:p>
              <a:r>
                <a:rPr lang="en-US" sz="1800" dirty="0" smtClean="0"/>
                <a:t>traditional </a:t>
              </a:r>
              <a:r>
                <a:rPr lang="en-US" sz="1800" dirty="0" err="1" smtClean="0"/>
                <a:t>dev</a:t>
              </a:r>
              <a:r>
                <a:rPr lang="en-US" sz="1800" dirty="0" smtClean="0"/>
                <a:t> writing </a:t>
              </a:r>
              <a:endParaRPr lang="en-US" sz="1800" dirty="0"/>
            </a:p>
          </p:txBody>
        </p:sp>
      </p:grpSp>
      <p:grpSp>
        <p:nvGrpSpPr>
          <p:cNvPr id="75" name="Group 74"/>
          <p:cNvGrpSpPr/>
          <p:nvPr/>
        </p:nvGrpSpPr>
        <p:grpSpPr>
          <a:xfrm>
            <a:off x="8229600" y="1752600"/>
            <a:ext cx="839321" cy="369332"/>
            <a:chOff x="4724400" y="1219200"/>
            <a:chExt cx="839321" cy="369332"/>
          </a:xfrm>
        </p:grpSpPr>
        <p:sp>
          <p:nvSpPr>
            <p:cNvPr id="76" name="Rectangle 17"/>
            <p:cNvSpPr>
              <a:spLocks/>
            </p:cNvSpPr>
            <p:nvPr/>
          </p:nvSpPr>
          <p:spPr bwMode="auto">
            <a:xfrm>
              <a:off x="4724400" y="1295400"/>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7" name="TextBox 76"/>
            <p:cNvSpPr txBox="1"/>
            <p:nvPr/>
          </p:nvSpPr>
          <p:spPr>
            <a:xfrm>
              <a:off x="5029200" y="1219200"/>
              <a:ext cx="534521" cy="369332"/>
            </a:xfrm>
            <a:prstGeom prst="rect">
              <a:avLst/>
            </a:prstGeom>
            <a:noFill/>
          </p:spPr>
          <p:txBody>
            <a:bodyPr wrap="none" rtlCol="0">
              <a:spAutoFit/>
            </a:bodyPr>
            <a:lstStyle/>
            <a:p>
              <a:r>
                <a:rPr lang="en-US" sz="1800" dirty="0" smtClean="0"/>
                <a:t>ALP   </a:t>
              </a:r>
              <a:endParaRPr lang="en-US" sz="1800" dirty="0"/>
            </a:p>
          </p:txBody>
        </p:sp>
      </p:grpSp>
      <p:sp>
        <p:nvSpPr>
          <p:cNvPr id="78" name="Rectangle 26"/>
          <p:cNvSpPr>
            <a:spLocks/>
          </p:cNvSpPr>
          <p:nvPr/>
        </p:nvSpPr>
        <p:spPr bwMode="auto">
          <a:xfrm>
            <a:off x="7322342"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2014</a:t>
            </a:r>
          </a:p>
        </p:txBody>
      </p:sp>
      <p:sp>
        <p:nvSpPr>
          <p:cNvPr id="91" name="Rectangle 26"/>
          <p:cNvSpPr>
            <a:spLocks/>
          </p:cNvSpPr>
          <p:nvPr/>
        </p:nvSpPr>
        <p:spPr bwMode="auto">
          <a:xfrm>
            <a:off x="2805108"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2009</a:t>
            </a:r>
          </a:p>
        </p:txBody>
      </p:sp>
      <p:sp>
        <p:nvSpPr>
          <p:cNvPr id="92" name="Rectangle 26"/>
          <p:cNvSpPr>
            <a:spLocks/>
          </p:cNvSpPr>
          <p:nvPr/>
        </p:nvSpPr>
        <p:spPr bwMode="auto">
          <a:xfrm>
            <a:off x="3712362"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2010</a:t>
            </a:r>
          </a:p>
        </p:txBody>
      </p:sp>
      <p:grpSp>
        <p:nvGrpSpPr>
          <p:cNvPr id="6" name="Group 5"/>
          <p:cNvGrpSpPr/>
          <p:nvPr/>
        </p:nvGrpSpPr>
        <p:grpSpPr>
          <a:xfrm>
            <a:off x="2519983" y="5288312"/>
            <a:ext cx="574647" cy="745707"/>
            <a:chOff x="2886332" y="5280811"/>
            <a:chExt cx="574647" cy="745707"/>
          </a:xfrm>
        </p:grpSpPr>
        <p:sp>
          <p:nvSpPr>
            <p:cNvPr id="41" name="Rectangle 17"/>
            <p:cNvSpPr>
              <a:spLocks/>
            </p:cNvSpPr>
            <p:nvPr/>
          </p:nvSpPr>
          <p:spPr bwMode="auto">
            <a:xfrm>
              <a:off x="2982686" y="5638800"/>
              <a:ext cx="370114" cy="3877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42" name="TextBox 41"/>
            <p:cNvSpPr txBox="1"/>
            <p:nvPr/>
          </p:nvSpPr>
          <p:spPr>
            <a:xfrm>
              <a:off x="2886332" y="5280811"/>
              <a:ext cx="574647" cy="400110"/>
            </a:xfrm>
            <a:prstGeom prst="rect">
              <a:avLst/>
            </a:prstGeom>
            <a:noFill/>
          </p:spPr>
          <p:txBody>
            <a:bodyPr wrap="none" rtlCol="0">
              <a:spAutoFit/>
            </a:bodyPr>
            <a:lstStyle/>
            <a:p>
              <a:r>
                <a:rPr lang="en-US" sz="2000" dirty="0" smtClean="0">
                  <a:solidFill>
                    <a:srgbClr val="000000"/>
                  </a:solidFill>
                </a:rPr>
                <a:t>149</a:t>
              </a:r>
              <a:endParaRPr lang="en-US" sz="2000" dirty="0">
                <a:solidFill>
                  <a:srgbClr val="000000"/>
                </a:solidFill>
              </a:endParaRPr>
            </a:p>
          </p:txBody>
        </p:sp>
      </p:grpSp>
      <p:grpSp>
        <p:nvGrpSpPr>
          <p:cNvPr id="13" name="Group 12"/>
          <p:cNvGrpSpPr/>
          <p:nvPr/>
        </p:nvGrpSpPr>
        <p:grpSpPr>
          <a:xfrm>
            <a:off x="2784481" y="1197521"/>
            <a:ext cx="704640" cy="4803223"/>
            <a:chOff x="3024386" y="1197521"/>
            <a:chExt cx="704640" cy="4803223"/>
          </a:xfrm>
        </p:grpSpPr>
        <p:sp>
          <p:nvSpPr>
            <p:cNvPr id="96" name="Rectangle 17"/>
            <p:cNvSpPr>
              <a:spLocks/>
            </p:cNvSpPr>
            <p:nvPr/>
          </p:nvSpPr>
          <p:spPr bwMode="auto">
            <a:xfrm>
              <a:off x="3205538" y="1542952"/>
              <a:ext cx="370114" cy="4457792"/>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4" name="TextBox 123"/>
            <p:cNvSpPr txBox="1"/>
            <p:nvPr/>
          </p:nvSpPr>
          <p:spPr>
            <a:xfrm>
              <a:off x="3024386" y="1197521"/>
              <a:ext cx="704640" cy="400110"/>
            </a:xfrm>
            <a:prstGeom prst="rect">
              <a:avLst/>
            </a:prstGeom>
            <a:noFill/>
          </p:spPr>
          <p:txBody>
            <a:bodyPr wrap="none" rtlCol="0">
              <a:spAutoFit/>
            </a:bodyPr>
            <a:lstStyle/>
            <a:p>
              <a:r>
                <a:rPr lang="en-US" sz="2000" dirty="0" smtClean="0">
                  <a:solidFill>
                    <a:srgbClr val="000000"/>
                  </a:solidFill>
                </a:rPr>
                <a:t>1406</a:t>
              </a:r>
              <a:endParaRPr lang="en-US" sz="2000" dirty="0">
                <a:solidFill>
                  <a:srgbClr val="000000"/>
                </a:solidFill>
              </a:endParaRPr>
            </a:p>
          </p:txBody>
        </p:sp>
      </p:grpSp>
      <p:sp>
        <p:nvSpPr>
          <p:cNvPr id="31764" name="Line 27"/>
          <p:cNvSpPr>
            <a:spLocks noChangeShapeType="1"/>
          </p:cNvSpPr>
          <p:nvPr/>
        </p:nvSpPr>
        <p:spPr bwMode="auto">
          <a:xfrm>
            <a:off x="457200" y="6019800"/>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08" name="Rectangle 26"/>
          <p:cNvSpPr>
            <a:spLocks/>
          </p:cNvSpPr>
          <p:nvPr/>
        </p:nvSpPr>
        <p:spPr bwMode="auto">
          <a:xfrm>
            <a:off x="8229600"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2015</a:t>
            </a:r>
          </a:p>
        </p:txBody>
      </p:sp>
      <p:sp>
        <p:nvSpPr>
          <p:cNvPr id="20" name="TextBox 19"/>
          <p:cNvSpPr txBox="1"/>
          <p:nvPr/>
        </p:nvSpPr>
        <p:spPr>
          <a:xfrm>
            <a:off x="4038600" y="3200400"/>
            <a:ext cx="4953000" cy="1477328"/>
          </a:xfrm>
          <a:prstGeom prst="rect">
            <a:avLst/>
          </a:prstGeom>
          <a:noFill/>
        </p:spPr>
        <p:txBody>
          <a:bodyPr wrap="square" rtlCol="0">
            <a:spAutoFit/>
          </a:bodyPr>
          <a:lstStyle/>
          <a:p>
            <a:r>
              <a:rPr lang="en-US" dirty="0" smtClean="0"/>
              <a:t>.67 X 1406 = 942</a:t>
            </a:r>
          </a:p>
          <a:p>
            <a:endParaRPr lang="en-US" dirty="0"/>
          </a:p>
          <a:p>
            <a:r>
              <a:rPr lang="en-US" dirty="0" smtClean="0"/>
              <a:t>    </a:t>
            </a:r>
            <a:r>
              <a:rPr lang="en-US" u="sng" dirty="0" smtClean="0"/>
              <a:t>.26 X 149 = 39</a:t>
            </a:r>
          </a:p>
          <a:p>
            <a:endParaRPr lang="en-US" dirty="0"/>
          </a:p>
          <a:p>
            <a:r>
              <a:rPr lang="en-US" dirty="0" smtClean="0"/>
              <a:t>          total = 981</a:t>
            </a:r>
            <a:endParaRPr lang="en-US" dirty="0"/>
          </a:p>
        </p:txBody>
      </p:sp>
    </p:spTree>
    <p:extLst>
      <p:ext uri="{BB962C8B-B14F-4D97-AF65-F5344CB8AC3E}">
        <p14:creationId xmlns:p14="http://schemas.microsoft.com/office/powerpoint/2010/main" val="343073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4"/>
          <p:cNvGrpSpPr>
            <a:grpSpLocks/>
          </p:cNvGrpSpPr>
          <p:nvPr/>
        </p:nvGrpSpPr>
        <p:grpSpPr bwMode="auto">
          <a:xfrm>
            <a:off x="380574" y="1109254"/>
            <a:ext cx="8521702" cy="276225"/>
            <a:chOff x="14" y="-5"/>
            <a:chExt cx="5368" cy="174"/>
          </a:xfrm>
        </p:grpSpPr>
        <p:sp>
          <p:nvSpPr>
            <p:cNvPr id="114" name="Line 15"/>
            <p:cNvSpPr>
              <a:spLocks noChangeShapeType="1"/>
            </p:cNvSpPr>
            <p:nvPr/>
          </p:nvSpPr>
          <p:spPr bwMode="auto">
            <a:xfrm>
              <a:off x="29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15" name="Rectangle 16"/>
            <p:cNvSpPr>
              <a:spLocks/>
            </p:cNvSpPr>
            <p:nvPr/>
          </p:nvSpPr>
          <p:spPr bwMode="auto">
            <a:xfrm>
              <a:off x="14" y="-5"/>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9</a:t>
              </a:r>
              <a:r>
                <a:rPr lang="en-US" dirty="0" smtClean="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sp>
        <p:nvSpPr>
          <p:cNvPr id="21" name="Rectangle 20"/>
          <p:cNvSpPr/>
          <p:nvPr/>
        </p:nvSpPr>
        <p:spPr>
          <a:xfrm>
            <a:off x="4894728" y="812800"/>
            <a:ext cx="4096871" cy="787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9" name="Group 18"/>
          <p:cNvGrpSpPr>
            <a:grpSpLocks/>
          </p:cNvGrpSpPr>
          <p:nvPr/>
        </p:nvGrpSpPr>
        <p:grpSpPr bwMode="auto">
          <a:xfrm>
            <a:off x="361524" y="5106486"/>
            <a:ext cx="8553452" cy="276225"/>
            <a:chOff x="44" y="0"/>
            <a:chExt cx="5388" cy="174"/>
          </a:xfrm>
        </p:grpSpPr>
        <p:sp>
          <p:nvSpPr>
            <p:cNvPr id="100"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02" name="Rectangle 20"/>
            <p:cNvSpPr>
              <a:spLocks/>
            </p:cNvSpPr>
            <p:nvPr/>
          </p:nvSpPr>
          <p:spPr bwMode="auto">
            <a:xfrm>
              <a:off x="44"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1</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9" name="Group 18"/>
          <p:cNvGrpSpPr>
            <a:grpSpLocks/>
          </p:cNvGrpSpPr>
          <p:nvPr/>
        </p:nvGrpSpPr>
        <p:grpSpPr bwMode="auto">
          <a:xfrm>
            <a:off x="361524" y="4606832"/>
            <a:ext cx="8551864" cy="276225"/>
            <a:chOff x="45" y="0"/>
            <a:chExt cx="5387"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45"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2</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7" name="Group 14"/>
          <p:cNvGrpSpPr>
            <a:grpSpLocks/>
          </p:cNvGrpSpPr>
          <p:nvPr/>
        </p:nvGrpSpPr>
        <p:grpSpPr bwMode="auto">
          <a:xfrm>
            <a:off x="372637" y="1608908"/>
            <a:ext cx="8529638" cy="276225"/>
            <a:chOff x="9" y="-5"/>
            <a:chExt cx="5373" cy="174"/>
          </a:xfrm>
        </p:grpSpPr>
        <p:sp>
          <p:nvSpPr>
            <p:cNvPr id="31769" name="Line 15"/>
            <p:cNvSpPr>
              <a:spLocks noChangeShapeType="1"/>
            </p:cNvSpPr>
            <p:nvPr/>
          </p:nvSpPr>
          <p:spPr bwMode="auto">
            <a:xfrm>
              <a:off x="294" y="111"/>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9" y="-5"/>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8</a:t>
              </a:r>
              <a:r>
                <a:rPr lang="en-US" dirty="0" smtClean="0">
                  <a:cs typeface="Arial" charset="0"/>
                  <a:sym typeface="Arial" charset="0"/>
                </a:rPr>
                <a:t>0</a:t>
              </a:r>
              <a:r>
                <a:rPr lang="en-US" sz="1800" dirty="0" smtClean="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3" name="Group 14"/>
          <p:cNvGrpSpPr>
            <a:grpSpLocks/>
          </p:cNvGrpSpPr>
          <p:nvPr/>
        </p:nvGrpSpPr>
        <p:grpSpPr bwMode="auto">
          <a:xfrm>
            <a:off x="313899" y="609600"/>
            <a:ext cx="8667752" cy="276225"/>
            <a:chOff x="-28" y="0"/>
            <a:chExt cx="5460" cy="174"/>
          </a:xfrm>
        </p:grpSpPr>
        <p:sp>
          <p:nvSpPr>
            <p:cNvPr id="34" name="Line 15"/>
            <p:cNvSpPr>
              <a:spLocks noChangeShapeType="1"/>
            </p:cNvSpPr>
            <p:nvPr/>
          </p:nvSpPr>
          <p:spPr bwMode="auto">
            <a:xfrm>
              <a:off x="291" y="85"/>
              <a:ext cx="5141"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5" name="Rectangle 16"/>
            <p:cNvSpPr>
              <a:spLocks/>
            </p:cNvSpPr>
            <p:nvPr/>
          </p:nvSpPr>
          <p:spPr bwMode="auto">
            <a:xfrm>
              <a:off x="-28"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1000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2" name="Group 1"/>
          <p:cNvGrpSpPr>
            <a:grpSpLocks/>
          </p:cNvGrpSpPr>
          <p:nvPr/>
        </p:nvGrpSpPr>
        <p:grpSpPr bwMode="auto">
          <a:xfrm>
            <a:off x="361524" y="2608216"/>
            <a:ext cx="8562976" cy="276225"/>
            <a:chOff x="38" y="0"/>
            <a:chExt cx="5394" cy="174"/>
          </a:xfrm>
        </p:grpSpPr>
        <p:sp>
          <p:nvSpPr>
            <p:cNvPr id="83"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4"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6</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5" name="Group 1"/>
          <p:cNvGrpSpPr>
            <a:grpSpLocks/>
          </p:cNvGrpSpPr>
          <p:nvPr/>
        </p:nvGrpSpPr>
        <p:grpSpPr bwMode="auto">
          <a:xfrm>
            <a:off x="361524" y="3607524"/>
            <a:ext cx="8562976" cy="276225"/>
            <a:chOff x="38" y="0"/>
            <a:chExt cx="5394" cy="174"/>
          </a:xfrm>
        </p:grpSpPr>
        <p:sp>
          <p:nvSpPr>
            <p:cNvPr id="86"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7"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4</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8" name="Group 1"/>
          <p:cNvGrpSpPr>
            <a:grpSpLocks/>
          </p:cNvGrpSpPr>
          <p:nvPr/>
        </p:nvGrpSpPr>
        <p:grpSpPr bwMode="auto">
          <a:xfrm>
            <a:off x="361524" y="4107178"/>
            <a:ext cx="8562976" cy="276225"/>
            <a:chOff x="38" y="0"/>
            <a:chExt cx="5394" cy="174"/>
          </a:xfrm>
        </p:grpSpPr>
        <p:sp>
          <p:nvSpPr>
            <p:cNvPr id="89"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90"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3</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131" name="Group 14"/>
          <p:cNvGrpSpPr>
            <a:grpSpLocks/>
          </p:cNvGrpSpPr>
          <p:nvPr/>
        </p:nvGrpSpPr>
        <p:grpSpPr bwMode="auto">
          <a:xfrm>
            <a:off x="361524" y="2108562"/>
            <a:ext cx="8561389" cy="276225"/>
            <a:chOff x="39" y="0"/>
            <a:chExt cx="5393" cy="174"/>
          </a:xfrm>
        </p:grpSpPr>
        <p:sp>
          <p:nvSpPr>
            <p:cNvPr id="132"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33" name="Rectangle 16"/>
            <p:cNvSpPr>
              <a:spLocks/>
            </p:cNvSpPr>
            <p:nvPr/>
          </p:nvSpPr>
          <p:spPr bwMode="auto">
            <a:xfrm>
              <a:off x="39" y="0"/>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7</a:t>
              </a:r>
              <a:r>
                <a:rPr lang="en-US" dirty="0" smtClean="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134" name="Group 14"/>
          <p:cNvGrpSpPr>
            <a:grpSpLocks/>
          </p:cNvGrpSpPr>
          <p:nvPr/>
        </p:nvGrpSpPr>
        <p:grpSpPr bwMode="auto">
          <a:xfrm>
            <a:off x="361524" y="3107870"/>
            <a:ext cx="8561389" cy="276225"/>
            <a:chOff x="39" y="0"/>
            <a:chExt cx="5393" cy="174"/>
          </a:xfrm>
        </p:grpSpPr>
        <p:sp>
          <p:nvSpPr>
            <p:cNvPr id="135"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36" name="Rectangle 16"/>
            <p:cNvSpPr>
              <a:spLocks/>
            </p:cNvSpPr>
            <p:nvPr/>
          </p:nvSpPr>
          <p:spPr bwMode="auto">
            <a:xfrm>
              <a:off x="39" y="0"/>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5</a:t>
              </a:r>
              <a:r>
                <a:rPr lang="en-US" dirty="0" smtClean="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sp>
        <p:nvSpPr>
          <p:cNvPr id="28" name="Rectangle 27"/>
          <p:cNvSpPr/>
          <p:nvPr/>
        </p:nvSpPr>
        <p:spPr>
          <a:xfrm>
            <a:off x="0" y="-14111"/>
            <a:ext cx="9144000" cy="623711"/>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55" name="Rectangle 12"/>
          <p:cNvSpPr>
            <a:spLocks/>
          </p:cNvSpPr>
          <p:nvPr/>
        </p:nvSpPr>
        <p:spPr bwMode="auto">
          <a:xfrm>
            <a:off x="609600" y="-152400"/>
            <a:ext cx="8178800" cy="8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Number Passing or Failing ENG 101 </a:t>
            </a:r>
            <a:r>
              <a:rPr lang="en-US" sz="2400" b="1" dirty="0">
                <a:solidFill>
                  <a:srgbClr val="000000"/>
                </a:solidFill>
                <a:latin typeface="Arial"/>
                <a:cs typeface="Arial" charset="0"/>
                <a:sym typeface="Arial" charset="0"/>
              </a:rPr>
              <a:t>E</a:t>
            </a:r>
            <a:r>
              <a:rPr lang="en-US" sz="2400" b="1" dirty="0" smtClean="0">
                <a:solidFill>
                  <a:srgbClr val="000000"/>
                </a:solidFill>
                <a:latin typeface="Arial"/>
                <a:cs typeface="Arial" charset="0"/>
                <a:sym typeface="Arial" charset="0"/>
              </a:rPr>
              <a:t>ach Fall at CCBC</a:t>
            </a:r>
          </a:p>
        </p:txBody>
      </p:sp>
      <p:sp>
        <p:nvSpPr>
          <p:cNvPr id="31756" name="Line 13"/>
          <p:cNvSpPr>
            <a:spLocks noChangeShapeType="1"/>
          </p:cNvSpPr>
          <p:nvPr/>
        </p:nvSpPr>
        <p:spPr bwMode="auto">
          <a:xfrm rot="10800000">
            <a:off x="821068" y="756833"/>
            <a:ext cx="4432" cy="51671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9" name="Rectangle 26"/>
          <p:cNvSpPr>
            <a:spLocks/>
          </p:cNvSpPr>
          <p:nvPr/>
        </p:nvSpPr>
        <p:spPr bwMode="auto">
          <a:xfrm>
            <a:off x="3911278" y="5606142"/>
            <a:ext cx="5925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2011</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35%</a:t>
            </a:r>
          </a:p>
        </p:txBody>
      </p:sp>
      <p:sp>
        <p:nvSpPr>
          <p:cNvPr id="40" name="Rectangle 26"/>
          <p:cNvSpPr>
            <a:spLocks/>
          </p:cNvSpPr>
          <p:nvPr/>
        </p:nvSpPr>
        <p:spPr bwMode="auto">
          <a:xfrm>
            <a:off x="5314481"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2012</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41%</a:t>
            </a:r>
          </a:p>
        </p:txBody>
      </p:sp>
      <p:sp>
        <p:nvSpPr>
          <p:cNvPr id="3" name="TextBox 2"/>
          <p:cNvSpPr txBox="1"/>
          <p:nvPr/>
        </p:nvSpPr>
        <p:spPr>
          <a:xfrm>
            <a:off x="7001589" y="1684639"/>
            <a:ext cx="184666" cy="369332"/>
          </a:xfrm>
          <a:prstGeom prst="rect">
            <a:avLst/>
          </a:prstGeom>
          <a:noFill/>
        </p:spPr>
        <p:txBody>
          <a:bodyPr wrap="none" rtlCol="0">
            <a:spAutoFit/>
          </a:bodyPr>
          <a:lstStyle/>
          <a:p>
            <a:endParaRPr lang="en-US" dirty="0"/>
          </a:p>
        </p:txBody>
      </p:sp>
      <p:sp>
        <p:nvSpPr>
          <p:cNvPr id="29" name="Rectangle 26"/>
          <p:cNvSpPr>
            <a:spLocks/>
          </p:cNvSpPr>
          <p:nvPr/>
        </p:nvSpPr>
        <p:spPr bwMode="auto">
          <a:xfrm>
            <a:off x="6736720"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2013</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49%</a:t>
            </a:r>
          </a:p>
        </p:txBody>
      </p:sp>
      <p:grpSp>
        <p:nvGrpSpPr>
          <p:cNvPr id="72" name="Group 71"/>
          <p:cNvGrpSpPr/>
          <p:nvPr/>
        </p:nvGrpSpPr>
        <p:grpSpPr>
          <a:xfrm>
            <a:off x="4953000" y="974088"/>
            <a:ext cx="1873414" cy="369332"/>
            <a:chOff x="6174035" y="1219200"/>
            <a:chExt cx="1873414" cy="369332"/>
          </a:xfrm>
        </p:grpSpPr>
        <p:sp>
          <p:nvSpPr>
            <p:cNvPr id="73" name="Rectangle 23"/>
            <p:cNvSpPr>
              <a:spLocks/>
            </p:cNvSpPr>
            <p:nvPr/>
          </p:nvSpPr>
          <p:spPr bwMode="auto">
            <a:xfrm>
              <a:off x="6174035" y="1295400"/>
              <a:ext cx="327332" cy="284163"/>
            </a:xfrm>
            <a:prstGeom prst="rect">
              <a:avLst/>
            </a:prstGeom>
            <a:solidFill>
              <a:srgbClr val="C0504D"/>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4" name="TextBox 73"/>
            <p:cNvSpPr txBox="1"/>
            <p:nvPr/>
          </p:nvSpPr>
          <p:spPr>
            <a:xfrm>
              <a:off x="6477000" y="1219200"/>
              <a:ext cx="1570449" cy="369332"/>
            </a:xfrm>
            <a:prstGeom prst="rect">
              <a:avLst/>
            </a:prstGeom>
            <a:noFill/>
          </p:spPr>
          <p:txBody>
            <a:bodyPr wrap="none" rtlCol="0">
              <a:spAutoFit/>
            </a:bodyPr>
            <a:lstStyle/>
            <a:p>
              <a:r>
                <a:rPr lang="en-US" sz="1800" dirty="0" smtClean="0"/>
                <a:t>failed ENG101</a:t>
              </a:r>
              <a:endParaRPr lang="en-US" sz="1800" dirty="0"/>
            </a:p>
          </p:txBody>
        </p:sp>
      </p:grpSp>
      <p:grpSp>
        <p:nvGrpSpPr>
          <p:cNvPr id="75" name="Group 74"/>
          <p:cNvGrpSpPr/>
          <p:nvPr/>
        </p:nvGrpSpPr>
        <p:grpSpPr>
          <a:xfrm>
            <a:off x="7162800" y="697089"/>
            <a:ext cx="1738437" cy="923330"/>
            <a:chOff x="4759772" y="1219200"/>
            <a:chExt cx="1738437" cy="923330"/>
          </a:xfrm>
        </p:grpSpPr>
        <p:sp>
          <p:nvSpPr>
            <p:cNvPr id="76" name="Rectangle 17"/>
            <p:cNvSpPr>
              <a:spLocks/>
            </p:cNvSpPr>
            <p:nvPr/>
          </p:nvSpPr>
          <p:spPr bwMode="auto">
            <a:xfrm>
              <a:off x="4759772" y="1588911"/>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7" name="TextBox 76"/>
            <p:cNvSpPr txBox="1"/>
            <p:nvPr/>
          </p:nvSpPr>
          <p:spPr>
            <a:xfrm>
              <a:off x="5029200" y="1219200"/>
              <a:ext cx="1469009" cy="923330"/>
            </a:xfrm>
            <a:prstGeom prst="rect">
              <a:avLst/>
            </a:prstGeom>
            <a:noFill/>
          </p:spPr>
          <p:txBody>
            <a:bodyPr wrap="none" rtlCol="0">
              <a:spAutoFit/>
            </a:bodyPr>
            <a:lstStyle/>
            <a:p>
              <a:r>
                <a:rPr lang="en-US" dirty="0" smtClean="0"/>
                <a:t>would have </a:t>
              </a:r>
            </a:p>
            <a:p>
              <a:r>
                <a:rPr lang="en-US" sz="1800" dirty="0" smtClean="0"/>
                <a:t>failed under</a:t>
              </a:r>
            </a:p>
            <a:p>
              <a:r>
                <a:rPr lang="en-US" dirty="0" smtClean="0"/>
                <a:t>scaled up ALP</a:t>
              </a:r>
              <a:endParaRPr lang="en-US" sz="1800" dirty="0"/>
            </a:p>
          </p:txBody>
        </p:sp>
      </p:grpSp>
      <p:sp>
        <p:nvSpPr>
          <p:cNvPr id="78" name="Rectangle 26"/>
          <p:cNvSpPr>
            <a:spLocks/>
          </p:cNvSpPr>
          <p:nvPr/>
        </p:nvSpPr>
        <p:spPr bwMode="auto">
          <a:xfrm>
            <a:off x="8158957"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2014</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54%</a:t>
            </a:r>
          </a:p>
        </p:txBody>
      </p:sp>
      <p:sp>
        <p:nvSpPr>
          <p:cNvPr id="91" name="Rectangle 26"/>
          <p:cNvSpPr>
            <a:spLocks/>
          </p:cNvSpPr>
          <p:nvPr/>
        </p:nvSpPr>
        <p:spPr bwMode="auto">
          <a:xfrm>
            <a:off x="1066800"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2009</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10%</a:t>
            </a:r>
          </a:p>
        </p:txBody>
      </p:sp>
      <p:sp>
        <p:nvSpPr>
          <p:cNvPr id="92" name="Rectangle 26"/>
          <p:cNvSpPr>
            <a:spLocks/>
          </p:cNvSpPr>
          <p:nvPr/>
        </p:nvSpPr>
        <p:spPr bwMode="auto">
          <a:xfrm>
            <a:off x="2489039"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2010</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18%</a:t>
            </a:r>
          </a:p>
        </p:txBody>
      </p:sp>
      <p:grpSp>
        <p:nvGrpSpPr>
          <p:cNvPr id="2" name="Group 1"/>
          <p:cNvGrpSpPr/>
          <p:nvPr/>
        </p:nvGrpSpPr>
        <p:grpSpPr>
          <a:xfrm>
            <a:off x="914400" y="533400"/>
            <a:ext cx="574647" cy="5083629"/>
            <a:chOff x="914400" y="533400"/>
            <a:chExt cx="574647" cy="5083629"/>
          </a:xfrm>
        </p:grpSpPr>
        <p:sp>
          <p:nvSpPr>
            <p:cNvPr id="108" name="Rectangle 17"/>
            <p:cNvSpPr>
              <a:spLocks/>
            </p:cNvSpPr>
            <p:nvPr/>
          </p:nvSpPr>
          <p:spPr bwMode="auto">
            <a:xfrm>
              <a:off x="1018184" y="914401"/>
              <a:ext cx="370114" cy="4702628"/>
            </a:xfrm>
            <a:prstGeom prst="rect">
              <a:avLst/>
            </a:prstGeom>
            <a:solidFill>
              <a:srgbClr val="C0504D"/>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09" name="TextBox 108"/>
            <p:cNvSpPr txBox="1"/>
            <p:nvPr/>
          </p:nvSpPr>
          <p:spPr>
            <a:xfrm>
              <a:off x="914400" y="533400"/>
              <a:ext cx="574647" cy="400110"/>
            </a:xfrm>
            <a:prstGeom prst="rect">
              <a:avLst/>
            </a:prstGeom>
            <a:noFill/>
          </p:spPr>
          <p:txBody>
            <a:bodyPr wrap="none" rtlCol="0">
              <a:spAutoFit/>
            </a:bodyPr>
            <a:lstStyle/>
            <a:p>
              <a:r>
                <a:rPr lang="en-US" sz="2000" dirty="0" smtClean="0">
                  <a:solidFill>
                    <a:srgbClr val="000000"/>
                  </a:solidFill>
                </a:rPr>
                <a:t>981</a:t>
              </a:r>
              <a:endParaRPr lang="en-US" sz="2000" dirty="0">
                <a:solidFill>
                  <a:srgbClr val="000000"/>
                </a:solidFill>
              </a:endParaRPr>
            </a:p>
          </p:txBody>
        </p:sp>
      </p:grpSp>
      <p:sp>
        <p:nvSpPr>
          <p:cNvPr id="31764" name="Line 27"/>
          <p:cNvSpPr>
            <a:spLocks noChangeShapeType="1"/>
          </p:cNvSpPr>
          <p:nvPr/>
        </p:nvSpPr>
        <p:spPr bwMode="auto">
          <a:xfrm>
            <a:off x="361524" y="5606142"/>
            <a:ext cx="8382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730497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1"/>
          <p:cNvGrpSpPr>
            <a:grpSpLocks/>
          </p:cNvGrpSpPr>
          <p:nvPr/>
        </p:nvGrpSpPr>
        <p:grpSpPr bwMode="auto">
          <a:xfrm>
            <a:off x="382588" y="4060372"/>
            <a:ext cx="8562976" cy="276225"/>
            <a:chOff x="38" y="0"/>
            <a:chExt cx="5394" cy="174"/>
          </a:xfrm>
        </p:grpSpPr>
        <p:sp>
          <p:nvSpPr>
            <p:cNvPr id="86"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7"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6</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2" name="Group 1"/>
          <p:cNvGrpSpPr>
            <a:grpSpLocks/>
          </p:cNvGrpSpPr>
          <p:nvPr/>
        </p:nvGrpSpPr>
        <p:grpSpPr bwMode="auto">
          <a:xfrm>
            <a:off x="382588" y="3407229"/>
            <a:ext cx="8562976" cy="276225"/>
            <a:chOff x="38" y="0"/>
            <a:chExt cx="5394" cy="174"/>
          </a:xfrm>
        </p:grpSpPr>
        <p:sp>
          <p:nvSpPr>
            <p:cNvPr id="83"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4"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8</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sp>
        <p:nvSpPr>
          <p:cNvPr id="21" name="Rectangle 20"/>
          <p:cNvSpPr/>
          <p:nvPr/>
        </p:nvSpPr>
        <p:spPr>
          <a:xfrm>
            <a:off x="3886200" y="3048000"/>
            <a:ext cx="2057400" cy="1752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759" name="Group 18"/>
          <p:cNvGrpSpPr>
            <a:grpSpLocks/>
          </p:cNvGrpSpPr>
          <p:nvPr/>
        </p:nvGrpSpPr>
        <p:grpSpPr bwMode="auto">
          <a:xfrm>
            <a:off x="317500" y="5366658"/>
            <a:ext cx="8628064" cy="276225"/>
            <a:chOff x="-3" y="0"/>
            <a:chExt cx="5435"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3"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2</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46" name="Group 1"/>
          <p:cNvGrpSpPr>
            <a:grpSpLocks/>
          </p:cNvGrpSpPr>
          <p:nvPr/>
        </p:nvGrpSpPr>
        <p:grpSpPr bwMode="auto">
          <a:xfrm>
            <a:off x="323850" y="2754086"/>
            <a:ext cx="8621714" cy="276225"/>
            <a:chOff x="1" y="0"/>
            <a:chExt cx="5431" cy="174"/>
          </a:xfrm>
        </p:grpSpPr>
        <p:sp>
          <p:nvSpPr>
            <p:cNvPr id="31771"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2" name="Rectangle 3"/>
            <p:cNvSpPr>
              <a:spLocks/>
            </p:cNvSpPr>
            <p:nvPr/>
          </p:nvSpPr>
          <p:spPr bwMode="auto">
            <a:xfrm>
              <a:off x="1" y="0"/>
              <a:ext cx="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100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7" name="Group 14"/>
          <p:cNvGrpSpPr>
            <a:grpSpLocks/>
          </p:cNvGrpSpPr>
          <p:nvPr/>
        </p:nvGrpSpPr>
        <p:grpSpPr bwMode="auto">
          <a:xfrm>
            <a:off x="325438" y="2100943"/>
            <a:ext cx="8620126" cy="276225"/>
            <a:chOff x="2" y="0"/>
            <a:chExt cx="5430" cy="174"/>
          </a:xfrm>
        </p:grpSpPr>
        <p:sp>
          <p:nvSpPr>
            <p:cNvPr id="31769"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2"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120</a:t>
              </a:r>
              <a:r>
                <a:rPr lang="en-US" sz="1800" dirty="0" smtClean="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3" name="Group 14"/>
          <p:cNvGrpSpPr>
            <a:grpSpLocks/>
          </p:cNvGrpSpPr>
          <p:nvPr/>
        </p:nvGrpSpPr>
        <p:grpSpPr bwMode="auto">
          <a:xfrm>
            <a:off x="325437" y="1447800"/>
            <a:ext cx="8620127" cy="276225"/>
            <a:chOff x="2" y="0"/>
            <a:chExt cx="5430" cy="174"/>
          </a:xfrm>
        </p:grpSpPr>
        <p:sp>
          <p:nvSpPr>
            <p:cNvPr id="34"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5" name="Rectangle 16"/>
            <p:cNvSpPr>
              <a:spLocks/>
            </p:cNvSpPr>
            <p:nvPr/>
          </p:nvSpPr>
          <p:spPr bwMode="auto">
            <a:xfrm>
              <a:off x="2"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1400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8" name="Group 1"/>
          <p:cNvGrpSpPr>
            <a:grpSpLocks/>
          </p:cNvGrpSpPr>
          <p:nvPr/>
        </p:nvGrpSpPr>
        <p:grpSpPr bwMode="auto">
          <a:xfrm>
            <a:off x="382588" y="4713515"/>
            <a:ext cx="8562976" cy="276225"/>
            <a:chOff x="38" y="0"/>
            <a:chExt cx="5394" cy="174"/>
          </a:xfrm>
        </p:grpSpPr>
        <p:sp>
          <p:nvSpPr>
            <p:cNvPr id="89"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90"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4</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sp>
        <p:nvSpPr>
          <p:cNvPr id="28" name="Rectangle 27"/>
          <p:cNvSpPr/>
          <p:nvPr/>
        </p:nvSpPr>
        <p:spPr>
          <a:xfrm>
            <a:off x="0" y="-14111"/>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55" name="Rectangle 12"/>
          <p:cNvSpPr>
            <a:spLocks/>
          </p:cNvSpPr>
          <p:nvPr/>
        </p:nvSpPr>
        <p:spPr bwMode="auto">
          <a:xfrm>
            <a:off x="609600" y="21747"/>
            <a:ext cx="8178800" cy="8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Number Taking ALP or Traditional </a:t>
            </a:r>
            <a:r>
              <a:rPr lang="en-US" sz="2400" b="1" dirty="0">
                <a:solidFill>
                  <a:srgbClr val="000000"/>
                </a:solidFill>
                <a:latin typeface="Arial"/>
                <a:cs typeface="Arial" charset="0"/>
                <a:sym typeface="Arial" charset="0"/>
              </a:rPr>
              <a:t>E</a:t>
            </a:r>
            <a:r>
              <a:rPr lang="en-US" sz="2400" b="1" dirty="0" smtClean="0">
                <a:solidFill>
                  <a:srgbClr val="000000"/>
                </a:solidFill>
                <a:latin typeface="Arial"/>
                <a:cs typeface="Arial" charset="0"/>
                <a:sym typeface="Arial" charset="0"/>
              </a:rPr>
              <a:t>ach Fall</a:t>
            </a:r>
          </a:p>
        </p:txBody>
      </p:sp>
      <p:sp>
        <p:nvSpPr>
          <p:cNvPr id="31756" name="Line 13"/>
          <p:cNvSpPr>
            <a:spLocks noChangeShapeType="1"/>
          </p:cNvSpPr>
          <p:nvPr/>
        </p:nvSpPr>
        <p:spPr bwMode="auto">
          <a:xfrm rot="10800000" flipH="1">
            <a:off x="838200" y="1371600"/>
            <a:ext cx="0" cy="496605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54" name="Rectangle 26"/>
          <p:cNvSpPr>
            <a:spLocks/>
          </p:cNvSpPr>
          <p:nvPr/>
        </p:nvSpPr>
        <p:spPr bwMode="auto">
          <a:xfrm>
            <a:off x="1897854"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2008</a:t>
            </a:r>
          </a:p>
        </p:txBody>
      </p:sp>
      <p:sp>
        <p:nvSpPr>
          <p:cNvPr id="39" name="Rectangle 26"/>
          <p:cNvSpPr>
            <a:spLocks/>
          </p:cNvSpPr>
          <p:nvPr/>
        </p:nvSpPr>
        <p:spPr bwMode="auto">
          <a:xfrm>
            <a:off x="4619616" y="6019800"/>
            <a:ext cx="5925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2011</a:t>
            </a:r>
          </a:p>
        </p:txBody>
      </p:sp>
      <p:sp>
        <p:nvSpPr>
          <p:cNvPr id="40" name="Rectangle 26"/>
          <p:cNvSpPr>
            <a:spLocks/>
          </p:cNvSpPr>
          <p:nvPr/>
        </p:nvSpPr>
        <p:spPr bwMode="auto">
          <a:xfrm>
            <a:off x="5507834"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2012</a:t>
            </a:r>
          </a:p>
        </p:txBody>
      </p:sp>
      <p:sp>
        <p:nvSpPr>
          <p:cNvPr id="29" name="Rectangle 26"/>
          <p:cNvSpPr>
            <a:spLocks/>
          </p:cNvSpPr>
          <p:nvPr/>
        </p:nvSpPr>
        <p:spPr bwMode="auto">
          <a:xfrm>
            <a:off x="6415088" y="6028937"/>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2013</a:t>
            </a:r>
          </a:p>
        </p:txBody>
      </p:sp>
      <p:sp>
        <p:nvSpPr>
          <p:cNvPr id="30" name="Rectangle 26"/>
          <p:cNvSpPr>
            <a:spLocks/>
          </p:cNvSpPr>
          <p:nvPr/>
        </p:nvSpPr>
        <p:spPr bwMode="auto">
          <a:xfrm>
            <a:off x="990600"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2007</a:t>
            </a:r>
          </a:p>
        </p:txBody>
      </p:sp>
      <p:grpSp>
        <p:nvGrpSpPr>
          <p:cNvPr id="72" name="Group 71"/>
          <p:cNvGrpSpPr/>
          <p:nvPr/>
        </p:nvGrpSpPr>
        <p:grpSpPr>
          <a:xfrm>
            <a:off x="5431790" y="1741311"/>
            <a:ext cx="2567151" cy="369332"/>
            <a:chOff x="6174035" y="1219200"/>
            <a:chExt cx="2567151" cy="369332"/>
          </a:xfrm>
        </p:grpSpPr>
        <p:sp>
          <p:nvSpPr>
            <p:cNvPr id="73" name="Rectangle 23"/>
            <p:cNvSpPr>
              <a:spLocks/>
            </p:cNvSpPr>
            <p:nvPr/>
          </p:nvSpPr>
          <p:spPr bwMode="auto">
            <a:xfrm>
              <a:off x="6174035" y="1295400"/>
              <a:ext cx="327332" cy="284163"/>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4" name="TextBox 73"/>
            <p:cNvSpPr txBox="1"/>
            <p:nvPr/>
          </p:nvSpPr>
          <p:spPr>
            <a:xfrm>
              <a:off x="6477000" y="1219200"/>
              <a:ext cx="2264186" cy="369332"/>
            </a:xfrm>
            <a:prstGeom prst="rect">
              <a:avLst/>
            </a:prstGeom>
            <a:noFill/>
          </p:spPr>
          <p:txBody>
            <a:bodyPr wrap="none" rtlCol="0">
              <a:spAutoFit/>
            </a:bodyPr>
            <a:lstStyle/>
            <a:p>
              <a:r>
                <a:rPr lang="en-US" sz="1800" dirty="0" smtClean="0"/>
                <a:t>traditional </a:t>
              </a:r>
              <a:r>
                <a:rPr lang="en-US" sz="1800" dirty="0" err="1" smtClean="0"/>
                <a:t>dev</a:t>
              </a:r>
              <a:r>
                <a:rPr lang="en-US" sz="1800" dirty="0" smtClean="0"/>
                <a:t> writing </a:t>
              </a:r>
              <a:endParaRPr lang="en-US" sz="1800" dirty="0"/>
            </a:p>
          </p:txBody>
        </p:sp>
      </p:grpSp>
      <p:grpSp>
        <p:nvGrpSpPr>
          <p:cNvPr id="75" name="Group 74"/>
          <p:cNvGrpSpPr/>
          <p:nvPr/>
        </p:nvGrpSpPr>
        <p:grpSpPr>
          <a:xfrm>
            <a:off x="8229600" y="1752600"/>
            <a:ext cx="839321" cy="369332"/>
            <a:chOff x="4724400" y="1219200"/>
            <a:chExt cx="839321" cy="369332"/>
          </a:xfrm>
        </p:grpSpPr>
        <p:sp>
          <p:nvSpPr>
            <p:cNvPr id="76" name="Rectangle 17"/>
            <p:cNvSpPr>
              <a:spLocks/>
            </p:cNvSpPr>
            <p:nvPr/>
          </p:nvSpPr>
          <p:spPr bwMode="auto">
            <a:xfrm>
              <a:off x="4724400" y="1295400"/>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7" name="TextBox 76"/>
            <p:cNvSpPr txBox="1"/>
            <p:nvPr/>
          </p:nvSpPr>
          <p:spPr>
            <a:xfrm>
              <a:off x="5029200" y="1219200"/>
              <a:ext cx="534521" cy="369332"/>
            </a:xfrm>
            <a:prstGeom prst="rect">
              <a:avLst/>
            </a:prstGeom>
            <a:noFill/>
          </p:spPr>
          <p:txBody>
            <a:bodyPr wrap="none" rtlCol="0">
              <a:spAutoFit/>
            </a:bodyPr>
            <a:lstStyle/>
            <a:p>
              <a:r>
                <a:rPr lang="en-US" sz="1800" dirty="0" smtClean="0"/>
                <a:t>ALP   </a:t>
              </a:r>
              <a:endParaRPr lang="en-US" sz="1800" dirty="0"/>
            </a:p>
          </p:txBody>
        </p:sp>
      </p:grpSp>
      <p:sp>
        <p:nvSpPr>
          <p:cNvPr id="78" name="Rectangle 26"/>
          <p:cNvSpPr>
            <a:spLocks/>
          </p:cNvSpPr>
          <p:nvPr/>
        </p:nvSpPr>
        <p:spPr bwMode="auto">
          <a:xfrm>
            <a:off x="7322342"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2014</a:t>
            </a:r>
          </a:p>
        </p:txBody>
      </p:sp>
      <p:sp>
        <p:nvSpPr>
          <p:cNvPr id="91" name="Rectangle 26"/>
          <p:cNvSpPr>
            <a:spLocks/>
          </p:cNvSpPr>
          <p:nvPr/>
        </p:nvSpPr>
        <p:spPr bwMode="auto">
          <a:xfrm>
            <a:off x="2805108"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2009</a:t>
            </a:r>
          </a:p>
        </p:txBody>
      </p:sp>
      <p:sp>
        <p:nvSpPr>
          <p:cNvPr id="92" name="Rectangle 26"/>
          <p:cNvSpPr>
            <a:spLocks/>
          </p:cNvSpPr>
          <p:nvPr/>
        </p:nvSpPr>
        <p:spPr bwMode="auto">
          <a:xfrm>
            <a:off x="3712362"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2010</a:t>
            </a:r>
          </a:p>
        </p:txBody>
      </p:sp>
      <p:grpSp>
        <p:nvGrpSpPr>
          <p:cNvPr id="6" name="Group 5"/>
          <p:cNvGrpSpPr/>
          <p:nvPr/>
        </p:nvGrpSpPr>
        <p:grpSpPr>
          <a:xfrm>
            <a:off x="2519983" y="5288312"/>
            <a:ext cx="574647" cy="745707"/>
            <a:chOff x="2886332" y="5280811"/>
            <a:chExt cx="574647" cy="745707"/>
          </a:xfrm>
        </p:grpSpPr>
        <p:sp>
          <p:nvSpPr>
            <p:cNvPr id="41" name="Rectangle 17"/>
            <p:cNvSpPr>
              <a:spLocks/>
            </p:cNvSpPr>
            <p:nvPr/>
          </p:nvSpPr>
          <p:spPr bwMode="auto">
            <a:xfrm>
              <a:off x="2982686" y="5638800"/>
              <a:ext cx="370114" cy="38771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42" name="TextBox 41"/>
            <p:cNvSpPr txBox="1"/>
            <p:nvPr/>
          </p:nvSpPr>
          <p:spPr>
            <a:xfrm>
              <a:off x="2886332" y="5280811"/>
              <a:ext cx="574647" cy="400110"/>
            </a:xfrm>
            <a:prstGeom prst="rect">
              <a:avLst/>
            </a:prstGeom>
            <a:noFill/>
          </p:spPr>
          <p:txBody>
            <a:bodyPr wrap="none" rtlCol="0">
              <a:spAutoFit/>
            </a:bodyPr>
            <a:lstStyle/>
            <a:p>
              <a:r>
                <a:rPr lang="en-US" sz="2000" dirty="0" smtClean="0">
                  <a:solidFill>
                    <a:srgbClr val="000000"/>
                  </a:solidFill>
                </a:rPr>
                <a:t>149</a:t>
              </a:r>
              <a:endParaRPr lang="en-US" sz="2000" dirty="0">
                <a:solidFill>
                  <a:srgbClr val="000000"/>
                </a:solidFill>
              </a:endParaRPr>
            </a:p>
          </p:txBody>
        </p:sp>
      </p:grpSp>
      <p:grpSp>
        <p:nvGrpSpPr>
          <p:cNvPr id="13" name="Group 12"/>
          <p:cNvGrpSpPr/>
          <p:nvPr/>
        </p:nvGrpSpPr>
        <p:grpSpPr>
          <a:xfrm>
            <a:off x="2784481" y="1197521"/>
            <a:ext cx="704640" cy="4803223"/>
            <a:chOff x="3024386" y="1197521"/>
            <a:chExt cx="704640" cy="4803223"/>
          </a:xfrm>
        </p:grpSpPr>
        <p:sp>
          <p:nvSpPr>
            <p:cNvPr id="96" name="Rectangle 17"/>
            <p:cNvSpPr>
              <a:spLocks/>
            </p:cNvSpPr>
            <p:nvPr/>
          </p:nvSpPr>
          <p:spPr bwMode="auto">
            <a:xfrm>
              <a:off x="3205538" y="1542952"/>
              <a:ext cx="370114" cy="4457792"/>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24" name="TextBox 123"/>
            <p:cNvSpPr txBox="1"/>
            <p:nvPr/>
          </p:nvSpPr>
          <p:spPr>
            <a:xfrm>
              <a:off x="3024386" y="1197521"/>
              <a:ext cx="704640" cy="400110"/>
            </a:xfrm>
            <a:prstGeom prst="rect">
              <a:avLst/>
            </a:prstGeom>
            <a:noFill/>
          </p:spPr>
          <p:txBody>
            <a:bodyPr wrap="none" rtlCol="0">
              <a:spAutoFit/>
            </a:bodyPr>
            <a:lstStyle/>
            <a:p>
              <a:r>
                <a:rPr lang="en-US" sz="2000" dirty="0" smtClean="0">
                  <a:solidFill>
                    <a:srgbClr val="000000"/>
                  </a:solidFill>
                </a:rPr>
                <a:t>1406</a:t>
              </a:r>
              <a:endParaRPr lang="en-US" sz="2000" dirty="0">
                <a:solidFill>
                  <a:srgbClr val="000000"/>
                </a:solidFill>
              </a:endParaRPr>
            </a:p>
          </p:txBody>
        </p:sp>
      </p:grpSp>
      <p:sp>
        <p:nvSpPr>
          <p:cNvPr id="31764" name="Line 27"/>
          <p:cNvSpPr>
            <a:spLocks noChangeShapeType="1"/>
          </p:cNvSpPr>
          <p:nvPr/>
        </p:nvSpPr>
        <p:spPr bwMode="auto">
          <a:xfrm>
            <a:off x="457200" y="6019800"/>
            <a:ext cx="845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08" name="Rectangle 26"/>
          <p:cNvSpPr>
            <a:spLocks/>
          </p:cNvSpPr>
          <p:nvPr/>
        </p:nvSpPr>
        <p:spPr bwMode="auto">
          <a:xfrm>
            <a:off x="8229600" y="6019800"/>
            <a:ext cx="6116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2015</a:t>
            </a:r>
          </a:p>
        </p:txBody>
      </p:sp>
      <p:sp>
        <p:nvSpPr>
          <p:cNvPr id="20" name="TextBox 19"/>
          <p:cNvSpPr txBox="1"/>
          <p:nvPr/>
        </p:nvSpPr>
        <p:spPr>
          <a:xfrm>
            <a:off x="4038600" y="3200400"/>
            <a:ext cx="4953000" cy="923330"/>
          </a:xfrm>
          <a:prstGeom prst="rect">
            <a:avLst/>
          </a:prstGeom>
          <a:noFill/>
        </p:spPr>
        <p:txBody>
          <a:bodyPr wrap="square" rtlCol="0">
            <a:spAutoFit/>
          </a:bodyPr>
          <a:lstStyle/>
          <a:p>
            <a:r>
              <a:rPr lang="en-US" dirty="0" smtClean="0"/>
              <a:t>1406 + 149 = 1555</a:t>
            </a:r>
          </a:p>
          <a:p>
            <a:endParaRPr lang="en-US" dirty="0"/>
          </a:p>
          <a:p>
            <a:r>
              <a:rPr lang="en-US" dirty="0" smtClean="0"/>
              <a:t>    .26 X 1555 = 404</a:t>
            </a:r>
          </a:p>
        </p:txBody>
      </p:sp>
    </p:spTree>
    <p:extLst>
      <p:ext uri="{BB962C8B-B14F-4D97-AF65-F5344CB8AC3E}">
        <p14:creationId xmlns:p14="http://schemas.microsoft.com/office/powerpoint/2010/main" val="307423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09600" y="1752600"/>
            <a:ext cx="8001000" cy="3309624"/>
          </a:xfrm>
          <a:prstGeom prst="rect">
            <a:avLst/>
          </a:prstGeom>
          <a:noFill/>
        </p:spPr>
        <p:txBody>
          <a:bodyPr wrap="square" rtlCol="0">
            <a:spAutoFit/>
          </a:bodyPr>
          <a:lstStyle/>
          <a:p>
            <a:pPr marL="914400" lvl="1" indent="-457200">
              <a:lnSpc>
                <a:spcPct val="80000"/>
              </a:lnSpc>
              <a:spcAft>
                <a:spcPts val="2400"/>
              </a:spcAft>
              <a:buSzPct val="88000"/>
              <a:buBlip>
                <a:blip r:embed="rId3"/>
              </a:buBlip>
            </a:pPr>
            <a:r>
              <a:rPr lang="en-US" sz="3200" dirty="0" smtClean="0">
                <a:cs typeface="Arial" charset="0"/>
                <a:sym typeface="Arial" charset="0"/>
              </a:rPr>
              <a:t> What is ALP?</a:t>
            </a:r>
          </a:p>
          <a:p>
            <a:pPr lvl="1">
              <a:lnSpc>
                <a:spcPct val="80000"/>
              </a:lnSpc>
              <a:spcAft>
                <a:spcPts val="2400"/>
              </a:spcAft>
              <a:buSzPct val="88000"/>
            </a:pPr>
            <a:endParaRPr lang="en-US" sz="3200" dirty="0">
              <a:cs typeface="Arial" charset="0"/>
              <a:sym typeface="Arial" charset="0"/>
            </a:endParaRPr>
          </a:p>
          <a:p>
            <a:pPr lvl="1">
              <a:lnSpc>
                <a:spcPct val="80000"/>
              </a:lnSpc>
              <a:spcAft>
                <a:spcPts val="2400"/>
              </a:spcAft>
              <a:buSzPct val="88000"/>
            </a:pPr>
            <a:endParaRPr lang="en-US" sz="3200" dirty="0" smtClean="0">
              <a:cs typeface="Arial" charset="0"/>
              <a:sym typeface="Arial" charset="0"/>
            </a:endParaRPr>
          </a:p>
          <a:p>
            <a:pPr lvl="1">
              <a:lnSpc>
                <a:spcPct val="80000"/>
              </a:lnSpc>
              <a:spcAft>
                <a:spcPts val="2400"/>
              </a:spcAft>
              <a:buSzPct val="88000"/>
            </a:pPr>
            <a:endParaRPr lang="en-US" sz="3200" dirty="0" smtClean="0">
              <a:cs typeface="Arial" charset="0"/>
              <a:sym typeface="Arial" charset="0"/>
            </a:endParaRPr>
          </a:p>
          <a:p>
            <a:pPr marL="914400" lvl="1" indent="-457200">
              <a:lnSpc>
                <a:spcPct val="80000"/>
              </a:lnSpc>
              <a:spcAft>
                <a:spcPts val="2400"/>
              </a:spcAft>
              <a:buSzPct val="88000"/>
              <a:buBlip>
                <a:blip r:embed="rId3"/>
              </a:buBlip>
            </a:pPr>
            <a:r>
              <a:rPr lang="en-US" sz="3200" dirty="0" smtClean="0">
                <a:cs typeface="Arial" charset="0"/>
                <a:sym typeface="Arial" charset="0"/>
              </a:rPr>
              <a:t>What do you do in an ALP classroom?</a:t>
            </a:r>
            <a:endParaRPr lang="en-US" sz="3200" dirty="0" smtClean="0">
              <a:cs typeface="Arial" charset="0"/>
              <a:sym typeface="Arial" charset="0"/>
            </a:endParaRPr>
          </a:p>
        </p:txBody>
      </p:sp>
      <p:sp>
        <p:nvSpPr>
          <p:cNvPr id="23" name="Rectangle 9"/>
          <p:cNvSpPr txBox="1">
            <a:spLocks noChangeArrowheads="1"/>
          </p:cNvSpPr>
          <p:nvPr/>
        </p:nvSpPr>
        <p:spPr bwMode="auto">
          <a:xfrm>
            <a:off x="0" y="3048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smtClean="0">
                <a:cs typeface="Arial" charset="0"/>
                <a:sym typeface="Arial" charset="0"/>
              </a:rPr>
              <a:t>Overview of Presentation</a:t>
            </a:r>
            <a:endParaRPr lang="en-US" sz="3200" dirty="0">
              <a:ea typeface="ヒラギノ角ゴ ProN W6" charset="0"/>
              <a:cs typeface="ヒラギノ角ゴ ProN W6" charset="0"/>
              <a:sym typeface="Arial" charset="0"/>
            </a:endParaRPr>
          </a:p>
        </p:txBody>
      </p:sp>
      <p:pic>
        <p:nvPicPr>
          <p:cNvPr id="4" name="Picture 3" descr="ALP logo 12-19-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6019800"/>
            <a:ext cx="1837944" cy="714756"/>
          </a:xfrm>
          <a:prstGeom prst="rect">
            <a:avLst/>
          </a:prstGeom>
        </p:spPr>
      </p:pic>
      <p:sp>
        <p:nvSpPr>
          <p:cNvPr id="5" name="TextBox 4"/>
          <p:cNvSpPr txBox="1"/>
          <p:nvPr/>
        </p:nvSpPr>
        <p:spPr>
          <a:xfrm>
            <a:off x="1676400" y="2514600"/>
            <a:ext cx="6705600" cy="1906163"/>
          </a:xfrm>
          <a:prstGeom prst="rect">
            <a:avLst/>
          </a:prstGeom>
          <a:noFill/>
        </p:spPr>
        <p:txBody>
          <a:bodyPr wrap="square" rtlCol="0">
            <a:spAutoFit/>
          </a:bodyPr>
          <a:lstStyle/>
          <a:p>
            <a:pPr marL="511175" lvl="2" indent="-457200">
              <a:lnSpc>
                <a:spcPct val="80000"/>
              </a:lnSpc>
              <a:spcAft>
                <a:spcPts val="2400"/>
              </a:spcAft>
              <a:buSzPct val="88000"/>
              <a:buBlip>
                <a:blip r:embed="rId5"/>
              </a:buBlip>
            </a:pPr>
            <a:r>
              <a:rPr lang="en-US" sz="3200" dirty="0">
                <a:cs typeface="Arial" charset="0"/>
                <a:sym typeface="Arial" charset="0"/>
              </a:rPr>
              <a:t>What was the problem?  </a:t>
            </a:r>
          </a:p>
          <a:p>
            <a:pPr marL="511175" lvl="2" indent="-457200">
              <a:lnSpc>
                <a:spcPct val="80000"/>
              </a:lnSpc>
              <a:spcAft>
                <a:spcPts val="2400"/>
              </a:spcAft>
              <a:buSzPct val="88000"/>
              <a:buBlip>
                <a:blip r:embed="rId5"/>
              </a:buBlip>
            </a:pPr>
            <a:r>
              <a:rPr lang="en-US" sz="3200" dirty="0">
                <a:cs typeface="Arial" charset="0"/>
                <a:sym typeface="Arial" charset="0"/>
              </a:rPr>
              <a:t>What is ALP?</a:t>
            </a:r>
          </a:p>
          <a:p>
            <a:pPr marL="511175" lvl="2" indent="-457200">
              <a:lnSpc>
                <a:spcPct val="80000"/>
              </a:lnSpc>
              <a:spcAft>
                <a:spcPts val="2400"/>
              </a:spcAft>
              <a:buSzPct val="88000"/>
              <a:buBlip>
                <a:blip r:embed="rId5"/>
              </a:buBlip>
            </a:pPr>
            <a:r>
              <a:rPr lang="en-US" sz="3200" dirty="0">
                <a:cs typeface="Arial" charset="0"/>
                <a:sym typeface="Arial" charset="0"/>
              </a:rPr>
              <a:t> What results has ALP produced?</a:t>
            </a:r>
          </a:p>
        </p:txBody>
      </p:sp>
    </p:spTree>
    <p:extLst>
      <p:ext uri="{BB962C8B-B14F-4D97-AF65-F5344CB8AC3E}">
        <p14:creationId xmlns:p14="http://schemas.microsoft.com/office/powerpoint/2010/main" val="48261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4"/>
          <p:cNvGrpSpPr>
            <a:grpSpLocks/>
          </p:cNvGrpSpPr>
          <p:nvPr/>
        </p:nvGrpSpPr>
        <p:grpSpPr bwMode="auto">
          <a:xfrm>
            <a:off x="380574" y="1109254"/>
            <a:ext cx="8521702" cy="276225"/>
            <a:chOff x="14" y="-5"/>
            <a:chExt cx="5368" cy="174"/>
          </a:xfrm>
        </p:grpSpPr>
        <p:sp>
          <p:nvSpPr>
            <p:cNvPr id="114" name="Line 15"/>
            <p:cNvSpPr>
              <a:spLocks noChangeShapeType="1"/>
            </p:cNvSpPr>
            <p:nvPr/>
          </p:nvSpPr>
          <p:spPr bwMode="auto">
            <a:xfrm>
              <a:off x="29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15" name="Rectangle 16"/>
            <p:cNvSpPr>
              <a:spLocks/>
            </p:cNvSpPr>
            <p:nvPr/>
          </p:nvSpPr>
          <p:spPr bwMode="auto">
            <a:xfrm>
              <a:off x="14" y="-5"/>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9</a:t>
              </a:r>
              <a:r>
                <a:rPr lang="en-US" dirty="0" smtClean="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sp>
        <p:nvSpPr>
          <p:cNvPr id="21" name="Rectangle 20"/>
          <p:cNvSpPr/>
          <p:nvPr/>
        </p:nvSpPr>
        <p:spPr>
          <a:xfrm>
            <a:off x="4894728" y="812800"/>
            <a:ext cx="4096871" cy="787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9" name="Group 18"/>
          <p:cNvGrpSpPr>
            <a:grpSpLocks/>
          </p:cNvGrpSpPr>
          <p:nvPr/>
        </p:nvGrpSpPr>
        <p:grpSpPr bwMode="auto">
          <a:xfrm>
            <a:off x="361524" y="5106486"/>
            <a:ext cx="8553452" cy="276225"/>
            <a:chOff x="44" y="0"/>
            <a:chExt cx="5388" cy="174"/>
          </a:xfrm>
        </p:grpSpPr>
        <p:sp>
          <p:nvSpPr>
            <p:cNvPr id="100"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02" name="Rectangle 20"/>
            <p:cNvSpPr>
              <a:spLocks/>
            </p:cNvSpPr>
            <p:nvPr/>
          </p:nvSpPr>
          <p:spPr bwMode="auto">
            <a:xfrm>
              <a:off x="44"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1</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9" name="Group 18"/>
          <p:cNvGrpSpPr>
            <a:grpSpLocks/>
          </p:cNvGrpSpPr>
          <p:nvPr/>
        </p:nvGrpSpPr>
        <p:grpSpPr bwMode="auto">
          <a:xfrm>
            <a:off x="361524" y="4606832"/>
            <a:ext cx="8551864" cy="276225"/>
            <a:chOff x="45" y="0"/>
            <a:chExt cx="5387"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45"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2</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7" name="Group 14"/>
          <p:cNvGrpSpPr>
            <a:grpSpLocks/>
          </p:cNvGrpSpPr>
          <p:nvPr/>
        </p:nvGrpSpPr>
        <p:grpSpPr bwMode="auto">
          <a:xfrm>
            <a:off x="372637" y="1608908"/>
            <a:ext cx="8529638" cy="276225"/>
            <a:chOff x="9" y="-5"/>
            <a:chExt cx="5373" cy="174"/>
          </a:xfrm>
        </p:grpSpPr>
        <p:sp>
          <p:nvSpPr>
            <p:cNvPr id="31769" name="Line 15"/>
            <p:cNvSpPr>
              <a:spLocks noChangeShapeType="1"/>
            </p:cNvSpPr>
            <p:nvPr/>
          </p:nvSpPr>
          <p:spPr bwMode="auto">
            <a:xfrm>
              <a:off x="294" y="111"/>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9" y="-5"/>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8</a:t>
              </a:r>
              <a:r>
                <a:rPr lang="en-US" dirty="0" smtClean="0">
                  <a:cs typeface="Arial" charset="0"/>
                  <a:sym typeface="Arial" charset="0"/>
                </a:rPr>
                <a:t>0</a:t>
              </a:r>
              <a:r>
                <a:rPr lang="en-US" sz="1800" dirty="0" smtClean="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3" name="Group 14"/>
          <p:cNvGrpSpPr>
            <a:grpSpLocks/>
          </p:cNvGrpSpPr>
          <p:nvPr/>
        </p:nvGrpSpPr>
        <p:grpSpPr bwMode="auto">
          <a:xfrm>
            <a:off x="313899" y="609600"/>
            <a:ext cx="8667752" cy="276225"/>
            <a:chOff x="-28" y="0"/>
            <a:chExt cx="5460" cy="174"/>
          </a:xfrm>
        </p:grpSpPr>
        <p:sp>
          <p:nvSpPr>
            <p:cNvPr id="34" name="Line 15"/>
            <p:cNvSpPr>
              <a:spLocks noChangeShapeType="1"/>
            </p:cNvSpPr>
            <p:nvPr/>
          </p:nvSpPr>
          <p:spPr bwMode="auto">
            <a:xfrm>
              <a:off x="291" y="85"/>
              <a:ext cx="5141"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5" name="Rectangle 16"/>
            <p:cNvSpPr>
              <a:spLocks/>
            </p:cNvSpPr>
            <p:nvPr/>
          </p:nvSpPr>
          <p:spPr bwMode="auto">
            <a:xfrm>
              <a:off x="-28"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1000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2" name="Group 1"/>
          <p:cNvGrpSpPr>
            <a:grpSpLocks/>
          </p:cNvGrpSpPr>
          <p:nvPr/>
        </p:nvGrpSpPr>
        <p:grpSpPr bwMode="auto">
          <a:xfrm>
            <a:off x="361524" y="2608216"/>
            <a:ext cx="8562976" cy="276225"/>
            <a:chOff x="38" y="0"/>
            <a:chExt cx="5394" cy="174"/>
          </a:xfrm>
        </p:grpSpPr>
        <p:sp>
          <p:nvSpPr>
            <p:cNvPr id="83"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4"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6</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5" name="Group 1"/>
          <p:cNvGrpSpPr>
            <a:grpSpLocks/>
          </p:cNvGrpSpPr>
          <p:nvPr/>
        </p:nvGrpSpPr>
        <p:grpSpPr bwMode="auto">
          <a:xfrm>
            <a:off x="361524" y="3607524"/>
            <a:ext cx="8562976" cy="276225"/>
            <a:chOff x="38" y="0"/>
            <a:chExt cx="5394" cy="174"/>
          </a:xfrm>
        </p:grpSpPr>
        <p:sp>
          <p:nvSpPr>
            <p:cNvPr id="86"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7"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4</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8" name="Group 1"/>
          <p:cNvGrpSpPr>
            <a:grpSpLocks/>
          </p:cNvGrpSpPr>
          <p:nvPr/>
        </p:nvGrpSpPr>
        <p:grpSpPr bwMode="auto">
          <a:xfrm>
            <a:off x="361524" y="4107178"/>
            <a:ext cx="8562976" cy="276225"/>
            <a:chOff x="38" y="0"/>
            <a:chExt cx="5394" cy="174"/>
          </a:xfrm>
        </p:grpSpPr>
        <p:sp>
          <p:nvSpPr>
            <p:cNvPr id="89"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90"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3</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131" name="Group 14"/>
          <p:cNvGrpSpPr>
            <a:grpSpLocks/>
          </p:cNvGrpSpPr>
          <p:nvPr/>
        </p:nvGrpSpPr>
        <p:grpSpPr bwMode="auto">
          <a:xfrm>
            <a:off x="361524" y="2108562"/>
            <a:ext cx="8561389" cy="276225"/>
            <a:chOff x="39" y="0"/>
            <a:chExt cx="5393" cy="174"/>
          </a:xfrm>
        </p:grpSpPr>
        <p:sp>
          <p:nvSpPr>
            <p:cNvPr id="132"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33" name="Rectangle 16"/>
            <p:cNvSpPr>
              <a:spLocks/>
            </p:cNvSpPr>
            <p:nvPr/>
          </p:nvSpPr>
          <p:spPr bwMode="auto">
            <a:xfrm>
              <a:off x="39" y="0"/>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7</a:t>
              </a:r>
              <a:r>
                <a:rPr lang="en-US" dirty="0" smtClean="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134" name="Group 14"/>
          <p:cNvGrpSpPr>
            <a:grpSpLocks/>
          </p:cNvGrpSpPr>
          <p:nvPr/>
        </p:nvGrpSpPr>
        <p:grpSpPr bwMode="auto">
          <a:xfrm>
            <a:off x="361524" y="3107870"/>
            <a:ext cx="8561389" cy="276225"/>
            <a:chOff x="39" y="0"/>
            <a:chExt cx="5393" cy="174"/>
          </a:xfrm>
        </p:grpSpPr>
        <p:sp>
          <p:nvSpPr>
            <p:cNvPr id="135"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36" name="Rectangle 16"/>
            <p:cNvSpPr>
              <a:spLocks/>
            </p:cNvSpPr>
            <p:nvPr/>
          </p:nvSpPr>
          <p:spPr bwMode="auto">
            <a:xfrm>
              <a:off x="39" y="0"/>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5</a:t>
              </a:r>
              <a:r>
                <a:rPr lang="en-US" dirty="0" smtClean="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sp>
        <p:nvSpPr>
          <p:cNvPr id="28" name="Rectangle 27"/>
          <p:cNvSpPr/>
          <p:nvPr/>
        </p:nvSpPr>
        <p:spPr>
          <a:xfrm>
            <a:off x="0" y="-14111"/>
            <a:ext cx="9144000" cy="623711"/>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55" name="Rectangle 12"/>
          <p:cNvSpPr>
            <a:spLocks/>
          </p:cNvSpPr>
          <p:nvPr/>
        </p:nvSpPr>
        <p:spPr bwMode="auto">
          <a:xfrm>
            <a:off x="609600" y="-152400"/>
            <a:ext cx="8178800" cy="8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Number Passing or Failing ENG 101 </a:t>
            </a:r>
            <a:r>
              <a:rPr lang="en-US" sz="2400" b="1" dirty="0">
                <a:solidFill>
                  <a:srgbClr val="000000"/>
                </a:solidFill>
                <a:latin typeface="Arial"/>
                <a:cs typeface="Arial" charset="0"/>
                <a:sym typeface="Arial" charset="0"/>
              </a:rPr>
              <a:t>E</a:t>
            </a:r>
            <a:r>
              <a:rPr lang="en-US" sz="2400" b="1" dirty="0" smtClean="0">
                <a:solidFill>
                  <a:srgbClr val="000000"/>
                </a:solidFill>
                <a:latin typeface="Arial"/>
                <a:cs typeface="Arial" charset="0"/>
                <a:sym typeface="Arial" charset="0"/>
              </a:rPr>
              <a:t>ach Fall at CCBC</a:t>
            </a:r>
          </a:p>
        </p:txBody>
      </p:sp>
      <p:sp>
        <p:nvSpPr>
          <p:cNvPr id="31756" name="Line 13"/>
          <p:cNvSpPr>
            <a:spLocks noChangeShapeType="1"/>
          </p:cNvSpPr>
          <p:nvPr/>
        </p:nvSpPr>
        <p:spPr bwMode="auto">
          <a:xfrm rot="10800000">
            <a:off x="821068" y="756833"/>
            <a:ext cx="4432" cy="51671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9" name="Rectangle 26"/>
          <p:cNvSpPr>
            <a:spLocks/>
          </p:cNvSpPr>
          <p:nvPr/>
        </p:nvSpPr>
        <p:spPr bwMode="auto">
          <a:xfrm>
            <a:off x="3911278" y="5606142"/>
            <a:ext cx="5925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2011</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35%</a:t>
            </a:r>
          </a:p>
        </p:txBody>
      </p:sp>
      <p:sp>
        <p:nvSpPr>
          <p:cNvPr id="40" name="Rectangle 26"/>
          <p:cNvSpPr>
            <a:spLocks/>
          </p:cNvSpPr>
          <p:nvPr/>
        </p:nvSpPr>
        <p:spPr bwMode="auto">
          <a:xfrm>
            <a:off x="5314481"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2012</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41%</a:t>
            </a:r>
          </a:p>
        </p:txBody>
      </p:sp>
      <p:sp>
        <p:nvSpPr>
          <p:cNvPr id="3" name="TextBox 2"/>
          <p:cNvSpPr txBox="1"/>
          <p:nvPr/>
        </p:nvSpPr>
        <p:spPr>
          <a:xfrm>
            <a:off x="7001589" y="1684639"/>
            <a:ext cx="184666" cy="369332"/>
          </a:xfrm>
          <a:prstGeom prst="rect">
            <a:avLst/>
          </a:prstGeom>
          <a:noFill/>
        </p:spPr>
        <p:txBody>
          <a:bodyPr wrap="none" rtlCol="0">
            <a:spAutoFit/>
          </a:bodyPr>
          <a:lstStyle/>
          <a:p>
            <a:endParaRPr lang="en-US" dirty="0"/>
          </a:p>
        </p:txBody>
      </p:sp>
      <p:sp>
        <p:nvSpPr>
          <p:cNvPr id="29" name="Rectangle 26"/>
          <p:cNvSpPr>
            <a:spLocks/>
          </p:cNvSpPr>
          <p:nvPr/>
        </p:nvSpPr>
        <p:spPr bwMode="auto">
          <a:xfrm>
            <a:off x="6736720"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2013</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49%</a:t>
            </a:r>
          </a:p>
        </p:txBody>
      </p:sp>
      <p:grpSp>
        <p:nvGrpSpPr>
          <p:cNvPr id="72" name="Group 71"/>
          <p:cNvGrpSpPr/>
          <p:nvPr/>
        </p:nvGrpSpPr>
        <p:grpSpPr>
          <a:xfrm>
            <a:off x="4953000" y="974088"/>
            <a:ext cx="1873414" cy="369332"/>
            <a:chOff x="6174035" y="1219200"/>
            <a:chExt cx="1873414" cy="369332"/>
          </a:xfrm>
        </p:grpSpPr>
        <p:sp>
          <p:nvSpPr>
            <p:cNvPr id="73" name="Rectangle 23"/>
            <p:cNvSpPr>
              <a:spLocks/>
            </p:cNvSpPr>
            <p:nvPr/>
          </p:nvSpPr>
          <p:spPr bwMode="auto">
            <a:xfrm>
              <a:off x="6174035" y="1295400"/>
              <a:ext cx="327332" cy="284163"/>
            </a:xfrm>
            <a:prstGeom prst="rect">
              <a:avLst/>
            </a:prstGeom>
            <a:solidFill>
              <a:srgbClr val="C0504D"/>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4" name="TextBox 73"/>
            <p:cNvSpPr txBox="1"/>
            <p:nvPr/>
          </p:nvSpPr>
          <p:spPr>
            <a:xfrm>
              <a:off x="6477000" y="1219200"/>
              <a:ext cx="1570449" cy="369332"/>
            </a:xfrm>
            <a:prstGeom prst="rect">
              <a:avLst/>
            </a:prstGeom>
            <a:noFill/>
          </p:spPr>
          <p:txBody>
            <a:bodyPr wrap="none" rtlCol="0">
              <a:spAutoFit/>
            </a:bodyPr>
            <a:lstStyle/>
            <a:p>
              <a:r>
                <a:rPr lang="en-US" sz="1800" dirty="0" smtClean="0"/>
                <a:t>failed ENG101</a:t>
              </a:r>
              <a:endParaRPr lang="en-US" sz="1800" dirty="0"/>
            </a:p>
          </p:txBody>
        </p:sp>
      </p:grpSp>
      <p:grpSp>
        <p:nvGrpSpPr>
          <p:cNvPr id="75" name="Group 74"/>
          <p:cNvGrpSpPr/>
          <p:nvPr/>
        </p:nvGrpSpPr>
        <p:grpSpPr>
          <a:xfrm>
            <a:off x="7162800" y="697089"/>
            <a:ext cx="1738437" cy="923330"/>
            <a:chOff x="4759772" y="1219200"/>
            <a:chExt cx="1738437" cy="923330"/>
          </a:xfrm>
        </p:grpSpPr>
        <p:sp>
          <p:nvSpPr>
            <p:cNvPr id="76" name="Rectangle 17"/>
            <p:cNvSpPr>
              <a:spLocks/>
            </p:cNvSpPr>
            <p:nvPr/>
          </p:nvSpPr>
          <p:spPr bwMode="auto">
            <a:xfrm>
              <a:off x="4759772" y="1588911"/>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7" name="TextBox 76"/>
            <p:cNvSpPr txBox="1"/>
            <p:nvPr/>
          </p:nvSpPr>
          <p:spPr>
            <a:xfrm>
              <a:off x="5029200" y="1219200"/>
              <a:ext cx="1469009" cy="923330"/>
            </a:xfrm>
            <a:prstGeom prst="rect">
              <a:avLst/>
            </a:prstGeom>
            <a:noFill/>
          </p:spPr>
          <p:txBody>
            <a:bodyPr wrap="none" rtlCol="0">
              <a:spAutoFit/>
            </a:bodyPr>
            <a:lstStyle/>
            <a:p>
              <a:r>
                <a:rPr lang="en-US" dirty="0" smtClean="0"/>
                <a:t>would have </a:t>
              </a:r>
            </a:p>
            <a:p>
              <a:r>
                <a:rPr lang="en-US" sz="1800" dirty="0" smtClean="0"/>
                <a:t>failed under</a:t>
              </a:r>
            </a:p>
            <a:p>
              <a:r>
                <a:rPr lang="en-US" dirty="0" smtClean="0"/>
                <a:t>scaled up ALP</a:t>
              </a:r>
              <a:endParaRPr lang="en-US" sz="1800" dirty="0"/>
            </a:p>
          </p:txBody>
        </p:sp>
      </p:grpSp>
      <p:sp>
        <p:nvSpPr>
          <p:cNvPr id="78" name="Rectangle 26"/>
          <p:cNvSpPr>
            <a:spLocks/>
          </p:cNvSpPr>
          <p:nvPr/>
        </p:nvSpPr>
        <p:spPr bwMode="auto">
          <a:xfrm>
            <a:off x="8158957"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2014</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54%</a:t>
            </a:r>
          </a:p>
        </p:txBody>
      </p:sp>
      <p:sp>
        <p:nvSpPr>
          <p:cNvPr id="91" name="Rectangle 26"/>
          <p:cNvSpPr>
            <a:spLocks/>
          </p:cNvSpPr>
          <p:nvPr/>
        </p:nvSpPr>
        <p:spPr bwMode="auto">
          <a:xfrm>
            <a:off x="1066800"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2009</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10%</a:t>
            </a:r>
          </a:p>
        </p:txBody>
      </p:sp>
      <p:sp>
        <p:nvSpPr>
          <p:cNvPr id="92" name="Rectangle 26"/>
          <p:cNvSpPr>
            <a:spLocks/>
          </p:cNvSpPr>
          <p:nvPr/>
        </p:nvSpPr>
        <p:spPr bwMode="auto">
          <a:xfrm>
            <a:off x="2489039"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2010</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18%</a:t>
            </a:r>
          </a:p>
        </p:txBody>
      </p:sp>
      <p:grpSp>
        <p:nvGrpSpPr>
          <p:cNvPr id="4" name="Group 3"/>
          <p:cNvGrpSpPr/>
          <p:nvPr/>
        </p:nvGrpSpPr>
        <p:grpSpPr>
          <a:xfrm>
            <a:off x="914400" y="533400"/>
            <a:ext cx="574647" cy="5083629"/>
            <a:chOff x="914400" y="533400"/>
            <a:chExt cx="574647" cy="5083629"/>
          </a:xfrm>
        </p:grpSpPr>
        <p:sp>
          <p:nvSpPr>
            <p:cNvPr id="108" name="Rectangle 17"/>
            <p:cNvSpPr>
              <a:spLocks/>
            </p:cNvSpPr>
            <p:nvPr/>
          </p:nvSpPr>
          <p:spPr bwMode="auto">
            <a:xfrm>
              <a:off x="1018184" y="914401"/>
              <a:ext cx="370114" cy="4702628"/>
            </a:xfrm>
            <a:prstGeom prst="rect">
              <a:avLst/>
            </a:prstGeom>
            <a:solidFill>
              <a:srgbClr val="C0504D"/>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09" name="TextBox 108"/>
            <p:cNvSpPr txBox="1"/>
            <p:nvPr/>
          </p:nvSpPr>
          <p:spPr>
            <a:xfrm>
              <a:off x="914400" y="533400"/>
              <a:ext cx="574647" cy="400110"/>
            </a:xfrm>
            <a:prstGeom prst="rect">
              <a:avLst/>
            </a:prstGeom>
            <a:noFill/>
          </p:spPr>
          <p:txBody>
            <a:bodyPr wrap="none" rtlCol="0">
              <a:spAutoFit/>
            </a:bodyPr>
            <a:lstStyle/>
            <a:p>
              <a:r>
                <a:rPr lang="en-US" sz="2000" dirty="0" smtClean="0">
                  <a:solidFill>
                    <a:srgbClr val="000000"/>
                  </a:solidFill>
                </a:rPr>
                <a:t>981</a:t>
              </a:r>
              <a:endParaRPr lang="en-US" sz="2000" dirty="0">
                <a:solidFill>
                  <a:srgbClr val="000000"/>
                </a:solidFill>
              </a:endParaRPr>
            </a:p>
          </p:txBody>
        </p:sp>
      </p:grpSp>
      <p:grpSp>
        <p:nvGrpSpPr>
          <p:cNvPr id="5" name="Group 4"/>
          <p:cNvGrpSpPr/>
          <p:nvPr/>
        </p:nvGrpSpPr>
        <p:grpSpPr>
          <a:xfrm>
            <a:off x="1295400" y="3276600"/>
            <a:ext cx="574647" cy="2320510"/>
            <a:chOff x="1295400" y="3276600"/>
            <a:chExt cx="574647" cy="2320510"/>
          </a:xfrm>
        </p:grpSpPr>
        <p:sp>
          <p:nvSpPr>
            <p:cNvPr id="52" name="Rectangle 17"/>
            <p:cNvSpPr>
              <a:spLocks/>
            </p:cNvSpPr>
            <p:nvPr/>
          </p:nvSpPr>
          <p:spPr bwMode="auto">
            <a:xfrm>
              <a:off x="1386431" y="3657600"/>
              <a:ext cx="370114" cy="1939510"/>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53" name="TextBox 52"/>
            <p:cNvSpPr txBox="1"/>
            <p:nvPr/>
          </p:nvSpPr>
          <p:spPr>
            <a:xfrm>
              <a:off x="1295400" y="3276600"/>
              <a:ext cx="574647" cy="400110"/>
            </a:xfrm>
            <a:prstGeom prst="rect">
              <a:avLst/>
            </a:prstGeom>
            <a:noFill/>
          </p:spPr>
          <p:txBody>
            <a:bodyPr wrap="none" rtlCol="0">
              <a:spAutoFit/>
            </a:bodyPr>
            <a:lstStyle/>
            <a:p>
              <a:r>
                <a:rPr lang="en-US" sz="2000" dirty="0" smtClean="0">
                  <a:solidFill>
                    <a:srgbClr val="000000"/>
                  </a:solidFill>
                </a:rPr>
                <a:t>404</a:t>
              </a:r>
              <a:endParaRPr lang="en-US" sz="2000" dirty="0">
                <a:solidFill>
                  <a:srgbClr val="000000"/>
                </a:solidFill>
              </a:endParaRPr>
            </a:p>
          </p:txBody>
        </p:sp>
      </p:grpSp>
      <p:sp>
        <p:nvSpPr>
          <p:cNvPr id="31764" name="Line 27"/>
          <p:cNvSpPr>
            <a:spLocks noChangeShapeType="1"/>
          </p:cNvSpPr>
          <p:nvPr/>
        </p:nvSpPr>
        <p:spPr bwMode="auto">
          <a:xfrm>
            <a:off x="361524" y="5606142"/>
            <a:ext cx="8382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grpSp>
        <p:nvGrpSpPr>
          <p:cNvPr id="2" name="Group 1"/>
          <p:cNvGrpSpPr/>
          <p:nvPr/>
        </p:nvGrpSpPr>
        <p:grpSpPr>
          <a:xfrm>
            <a:off x="2268595" y="703209"/>
            <a:ext cx="6623611" cy="4938102"/>
            <a:chOff x="2268595" y="703209"/>
            <a:chExt cx="6623611" cy="4938102"/>
          </a:xfrm>
        </p:grpSpPr>
        <p:grpSp>
          <p:nvGrpSpPr>
            <p:cNvPr id="54" name="Group 53"/>
            <p:cNvGrpSpPr/>
            <p:nvPr/>
          </p:nvGrpSpPr>
          <p:grpSpPr>
            <a:xfrm>
              <a:off x="2268595" y="703209"/>
              <a:ext cx="6271775" cy="4938102"/>
              <a:chOff x="2268595" y="703209"/>
              <a:chExt cx="6271775" cy="4938102"/>
            </a:xfrm>
          </p:grpSpPr>
          <p:grpSp>
            <p:nvGrpSpPr>
              <p:cNvPr id="55" name="Group 54"/>
              <p:cNvGrpSpPr/>
              <p:nvPr/>
            </p:nvGrpSpPr>
            <p:grpSpPr>
              <a:xfrm>
                <a:off x="2268595" y="703209"/>
                <a:ext cx="574647" cy="4915596"/>
                <a:chOff x="4144198" y="1080104"/>
                <a:chExt cx="574647" cy="4915596"/>
              </a:xfrm>
            </p:grpSpPr>
            <p:sp>
              <p:nvSpPr>
                <p:cNvPr id="68" name="Rectangle 17"/>
                <p:cNvSpPr>
                  <a:spLocks/>
                </p:cNvSpPr>
                <p:nvPr/>
              </p:nvSpPr>
              <p:spPr bwMode="auto">
                <a:xfrm>
                  <a:off x="4260531" y="1443695"/>
                  <a:ext cx="370114" cy="4552005"/>
                </a:xfrm>
                <a:prstGeom prst="rect">
                  <a:avLst/>
                </a:prstGeom>
                <a:solidFill>
                  <a:srgbClr val="C0504D"/>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69" name="TextBox 68"/>
                <p:cNvSpPr txBox="1"/>
                <p:nvPr/>
              </p:nvSpPr>
              <p:spPr>
                <a:xfrm>
                  <a:off x="4144198" y="1080104"/>
                  <a:ext cx="574647" cy="400110"/>
                </a:xfrm>
                <a:prstGeom prst="rect">
                  <a:avLst/>
                </a:prstGeom>
                <a:noFill/>
              </p:spPr>
              <p:txBody>
                <a:bodyPr wrap="none" rtlCol="0">
                  <a:spAutoFit/>
                </a:bodyPr>
                <a:lstStyle/>
                <a:p>
                  <a:r>
                    <a:rPr lang="en-US" sz="2000" dirty="0" smtClean="0">
                      <a:solidFill>
                        <a:srgbClr val="000000"/>
                      </a:solidFill>
                    </a:rPr>
                    <a:t>965</a:t>
                  </a:r>
                  <a:endParaRPr lang="en-US" sz="2000" dirty="0">
                    <a:solidFill>
                      <a:srgbClr val="000000"/>
                    </a:solidFill>
                  </a:endParaRPr>
                </a:p>
              </p:txBody>
            </p:sp>
          </p:grpSp>
          <p:grpSp>
            <p:nvGrpSpPr>
              <p:cNvPr id="56" name="Group 55"/>
              <p:cNvGrpSpPr/>
              <p:nvPr/>
            </p:nvGrpSpPr>
            <p:grpSpPr>
              <a:xfrm>
                <a:off x="3698989" y="1213550"/>
                <a:ext cx="574647" cy="4378671"/>
                <a:chOff x="5226469" y="1627526"/>
                <a:chExt cx="574647" cy="4378671"/>
              </a:xfrm>
            </p:grpSpPr>
            <p:sp>
              <p:nvSpPr>
                <p:cNvPr id="66" name="Rectangle 17"/>
                <p:cNvSpPr>
                  <a:spLocks/>
                </p:cNvSpPr>
                <p:nvPr/>
              </p:nvSpPr>
              <p:spPr bwMode="auto">
                <a:xfrm>
                  <a:off x="5299562" y="1966065"/>
                  <a:ext cx="370114" cy="4040132"/>
                </a:xfrm>
                <a:prstGeom prst="rect">
                  <a:avLst/>
                </a:prstGeom>
                <a:solidFill>
                  <a:srgbClr val="C0504D"/>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67" name="TextBox 66"/>
                <p:cNvSpPr txBox="1"/>
                <p:nvPr/>
              </p:nvSpPr>
              <p:spPr>
                <a:xfrm>
                  <a:off x="5226469" y="1627526"/>
                  <a:ext cx="574647" cy="400110"/>
                </a:xfrm>
                <a:prstGeom prst="rect">
                  <a:avLst/>
                </a:prstGeom>
                <a:noFill/>
              </p:spPr>
              <p:txBody>
                <a:bodyPr wrap="none" rtlCol="0">
                  <a:spAutoFit/>
                </a:bodyPr>
                <a:lstStyle/>
                <a:p>
                  <a:r>
                    <a:rPr lang="en-US" sz="2000" dirty="0" smtClean="0">
                      <a:solidFill>
                        <a:srgbClr val="000000"/>
                      </a:solidFill>
                    </a:rPr>
                    <a:t>841</a:t>
                  </a:r>
                  <a:endParaRPr lang="en-US" sz="2000" dirty="0">
                    <a:solidFill>
                      <a:srgbClr val="000000"/>
                    </a:solidFill>
                  </a:endParaRPr>
                </a:p>
              </p:txBody>
            </p:sp>
          </p:grpSp>
          <p:grpSp>
            <p:nvGrpSpPr>
              <p:cNvPr id="57" name="Group 56"/>
              <p:cNvGrpSpPr/>
              <p:nvPr/>
            </p:nvGrpSpPr>
            <p:grpSpPr>
              <a:xfrm>
                <a:off x="5081882" y="1701909"/>
                <a:ext cx="574647" cy="3935091"/>
                <a:chOff x="6240421" y="2071105"/>
                <a:chExt cx="574647" cy="3935091"/>
              </a:xfrm>
            </p:grpSpPr>
            <p:sp>
              <p:nvSpPr>
                <p:cNvPr id="64" name="Rectangle 17"/>
                <p:cNvSpPr>
                  <a:spLocks/>
                </p:cNvSpPr>
                <p:nvPr/>
              </p:nvSpPr>
              <p:spPr bwMode="auto">
                <a:xfrm>
                  <a:off x="6349088" y="2403373"/>
                  <a:ext cx="370114" cy="3602823"/>
                </a:xfrm>
                <a:prstGeom prst="rect">
                  <a:avLst/>
                </a:prstGeom>
                <a:solidFill>
                  <a:srgbClr val="C0504D"/>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65" name="TextBox 64"/>
                <p:cNvSpPr txBox="1"/>
                <p:nvPr/>
              </p:nvSpPr>
              <p:spPr>
                <a:xfrm>
                  <a:off x="6240421" y="2071105"/>
                  <a:ext cx="574647" cy="400110"/>
                </a:xfrm>
                <a:prstGeom prst="rect">
                  <a:avLst/>
                </a:prstGeom>
                <a:noFill/>
              </p:spPr>
              <p:txBody>
                <a:bodyPr wrap="none" rtlCol="0">
                  <a:spAutoFit/>
                </a:bodyPr>
                <a:lstStyle/>
                <a:p>
                  <a:r>
                    <a:rPr lang="en-US" sz="2000" dirty="0" smtClean="0">
                      <a:solidFill>
                        <a:srgbClr val="000000"/>
                      </a:solidFill>
                    </a:rPr>
                    <a:t>745</a:t>
                  </a:r>
                  <a:endParaRPr lang="en-US" sz="2000" dirty="0">
                    <a:solidFill>
                      <a:srgbClr val="000000"/>
                    </a:solidFill>
                  </a:endParaRPr>
                </a:p>
              </p:txBody>
            </p:sp>
          </p:grpSp>
          <p:grpSp>
            <p:nvGrpSpPr>
              <p:cNvPr id="58" name="Group 57"/>
              <p:cNvGrpSpPr/>
              <p:nvPr/>
            </p:nvGrpSpPr>
            <p:grpSpPr>
              <a:xfrm>
                <a:off x="6617641" y="2169332"/>
                <a:ext cx="574647" cy="3426303"/>
                <a:chOff x="7320923" y="2595841"/>
                <a:chExt cx="574647" cy="3426303"/>
              </a:xfrm>
            </p:grpSpPr>
            <p:sp>
              <p:nvSpPr>
                <p:cNvPr id="62" name="Rectangle 17"/>
                <p:cNvSpPr>
                  <a:spLocks/>
                </p:cNvSpPr>
                <p:nvPr/>
              </p:nvSpPr>
              <p:spPr bwMode="auto">
                <a:xfrm>
                  <a:off x="7414576" y="2978050"/>
                  <a:ext cx="370114" cy="3044094"/>
                </a:xfrm>
                <a:prstGeom prst="rect">
                  <a:avLst/>
                </a:prstGeom>
                <a:solidFill>
                  <a:srgbClr val="C0504D"/>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63" name="TextBox 62"/>
                <p:cNvSpPr txBox="1"/>
                <p:nvPr/>
              </p:nvSpPr>
              <p:spPr>
                <a:xfrm>
                  <a:off x="7320923" y="2595841"/>
                  <a:ext cx="574647" cy="400110"/>
                </a:xfrm>
                <a:prstGeom prst="rect">
                  <a:avLst/>
                </a:prstGeom>
                <a:noFill/>
              </p:spPr>
              <p:txBody>
                <a:bodyPr wrap="none" rtlCol="0">
                  <a:spAutoFit/>
                </a:bodyPr>
                <a:lstStyle/>
                <a:p>
                  <a:r>
                    <a:rPr lang="en-US" sz="2000" dirty="0" smtClean="0">
                      <a:solidFill>
                        <a:srgbClr val="000000"/>
                      </a:solidFill>
                    </a:rPr>
                    <a:t>634</a:t>
                  </a:r>
                  <a:endParaRPr lang="en-US" sz="2000" dirty="0">
                    <a:solidFill>
                      <a:srgbClr val="000000"/>
                    </a:solidFill>
                  </a:endParaRPr>
                </a:p>
              </p:txBody>
            </p:sp>
          </p:grpSp>
          <p:grpSp>
            <p:nvGrpSpPr>
              <p:cNvPr id="59" name="Group 58"/>
              <p:cNvGrpSpPr/>
              <p:nvPr/>
            </p:nvGrpSpPr>
            <p:grpSpPr>
              <a:xfrm>
                <a:off x="7965723" y="2440850"/>
                <a:ext cx="574647" cy="3200461"/>
                <a:chOff x="7973023" y="2800283"/>
                <a:chExt cx="574647" cy="3200461"/>
              </a:xfrm>
            </p:grpSpPr>
            <p:sp>
              <p:nvSpPr>
                <p:cNvPr id="60" name="Rectangle 17"/>
                <p:cNvSpPr>
                  <a:spLocks/>
                </p:cNvSpPr>
                <p:nvPr/>
              </p:nvSpPr>
              <p:spPr bwMode="auto">
                <a:xfrm>
                  <a:off x="8077200" y="3275479"/>
                  <a:ext cx="370114" cy="2725265"/>
                </a:xfrm>
                <a:prstGeom prst="rect">
                  <a:avLst/>
                </a:prstGeom>
                <a:solidFill>
                  <a:srgbClr val="C0504D"/>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61" name="TextBox 60"/>
                <p:cNvSpPr txBox="1"/>
                <p:nvPr/>
              </p:nvSpPr>
              <p:spPr>
                <a:xfrm>
                  <a:off x="7973023" y="2800283"/>
                  <a:ext cx="574647" cy="400110"/>
                </a:xfrm>
                <a:prstGeom prst="rect">
                  <a:avLst/>
                </a:prstGeom>
                <a:noFill/>
              </p:spPr>
              <p:txBody>
                <a:bodyPr wrap="none" rtlCol="0">
                  <a:spAutoFit/>
                </a:bodyPr>
                <a:lstStyle/>
                <a:p>
                  <a:r>
                    <a:rPr lang="en-US" sz="2000" dirty="0" smtClean="0">
                      <a:solidFill>
                        <a:srgbClr val="000000"/>
                      </a:solidFill>
                    </a:rPr>
                    <a:t>577</a:t>
                  </a:r>
                  <a:endParaRPr lang="en-US" sz="2000" dirty="0">
                    <a:solidFill>
                      <a:srgbClr val="000000"/>
                    </a:solidFill>
                  </a:endParaRPr>
                </a:p>
              </p:txBody>
            </p:sp>
          </p:grpSp>
        </p:grpSp>
        <p:grpSp>
          <p:nvGrpSpPr>
            <p:cNvPr id="71" name="Group 70"/>
            <p:cNvGrpSpPr/>
            <p:nvPr/>
          </p:nvGrpSpPr>
          <p:grpSpPr>
            <a:xfrm>
              <a:off x="2657841" y="3136600"/>
              <a:ext cx="6234365" cy="2501698"/>
              <a:chOff x="2657841" y="3136600"/>
              <a:chExt cx="6234365" cy="2501698"/>
            </a:xfrm>
          </p:grpSpPr>
          <p:grpSp>
            <p:nvGrpSpPr>
              <p:cNvPr id="79" name="Group 78"/>
              <p:cNvGrpSpPr/>
              <p:nvPr/>
            </p:nvGrpSpPr>
            <p:grpSpPr>
              <a:xfrm>
                <a:off x="2657841" y="3136600"/>
                <a:ext cx="574647" cy="2448557"/>
                <a:chOff x="2891461" y="3577960"/>
                <a:chExt cx="574647" cy="2448557"/>
              </a:xfrm>
            </p:grpSpPr>
            <p:sp>
              <p:nvSpPr>
                <p:cNvPr id="106" name="Rectangle 17"/>
                <p:cNvSpPr>
                  <a:spLocks/>
                </p:cNvSpPr>
                <p:nvPr/>
              </p:nvSpPr>
              <p:spPr bwMode="auto">
                <a:xfrm>
                  <a:off x="2982686" y="3946560"/>
                  <a:ext cx="370114" cy="2079957"/>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07" name="TextBox 106"/>
                <p:cNvSpPr txBox="1"/>
                <p:nvPr/>
              </p:nvSpPr>
              <p:spPr>
                <a:xfrm>
                  <a:off x="2891461" y="3577960"/>
                  <a:ext cx="574647" cy="400110"/>
                </a:xfrm>
                <a:prstGeom prst="rect">
                  <a:avLst/>
                </a:prstGeom>
                <a:noFill/>
              </p:spPr>
              <p:txBody>
                <a:bodyPr wrap="none" rtlCol="0">
                  <a:spAutoFit/>
                </a:bodyPr>
                <a:lstStyle/>
                <a:p>
                  <a:r>
                    <a:rPr lang="en-US" sz="2000" dirty="0" smtClean="0">
                      <a:solidFill>
                        <a:srgbClr val="000000"/>
                      </a:solidFill>
                    </a:rPr>
                    <a:t>420</a:t>
                  </a:r>
                  <a:endParaRPr lang="en-US" sz="2000" dirty="0">
                    <a:solidFill>
                      <a:srgbClr val="000000"/>
                    </a:solidFill>
                  </a:endParaRPr>
                </a:p>
              </p:txBody>
            </p:sp>
          </p:grpSp>
          <p:grpSp>
            <p:nvGrpSpPr>
              <p:cNvPr id="80" name="Group 79"/>
              <p:cNvGrpSpPr/>
              <p:nvPr/>
            </p:nvGrpSpPr>
            <p:grpSpPr>
              <a:xfrm>
                <a:off x="4038600" y="3182991"/>
                <a:ext cx="574647" cy="2455307"/>
                <a:chOff x="2891461" y="3636751"/>
                <a:chExt cx="574647" cy="2455307"/>
              </a:xfrm>
            </p:grpSpPr>
            <p:sp>
              <p:nvSpPr>
                <p:cNvPr id="104" name="Rectangle 17"/>
                <p:cNvSpPr>
                  <a:spLocks/>
                </p:cNvSpPr>
                <p:nvPr/>
              </p:nvSpPr>
              <p:spPr bwMode="auto">
                <a:xfrm>
                  <a:off x="2985067" y="4040027"/>
                  <a:ext cx="370114" cy="2052031"/>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05" name="TextBox 104"/>
                <p:cNvSpPr txBox="1"/>
                <p:nvPr/>
              </p:nvSpPr>
              <p:spPr>
                <a:xfrm>
                  <a:off x="2891461" y="3636751"/>
                  <a:ext cx="574647" cy="400110"/>
                </a:xfrm>
                <a:prstGeom prst="rect">
                  <a:avLst/>
                </a:prstGeom>
                <a:noFill/>
              </p:spPr>
              <p:txBody>
                <a:bodyPr wrap="none" rtlCol="0">
                  <a:spAutoFit/>
                </a:bodyPr>
                <a:lstStyle/>
                <a:p>
                  <a:r>
                    <a:rPr lang="en-US" sz="2000" dirty="0" smtClean="0">
                      <a:solidFill>
                        <a:srgbClr val="000000"/>
                      </a:solidFill>
                    </a:rPr>
                    <a:t>414</a:t>
                  </a:r>
                  <a:endParaRPr lang="en-US" sz="2000" dirty="0">
                    <a:solidFill>
                      <a:srgbClr val="000000"/>
                    </a:solidFill>
                  </a:endParaRPr>
                </a:p>
              </p:txBody>
            </p:sp>
          </p:grpSp>
          <p:grpSp>
            <p:nvGrpSpPr>
              <p:cNvPr id="81" name="Group 80"/>
              <p:cNvGrpSpPr/>
              <p:nvPr/>
            </p:nvGrpSpPr>
            <p:grpSpPr>
              <a:xfrm>
                <a:off x="5449200" y="3617589"/>
                <a:ext cx="574647" cy="1973219"/>
                <a:chOff x="2891461" y="4118839"/>
                <a:chExt cx="574647" cy="1973219"/>
              </a:xfrm>
            </p:grpSpPr>
            <p:sp>
              <p:nvSpPr>
                <p:cNvPr id="101" name="Rectangle 17"/>
                <p:cNvSpPr>
                  <a:spLocks/>
                </p:cNvSpPr>
                <p:nvPr/>
              </p:nvSpPr>
              <p:spPr bwMode="auto">
                <a:xfrm>
                  <a:off x="2985067" y="4463650"/>
                  <a:ext cx="370114" cy="162840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103" name="TextBox 102"/>
                <p:cNvSpPr txBox="1"/>
                <p:nvPr/>
              </p:nvSpPr>
              <p:spPr>
                <a:xfrm>
                  <a:off x="2891461" y="4118839"/>
                  <a:ext cx="574647" cy="400110"/>
                </a:xfrm>
                <a:prstGeom prst="rect">
                  <a:avLst/>
                </a:prstGeom>
                <a:noFill/>
              </p:spPr>
              <p:txBody>
                <a:bodyPr wrap="none" rtlCol="0">
                  <a:spAutoFit/>
                </a:bodyPr>
                <a:lstStyle/>
                <a:p>
                  <a:r>
                    <a:rPr lang="en-US" sz="2000" dirty="0" smtClean="0">
                      <a:solidFill>
                        <a:srgbClr val="000000"/>
                      </a:solidFill>
                    </a:rPr>
                    <a:t>382</a:t>
                  </a:r>
                  <a:endParaRPr lang="en-US" sz="2000" dirty="0">
                    <a:solidFill>
                      <a:srgbClr val="000000"/>
                    </a:solidFill>
                  </a:endParaRPr>
                </a:p>
              </p:txBody>
            </p:sp>
          </p:grpSp>
          <p:grpSp>
            <p:nvGrpSpPr>
              <p:cNvPr id="93" name="Group 92"/>
              <p:cNvGrpSpPr/>
              <p:nvPr/>
            </p:nvGrpSpPr>
            <p:grpSpPr>
              <a:xfrm>
                <a:off x="7000907" y="3652407"/>
                <a:ext cx="574647" cy="1949703"/>
                <a:chOff x="2891461" y="4118839"/>
                <a:chExt cx="574647" cy="1949703"/>
              </a:xfrm>
            </p:grpSpPr>
            <p:sp>
              <p:nvSpPr>
                <p:cNvPr id="97" name="Rectangle 17"/>
                <p:cNvSpPr>
                  <a:spLocks/>
                </p:cNvSpPr>
                <p:nvPr/>
              </p:nvSpPr>
              <p:spPr bwMode="auto">
                <a:xfrm>
                  <a:off x="2961549" y="4440134"/>
                  <a:ext cx="370114" cy="162840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98" name="TextBox 97"/>
                <p:cNvSpPr txBox="1"/>
                <p:nvPr/>
              </p:nvSpPr>
              <p:spPr>
                <a:xfrm>
                  <a:off x="2891461" y="4118839"/>
                  <a:ext cx="574647" cy="400110"/>
                </a:xfrm>
                <a:prstGeom prst="rect">
                  <a:avLst/>
                </a:prstGeom>
                <a:noFill/>
              </p:spPr>
              <p:txBody>
                <a:bodyPr wrap="none" rtlCol="0">
                  <a:spAutoFit/>
                </a:bodyPr>
                <a:lstStyle/>
                <a:p>
                  <a:r>
                    <a:rPr lang="en-US" sz="2000" dirty="0" smtClean="0">
                      <a:solidFill>
                        <a:srgbClr val="000000"/>
                      </a:solidFill>
                    </a:rPr>
                    <a:t>353</a:t>
                  </a:r>
                  <a:endParaRPr lang="en-US" sz="2000" dirty="0">
                    <a:solidFill>
                      <a:srgbClr val="000000"/>
                    </a:solidFill>
                  </a:endParaRPr>
                </a:p>
              </p:txBody>
            </p:sp>
          </p:grpSp>
          <p:grpSp>
            <p:nvGrpSpPr>
              <p:cNvPr id="94" name="Group 93"/>
              <p:cNvGrpSpPr/>
              <p:nvPr/>
            </p:nvGrpSpPr>
            <p:grpSpPr>
              <a:xfrm>
                <a:off x="8317559" y="3728150"/>
                <a:ext cx="574647" cy="1902669"/>
                <a:chOff x="2903220" y="4189389"/>
                <a:chExt cx="574647" cy="1902669"/>
              </a:xfrm>
            </p:grpSpPr>
            <p:sp>
              <p:nvSpPr>
                <p:cNvPr id="95" name="Rectangle 17"/>
                <p:cNvSpPr>
                  <a:spLocks/>
                </p:cNvSpPr>
                <p:nvPr/>
              </p:nvSpPr>
              <p:spPr bwMode="auto">
                <a:xfrm>
                  <a:off x="2985067" y="4553110"/>
                  <a:ext cx="370114" cy="1538948"/>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sz="2400" dirty="0">
                    <a:solidFill>
                      <a:srgbClr val="FFFFFF"/>
                    </a:solidFill>
                    <a:latin typeface="Gill Sans" charset="0"/>
                    <a:ea typeface="ＭＳ Ｐゴシック" charset="-128"/>
                    <a:cs typeface="ＭＳ Ｐゴシック" charset="-128"/>
                    <a:sym typeface="Gill Sans" charset="0"/>
                  </a:endParaRPr>
                </a:p>
              </p:txBody>
            </p:sp>
            <p:sp>
              <p:nvSpPr>
                <p:cNvPr id="96" name="TextBox 95"/>
                <p:cNvSpPr txBox="1"/>
                <p:nvPr/>
              </p:nvSpPr>
              <p:spPr>
                <a:xfrm>
                  <a:off x="2903220" y="4189389"/>
                  <a:ext cx="574647" cy="400110"/>
                </a:xfrm>
                <a:prstGeom prst="rect">
                  <a:avLst/>
                </a:prstGeom>
                <a:noFill/>
              </p:spPr>
              <p:txBody>
                <a:bodyPr wrap="none" rtlCol="0">
                  <a:spAutoFit/>
                </a:bodyPr>
                <a:lstStyle/>
                <a:p>
                  <a:r>
                    <a:rPr lang="en-US" sz="2000" dirty="0" smtClean="0">
                      <a:solidFill>
                        <a:srgbClr val="000000"/>
                      </a:solidFill>
                    </a:rPr>
                    <a:t>335</a:t>
                  </a:r>
                  <a:endParaRPr lang="en-US" sz="2000" dirty="0">
                    <a:solidFill>
                      <a:srgbClr val="000000"/>
                    </a:solidFill>
                  </a:endParaRPr>
                </a:p>
              </p:txBody>
            </p:sp>
          </p:grpSp>
        </p:grpSp>
      </p:grpSp>
      <p:grpSp>
        <p:nvGrpSpPr>
          <p:cNvPr id="110" name="Group 109"/>
          <p:cNvGrpSpPr/>
          <p:nvPr/>
        </p:nvGrpSpPr>
        <p:grpSpPr>
          <a:xfrm>
            <a:off x="1371600" y="914400"/>
            <a:ext cx="7410510" cy="3175800"/>
            <a:chOff x="1371600" y="914400"/>
            <a:chExt cx="7410510" cy="3175800"/>
          </a:xfrm>
        </p:grpSpPr>
        <p:grpSp>
          <p:nvGrpSpPr>
            <p:cNvPr id="111" name="Group 110"/>
            <p:cNvGrpSpPr/>
            <p:nvPr/>
          </p:nvGrpSpPr>
          <p:grpSpPr>
            <a:xfrm>
              <a:off x="1371600" y="914400"/>
              <a:ext cx="408134" cy="2763408"/>
              <a:chOff x="2811377" y="1081867"/>
              <a:chExt cx="408134" cy="2763408"/>
            </a:xfrm>
            <a:solidFill>
              <a:srgbClr val="6FAC27"/>
            </a:solidFill>
          </p:grpSpPr>
          <p:sp>
            <p:nvSpPr>
              <p:cNvPr id="130" name="Rectangle 17"/>
              <p:cNvSpPr>
                <a:spLocks/>
              </p:cNvSpPr>
              <p:nvPr/>
            </p:nvSpPr>
            <p:spPr bwMode="auto">
              <a:xfrm>
                <a:off x="2811377" y="1081867"/>
                <a:ext cx="370114" cy="2763408"/>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37" name="TextBox 136"/>
              <p:cNvSpPr txBox="1"/>
              <p:nvPr/>
            </p:nvSpPr>
            <p:spPr>
              <a:xfrm rot="16200000">
                <a:off x="2732132" y="1535068"/>
                <a:ext cx="574647" cy="400110"/>
              </a:xfrm>
              <a:prstGeom prst="rect">
                <a:avLst/>
              </a:prstGeom>
              <a:noFill/>
            </p:spPr>
            <p:txBody>
              <a:bodyPr wrap="none" rtlCol="0">
                <a:spAutoFit/>
              </a:bodyPr>
              <a:lstStyle/>
              <a:p>
                <a:r>
                  <a:rPr lang="en-US" sz="2000" dirty="0" smtClean="0">
                    <a:solidFill>
                      <a:srgbClr val="000000"/>
                    </a:solidFill>
                  </a:rPr>
                  <a:t>577</a:t>
                </a:r>
                <a:endParaRPr lang="en-US" sz="2000" dirty="0">
                  <a:solidFill>
                    <a:srgbClr val="000000"/>
                  </a:solidFill>
                </a:endParaRPr>
              </a:p>
            </p:txBody>
          </p:sp>
        </p:grpSp>
        <p:grpSp>
          <p:nvGrpSpPr>
            <p:cNvPr id="113" name="Group 112"/>
            <p:cNvGrpSpPr/>
            <p:nvPr/>
          </p:nvGrpSpPr>
          <p:grpSpPr>
            <a:xfrm>
              <a:off x="2763786" y="1080799"/>
              <a:ext cx="408134" cy="2427424"/>
              <a:chOff x="2811377" y="1417851"/>
              <a:chExt cx="408134" cy="2427424"/>
            </a:xfrm>
            <a:solidFill>
              <a:srgbClr val="6FAC27"/>
            </a:solidFill>
          </p:grpSpPr>
          <p:sp>
            <p:nvSpPr>
              <p:cNvPr id="128" name="Rectangle 17"/>
              <p:cNvSpPr>
                <a:spLocks/>
              </p:cNvSpPr>
              <p:nvPr/>
            </p:nvSpPr>
            <p:spPr bwMode="auto">
              <a:xfrm>
                <a:off x="2811377" y="1417851"/>
                <a:ext cx="370114" cy="2427424"/>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29" name="TextBox 128"/>
              <p:cNvSpPr txBox="1"/>
              <p:nvPr/>
            </p:nvSpPr>
            <p:spPr>
              <a:xfrm rot="16200000">
                <a:off x="2732132" y="1535068"/>
                <a:ext cx="574647" cy="400110"/>
              </a:xfrm>
              <a:prstGeom prst="rect">
                <a:avLst/>
              </a:prstGeom>
              <a:noFill/>
            </p:spPr>
            <p:txBody>
              <a:bodyPr wrap="none" rtlCol="0">
                <a:spAutoFit/>
              </a:bodyPr>
              <a:lstStyle/>
              <a:p>
                <a:r>
                  <a:rPr lang="en-US" sz="2000" dirty="0" smtClean="0">
                    <a:solidFill>
                      <a:srgbClr val="000000"/>
                    </a:solidFill>
                  </a:rPr>
                  <a:t>545</a:t>
                </a:r>
                <a:endParaRPr lang="en-US" sz="2000" dirty="0">
                  <a:solidFill>
                    <a:srgbClr val="000000"/>
                  </a:solidFill>
                </a:endParaRPr>
              </a:p>
            </p:txBody>
          </p:sp>
        </p:grpSp>
        <p:grpSp>
          <p:nvGrpSpPr>
            <p:cNvPr id="116" name="Group 115"/>
            <p:cNvGrpSpPr/>
            <p:nvPr/>
          </p:nvGrpSpPr>
          <p:grpSpPr>
            <a:xfrm>
              <a:off x="4139969" y="1567157"/>
              <a:ext cx="400110" cy="2015405"/>
              <a:chOff x="2805890" y="1829869"/>
              <a:chExt cx="400110" cy="2015405"/>
            </a:xfrm>
            <a:solidFill>
              <a:srgbClr val="6FAC27"/>
            </a:solidFill>
          </p:grpSpPr>
          <p:sp>
            <p:nvSpPr>
              <p:cNvPr id="126" name="Rectangle 17"/>
              <p:cNvSpPr>
                <a:spLocks/>
              </p:cNvSpPr>
              <p:nvPr/>
            </p:nvSpPr>
            <p:spPr bwMode="auto">
              <a:xfrm>
                <a:off x="2811377" y="1829869"/>
                <a:ext cx="370114" cy="2015405"/>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27" name="TextBox 126"/>
              <p:cNvSpPr txBox="1"/>
              <p:nvPr/>
            </p:nvSpPr>
            <p:spPr>
              <a:xfrm rot="16200000">
                <a:off x="2718621" y="2061957"/>
                <a:ext cx="574647" cy="400110"/>
              </a:xfrm>
              <a:prstGeom prst="rect">
                <a:avLst/>
              </a:prstGeom>
              <a:noFill/>
            </p:spPr>
            <p:txBody>
              <a:bodyPr wrap="none" rtlCol="0">
                <a:spAutoFit/>
              </a:bodyPr>
              <a:lstStyle/>
              <a:p>
                <a:r>
                  <a:rPr lang="en-US" sz="2000" dirty="0" smtClean="0">
                    <a:solidFill>
                      <a:srgbClr val="000000"/>
                    </a:solidFill>
                  </a:rPr>
                  <a:t>427</a:t>
                </a:r>
                <a:endParaRPr lang="en-US" sz="2000" dirty="0">
                  <a:solidFill>
                    <a:srgbClr val="000000"/>
                  </a:solidFill>
                </a:endParaRPr>
              </a:p>
            </p:txBody>
          </p:sp>
        </p:grpSp>
        <p:grpSp>
          <p:nvGrpSpPr>
            <p:cNvPr id="117" name="Group 116"/>
            <p:cNvGrpSpPr/>
            <p:nvPr/>
          </p:nvGrpSpPr>
          <p:grpSpPr>
            <a:xfrm>
              <a:off x="5548663" y="2053516"/>
              <a:ext cx="400110" cy="1910611"/>
              <a:chOff x="2805891" y="1934662"/>
              <a:chExt cx="400110" cy="1910611"/>
            </a:xfrm>
            <a:solidFill>
              <a:srgbClr val="6FAC27"/>
            </a:solidFill>
          </p:grpSpPr>
          <p:sp>
            <p:nvSpPr>
              <p:cNvPr id="124" name="Rectangle 17"/>
              <p:cNvSpPr>
                <a:spLocks/>
              </p:cNvSpPr>
              <p:nvPr/>
            </p:nvSpPr>
            <p:spPr bwMode="auto">
              <a:xfrm>
                <a:off x="2811377" y="1934662"/>
                <a:ext cx="370114" cy="1910611"/>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25" name="TextBox 124"/>
              <p:cNvSpPr txBox="1"/>
              <p:nvPr/>
            </p:nvSpPr>
            <p:spPr>
              <a:xfrm rot="16200000">
                <a:off x="2718622" y="2332156"/>
                <a:ext cx="574647" cy="400110"/>
              </a:xfrm>
              <a:prstGeom prst="rect">
                <a:avLst/>
              </a:prstGeom>
              <a:noFill/>
            </p:spPr>
            <p:txBody>
              <a:bodyPr wrap="none" rtlCol="0">
                <a:spAutoFit/>
              </a:bodyPr>
              <a:lstStyle/>
              <a:p>
                <a:r>
                  <a:rPr lang="en-US" sz="2000" dirty="0" smtClean="0">
                    <a:solidFill>
                      <a:srgbClr val="000000"/>
                    </a:solidFill>
                  </a:rPr>
                  <a:t>363</a:t>
                </a:r>
                <a:endParaRPr lang="en-US" sz="2000" dirty="0">
                  <a:solidFill>
                    <a:srgbClr val="000000"/>
                  </a:solidFill>
                </a:endParaRPr>
              </a:p>
            </p:txBody>
          </p:sp>
        </p:grpSp>
        <p:grpSp>
          <p:nvGrpSpPr>
            <p:cNvPr id="118" name="Group 117"/>
            <p:cNvGrpSpPr/>
            <p:nvPr/>
          </p:nvGrpSpPr>
          <p:grpSpPr>
            <a:xfrm>
              <a:off x="7052242" y="2593915"/>
              <a:ext cx="400110" cy="1431245"/>
              <a:chOff x="2810763" y="2851884"/>
              <a:chExt cx="400110" cy="1431245"/>
            </a:xfrm>
            <a:solidFill>
              <a:srgbClr val="6FAC27"/>
            </a:solidFill>
          </p:grpSpPr>
          <p:sp>
            <p:nvSpPr>
              <p:cNvPr id="122" name="Rectangle 17"/>
              <p:cNvSpPr>
                <a:spLocks/>
              </p:cNvSpPr>
              <p:nvPr/>
            </p:nvSpPr>
            <p:spPr bwMode="auto">
              <a:xfrm>
                <a:off x="2833729" y="2851884"/>
                <a:ext cx="370114" cy="1431245"/>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23" name="TextBox 122"/>
              <p:cNvSpPr txBox="1"/>
              <p:nvPr/>
            </p:nvSpPr>
            <p:spPr>
              <a:xfrm rot="16200000">
                <a:off x="2723494" y="3220119"/>
                <a:ext cx="574647" cy="400110"/>
              </a:xfrm>
              <a:prstGeom prst="rect">
                <a:avLst/>
              </a:prstGeom>
              <a:noFill/>
            </p:spPr>
            <p:txBody>
              <a:bodyPr wrap="none" rtlCol="0">
                <a:spAutoFit/>
              </a:bodyPr>
              <a:lstStyle/>
              <a:p>
                <a:r>
                  <a:rPr lang="en-US" sz="2000" dirty="0" smtClean="0">
                    <a:solidFill>
                      <a:srgbClr val="000000"/>
                    </a:solidFill>
                  </a:rPr>
                  <a:t>281</a:t>
                </a:r>
                <a:endParaRPr lang="en-US" sz="2000" dirty="0">
                  <a:solidFill>
                    <a:srgbClr val="000000"/>
                  </a:solidFill>
                </a:endParaRPr>
              </a:p>
            </p:txBody>
          </p:sp>
        </p:grpSp>
        <p:grpSp>
          <p:nvGrpSpPr>
            <p:cNvPr id="119" name="Group 118"/>
            <p:cNvGrpSpPr/>
            <p:nvPr/>
          </p:nvGrpSpPr>
          <p:grpSpPr>
            <a:xfrm>
              <a:off x="8382000" y="2931664"/>
              <a:ext cx="400110" cy="1158536"/>
              <a:chOff x="2810764" y="3124593"/>
              <a:chExt cx="400110" cy="1158536"/>
            </a:xfrm>
            <a:solidFill>
              <a:srgbClr val="6FAC27"/>
            </a:solidFill>
          </p:grpSpPr>
          <p:sp>
            <p:nvSpPr>
              <p:cNvPr id="120" name="Rectangle 17"/>
              <p:cNvSpPr>
                <a:spLocks/>
              </p:cNvSpPr>
              <p:nvPr/>
            </p:nvSpPr>
            <p:spPr bwMode="auto">
              <a:xfrm>
                <a:off x="2833729" y="3124593"/>
                <a:ext cx="370114" cy="1158536"/>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21" name="TextBox 120"/>
              <p:cNvSpPr txBox="1"/>
              <p:nvPr/>
            </p:nvSpPr>
            <p:spPr>
              <a:xfrm rot="16200000">
                <a:off x="2723495" y="3328198"/>
                <a:ext cx="574647" cy="400110"/>
              </a:xfrm>
              <a:prstGeom prst="rect">
                <a:avLst/>
              </a:prstGeom>
              <a:noFill/>
            </p:spPr>
            <p:txBody>
              <a:bodyPr wrap="none" rtlCol="0">
                <a:spAutoFit/>
              </a:bodyPr>
              <a:lstStyle/>
              <a:p>
                <a:r>
                  <a:rPr lang="en-US" sz="2000" dirty="0" smtClean="0">
                    <a:solidFill>
                      <a:srgbClr val="000000"/>
                    </a:solidFill>
                  </a:rPr>
                  <a:t>242</a:t>
                </a:r>
                <a:endParaRPr lang="en-US" sz="2000" dirty="0">
                  <a:solidFill>
                    <a:srgbClr val="000000"/>
                  </a:solidFill>
                </a:endParaRPr>
              </a:p>
            </p:txBody>
          </p:sp>
        </p:grpSp>
      </p:grpSp>
    </p:spTree>
    <p:extLst>
      <p:ext uri="{BB962C8B-B14F-4D97-AF65-F5344CB8AC3E}">
        <p14:creationId xmlns:p14="http://schemas.microsoft.com/office/powerpoint/2010/main" val="26147644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wipe(down)">
                                      <p:cBhvr>
                                        <p:cTn id="17" dur="5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4"/>
          <p:cNvGrpSpPr>
            <a:grpSpLocks/>
          </p:cNvGrpSpPr>
          <p:nvPr/>
        </p:nvGrpSpPr>
        <p:grpSpPr bwMode="auto">
          <a:xfrm>
            <a:off x="380574" y="1109254"/>
            <a:ext cx="8521702" cy="276225"/>
            <a:chOff x="14" y="-5"/>
            <a:chExt cx="5368" cy="174"/>
          </a:xfrm>
        </p:grpSpPr>
        <p:sp>
          <p:nvSpPr>
            <p:cNvPr id="114" name="Line 15"/>
            <p:cNvSpPr>
              <a:spLocks noChangeShapeType="1"/>
            </p:cNvSpPr>
            <p:nvPr/>
          </p:nvSpPr>
          <p:spPr bwMode="auto">
            <a:xfrm>
              <a:off x="29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15" name="Rectangle 16"/>
            <p:cNvSpPr>
              <a:spLocks/>
            </p:cNvSpPr>
            <p:nvPr/>
          </p:nvSpPr>
          <p:spPr bwMode="auto">
            <a:xfrm>
              <a:off x="14" y="-5"/>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9</a:t>
              </a:r>
              <a:r>
                <a:rPr lang="en-US" dirty="0" smtClean="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sp>
        <p:nvSpPr>
          <p:cNvPr id="21" name="Rectangle 20"/>
          <p:cNvSpPr/>
          <p:nvPr/>
        </p:nvSpPr>
        <p:spPr>
          <a:xfrm>
            <a:off x="5486400" y="812800"/>
            <a:ext cx="3505199"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9" name="Group 18"/>
          <p:cNvGrpSpPr>
            <a:grpSpLocks/>
          </p:cNvGrpSpPr>
          <p:nvPr/>
        </p:nvGrpSpPr>
        <p:grpSpPr bwMode="auto">
          <a:xfrm>
            <a:off x="361524" y="5106486"/>
            <a:ext cx="8553452" cy="276225"/>
            <a:chOff x="44" y="0"/>
            <a:chExt cx="5388" cy="174"/>
          </a:xfrm>
        </p:grpSpPr>
        <p:sp>
          <p:nvSpPr>
            <p:cNvPr id="100"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02" name="Rectangle 20"/>
            <p:cNvSpPr>
              <a:spLocks/>
            </p:cNvSpPr>
            <p:nvPr/>
          </p:nvSpPr>
          <p:spPr bwMode="auto">
            <a:xfrm>
              <a:off x="44"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1</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9" name="Group 18"/>
          <p:cNvGrpSpPr>
            <a:grpSpLocks/>
          </p:cNvGrpSpPr>
          <p:nvPr/>
        </p:nvGrpSpPr>
        <p:grpSpPr bwMode="auto">
          <a:xfrm>
            <a:off x="361524" y="4606832"/>
            <a:ext cx="8551864" cy="276225"/>
            <a:chOff x="45" y="0"/>
            <a:chExt cx="5387"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68" name="Rectangle 20"/>
            <p:cNvSpPr>
              <a:spLocks/>
            </p:cNvSpPr>
            <p:nvPr/>
          </p:nvSpPr>
          <p:spPr bwMode="auto">
            <a:xfrm>
              <a:off x="45" y="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solidFill>
                    <a:srgbClr val="000000"/>
                  </a:solidFill>
                  <a:latin typeface="Gill Sans" charset="0"/>
                  <a:ea typeface="ヒラギノ角ゴ ProN W3" charset="0"/>
                  <a:cs typeface="Arial" charset="0"/>
                  <a:sym typeface="Arial" charset="0"/>
                </a:rPr>
                <a:t>2</a:t>
              </a:r>
              <a:r>
                <a:rPr lang="en-US" sz="1800" dirty="0" smtClean="0">
                  <a:solidFill>
                    <a:srgbClr val="000000"/>
                  </a:solidFill>
                  <a:latin typeface="Gill Sans" charset="0"/>
                  <a:ea typeface="ヒラギノ角ゴ ProN W3" charset="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1757" name="Group 14"/>
          <p:cNvGrpSpPr>
            <a:grpSpLocks/>
          </p:cNvGrpSpPr>
          <p:nvPr/>
        </p:nvGrpSpPr>
        <p:grpSpPr bwMode="auto">
          <a:xfrm>
            <a:off x="372637" y="1608908"/>
            <a:ext cx="8529638" cy="276225"/>
            <a:chOff x="9" y="-5"/>
            <a:chExt cx="5373" cy="174"/>
          </a:xfrm>
        </p:grpSpPr>
        <p:sp>
          <p:nvSpPr>
            <p:cNvPr id="31769" name="Line 15"/>
            <p:cNvSpPr>
              <a:spLocks noChangeShapeType="1"/>
            </p:cNvSpPr>
            <p:nvPr/>
          </p:nvSpPr>
          <p:spPr bwMode="auto">
            <a:xfrm>
              <a:off x="294" y="111"/>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1770" name="Rectangle 16"/>
            <p:cNvSpPr>
              <a:spLocks/>
            </p:cNvSpPr>
            <p:nvPr/>
          </p:nvSpPr>
          <p:spPr bwMode="auto">
            <a:xfrm>
              <a:off x="9" y="-5"/>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8</a:t>
              </a:r>
              <a:r>
                <a:rPr lang="en-US" dirty="0" smtClean="0">
                  <a:cs typeface="Arial" charset="0"/>
                  <a:sym typeface="Arial" charset="0"/>
                </a:rPr>
                <a:t>0</a:t>
              </a:r>
              <a:r>
                <a:rPr lang="en-US" sz="1800" dirty="0" smtClean="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33" name="Group 14"/>
          <p:cNvGrpSpPr>
            <a:grpSpLocks/>
          </p:cNvGrpSpPr>
          <p:nvPr/>
        </p:nvGrpSpPr>
        <p:grpSpPr bwMode="auto">
          <a:xfrm>
            <a:off x="313899" y="609600"/>
            <a:ext cx="8667752" cy="276225"/>
            <a:chOff x="-28" y="0"/>
            <a:chExt cx="5460" cy="174"/>
          </a:xfrm>
        </p:grpSpPr>
        <p:sp>
          <p:nvSpPr>
            <p:cNvPr id="34" name="Line 15"/>
            <p:cNvSpPr>
              <a:spLocks noChangeShapeType="1"/>
            </p:cNvSpPr>
            <p:nvPr/>
          </p:nvSpPr>
          <p:spPr bwMode="auto">
            <a:xfrm>
              <a:off x="291" y="85"/>
              <a:ext cx="5141"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5" name="Rectangle 16"/>
            <p:cNvSpPr>
              <a:spLocks/>
            </p:cNvSpPr>
            <p:nvPr/>
          </p:nvSpPr>
          <p:spPr bwMode="auto">
            <a:xfrm>
              <a:off x="-28" y="0"/>
              <a:ext cx="2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smtClean="0">
                  <a:cs typeface="Arial" charset="0"/>
                  <a:sym typeface="Arial" charset="0"/>
                </a:rPr>
                <a:t>1000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2" name="Group 1"/>
          <p:cNvGrpSpPr>
            <a:grpSpLocks/>
          </p:cNvGrpSpPr>
          <p:nvPr/>
        </p:nvGrpSpPr>
        <p:grpSpPr bwMode="auto">
          <a:xfrm>
            <a:off x="361524" y="2608216"/>
            <a:ext cx="8562976" cy="276225"/>
            <a:chOff x="38" y="0"/>
            <a:chExt cx="5394" cy="174"/>
          </a:xfrm>
        </p:grpSpPr>
        <p:sp>
          <p:nvSpPr>
            <p:cNvPr id="83"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4"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6</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5" name="Group 1"/>
          <p:cNvGrpSpPr>
            <a:grpSpLocks/>
          </p:cNvGrpSpPr>
          <p:nvPr/>
        </p:nvGrpSpPr>
        <p:grpSpPr bwMode="auto">
          <a:xfrm>
            <a:off x="361524" y="3607524"/>
            <a:ext cx="8562976" cy="276225"/>
            <a:chOff x="38" y="0"/>
            <a:chExt cx="5394" cy="174"/>
          </a:xfrm>
        </p:grpSpPr>
        <p:sp>
          <p:nvSpPr>
            <p:cNvPr id="86"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87"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4</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88" name="Group 1"/>
          <p:cNvGrpSpPr>
            <a:grpSpLocks/>
          </p:cNvGrpSpPr>
          <p:nvPr/>
        </p:nvGrpSpPr>
        <p:grpSpPr bwMode="auto">
          <a:xfrm>
            <a:off x="361524" y="4107178"/>
            <a:ext cx="8562976" cy="276225"/>
            <a:chOff x="38" y="0"/>
            <a:chExt cx="5394" cy="174"/>
          </a:xfrm>
        </p:grpSpPr>
        <p:sp>
          <p:nvSpPr>
            <p:cNvPr id="89"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90" name="Rectangle 3"/>
            <p:cNvSpPr>
              <a:spLocks/>
            </p:cNvSpPr>
            <p:nvPr/>
          </p:nvSpPr>
          <p:spPr bwMode="auto">
            <a:xfrm>
              <a:off x="38" y="0"/>
              <a:ext cx="22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3</a:t>
              </a:r>
              <a:r>
                <a:rPr lang="en-US" dirty="0" smtClean="0">
                  <a:cs typeface="Arial" charset="0"/>
                  <a:sym typeface="Arial" charset="0"/>
                </a:rPr>
                <a:t>0</a:t>
              </a:r>
              <a:r>
                <a:rPr lang="en-US" sz="1800" dirty="0" smtClean="0">
                  <a:solidFill>
                    <a:srgbClr val="000000"/>
                  </a:solidFill>
                  <a:latin typeface="Gill Sans" charset="0"/>
                  <a:ea typeface="ヒラギノ角ゴ ProN W3" charset="0"/>
                  <a:cs typeface="Arial" charset="0"/>
                  <a:sym typeface="Arial" charset="0"/>
                </a:rPr>
                <a:t>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131" name="Group 14"/>
          <p:cNvGrpSpPr>
            <a:grpSpLocks/>
          </p:cNvGrpSpPr>
          <p:nvPr/>
        </p:nvGrpSpPr>
        <p:grpSpPr bwMode="auto">
          <a:xfrm>
            <a:off x="361524" y="2108562"/>
            <a:ext cx="8561389" cy="276225"/>
            <a:chOff x="39" y="0"/>
            <a:chExt cx="5393" cy="174"/>
          </a:xfrm>
        </p:grpSpPr>
        <p:sp>
          <p:nvSpPr>
            <p:cNvPr id="132"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33" name="Rectangle 16"/>
            <p:cNvSpPr>
              <a:spLocks/>
            </p:cNvSpPr>
            <p:nvPr/>
          </p:nvSpPr>
          <p:spPr bwMode="auto">
            <a:xfrm>
              <a:off x="39" y="0"/>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7</a:t>
              </a:r>
              <a:r>
                <a:rPr lang="en-US" dirty="0" smtClean="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grpSp>
        <p:nvGrpSpPr>
          <p:cNvPr id="134" name="Group 14"/>
          <p:cNvGrpSpPr>
            <a:grpSpLocks/>
          </p:cNvGrpSpPr>
          <p:nvPr/>
        </p:nvGrpSpPr>
        <p:grpSpPr bwMode="auto">
          <a:xfrm>
            <a:off x="361524" y="3107870"/>
            <a:ext cx="8561389" cy="276225"/>
            <a:chOff x="39" y="0"/>
            <a:chExt cx="5393" cy="174"/>
          </a:xfrm>
        </p:grpSpPr>
        <p:sp>
          <p:nvSpPr>
            <p:cNvPr id="135"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136" name="Rectangle 16"/>
            <p:cNvSpPr>
              <a:spLocks/>
            </p:cNvSpPr>
            <p:nvPr/>
          </p:nvSpPr>
          <p:spPr bwMode="auto">
            <a:xfrm>
              <a:off x="39" y="0"/>
              <a:ext cx="2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defTabSz="914400" fontAlgn="base">
                <a:spcBef>
                  <a:spcPct val="0"/>
                </a:spcBef>
                <a:spcAft>
                  <a:spcPct val="0"/>
                </a:spcAft>
              </a:pPr>
              <a:r>
                <a:rPr lang="en-US" dirty="0">
                  <a:cs typeface="Arial" charset="0"/>
                  <a:sym typeface="Arial" charset="0"/>
                </a:rPr>
                <a:t>5</a:t>
              </a:r>
              <a:r>
                <a:rPr lang="en-US" dirty="0" smtClean="0">
                  <a:cs typeface="Arial" charset="0"/>
                  <a:sym typeface="Arial" charset="0"/>
                </a:rPr>
                <a:t>00</a:t>
              </a:r>
              <a:endParaRPr lang="en-US" sz="1800" dirty="0">
                <a:solidFill>
                  <a:srgbClr val="000000"/>
                </a:solidFill>
                <a:latin typeface="Gill Sans" charset="0"/>
                <a:ea typeface="ヒラギノ角ゴ ProN W3" charset="0"/>
                <a:cs typeface="Arial" charset="0"/>
                <a:sym typeface="Arial" charset="0"/>
              </a:endParaRPr>
            </a:p>
          </p:txBody>
        </p:sp>
      </p:grpSp>
      <p:sp>
        <p:nvSpPr>
          <p:cNvPr id="28" name="Rectangle 27"/>
          <p:cNvSpPr/>
          <p:nvPr/>
        </p:nvSpPr>
        <p:spPr>
          <a:xfrm>
            <a:off x="0" y="-14111"/>
            <a:ext cx="9144000" cy="623711"/>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55" name="Rectangle 12"/>
          <p:cNvSpPr>
            <a:spLocks/>
          </p:cNvSpPr>
          <p:nvPr/>
        </p:nvSpPr>
        <p:spPr bwMode="auto">
          <a:xfrm>
            <a:off x="609600" y="-152400"/>
            <a:ext cx="8178800" cy="8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defTabSz="914400" fontAlgn="base">
              <a:spcBef>
                <a:spcPct val="0"/>
              </a:spcBef>
              <a:spcAft>
                <a:spcPct val="0"/>
              </a:spcAft>
            </a:pPr>
            <a:r>
              <a:rPr lang="en-US" sz="2400" b="1" dirty="0" smtClean="0">
                <a:solidFill>
                  <a:srgbClr val="000000"/>
                </a:solidFill>
                <a:latin typeface="Arial"/>
                <a:cs typeface="Arial" charset="0"/>
                <a:sym typeface="Arial" charset="0"/>
              </a:rPr>
              <a:t>Number Passing or Failing ENG 101 </a:t>
            </a:r>
            <a:r>
              <a:rPr lang="en-US" sz="2400" b="1" dirty="0">
                <a:solidFill>
                  <a:srgbClr val="000000"/>
                </a:solidFill>
                <a:latin typeface="Arial"/>
                <a:cs typeface="Arial" charset="0"/>
                <a:sym typeface="Arial" charset="0"/>
              </a:rPr>
              <a:t>E</a:t>
            </a:r>
            <a:r>
              <a:rPr lang="en-US" sz="2400" b="1" dirty="0" smtClean="0">
                <a:solidFill>
                  <a:srgbClr val="000000"/>
                </a:solidFill>
                <a:latin typeface="Arial"/>
                <a:cs typeface="Arial" charset="0"/>
                <a:sym typeface="Arial" charset="0"/>
              </a:rPr>
              <a:t>ach Fall at CCBC</a:t>
            </a:r>
          </a:p>
        </p:txBody>
      </p:sp>
      <p:sp>
        <p:nvSpPr>
          <p:cNvPr id="31756" name="Line 13"/>
          <p:cNvSpPr>
            <a:spLocks noChangeShapeType="1"/>
          </p:cNvSpPr>
          <p:nvPr/>
        </p:nvSpPr>
        <p:spPr bwMode="auto">
          <a:xfrm rot="10800000">
            <a:off x="821068" y="756833"/>
            <a:ext cx="4432" cy="51671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9" name="Rectangle 26"/>
          <p:cNvSpPr>
            <a:spLocks/>
          </p:cNvSpPr>
          <p:nvPr/>
        </p:nvSpPr>
        <p:spPr bwMode="auto">
          <a:xfrm>
            <a:off x="3911278" y="5606142"/>
            <a:ext cx="5925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2011</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35%</a:t>
            </a:r>
          </a:p>
        </p:txBody>
      </p:sp>
      <p:sp>
        <p:nvSpPr>
          <p:cNvPr id="40" name="Rectangle 26"/>
          <p:cNvSpPr>
            <a:spLocks/>
          </p:cNvSpPr>
          <p:nvPr/>
        </p:nvSpPr>
        <p:spPr bwMode="auto">
          <a:xfrm>
            <a:off x="5314481"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2012</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41%</a:t>
            </a:r>
          </a:p>
        </p:txBody>
      </p:sp>
      <p:sp>
        <p:nvSpPr>
          <p:cNvPr id="3" name="TextBox 2"/>
          <p:cNvSpPr txBox="1"/>
          <p:nvPr/>
        </p:nvSpPr>
        <p:spPr>
          <a:xfrm>
            <a:off x="7001589" y="1684639"/>
            <a:ext cx="184666" cy="369332"/>
          </a:xfrm>
          <a:prstGeom prst="rect">
            <a:avLst/>
          </a:prstGeom>
          <a:noFill/>
        </p:spPr>
        <p:txBody>
          <a:bodyPr wrap="none" rtlCol="0">
            <a:spAutoFit/>
          </a:bodyPr>
          <a:lstStyle/>
          <a:p>
            <a:endParaRPr lang="en-US" dirty="0"/>
          </a:p>
        </p:txBody>
      </p:sp>
      <p:sp>
        <p:nvSpPr>
          <p:cNvPr id="29" name="Rectangle 26"/>
          <p:cNvSpPr>
            <a:spLocks/>
          </p:cNvSpPr>
          <p:nvPr/>
        </p:nvSpPr>
        <p:spPr bwMode="auto">
          <a:xfrm>
            <a:off x="6736720"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2013</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49%</a:t>
            </a:r>
          </a:p>
        </p:txBody>
      </p:sp>
      <p:grpSp>
        <p:nvGrpSpPr>
          <p:cNvPr id="75" name="Group 74"/>
          <p:cNvGrpSpPr/>
          <p:nvPr/>
        </p:nvGrpSpPr>
        <p:grpSpPr>
          <a:xfrm>
            <a:off x="5638800" y="914400"/>
            <a:ext cx="3344758" cy="646331"/>
            <a:chOff x="4759772" y="1360311"/>
            <a:chExt cx="1563231" cy="646331"/>
          </a:xfrm>
        </p:grpSpPr>
        <p:sp>
          <p:nvSpPr>
            <p:cNvPr id="76" name="Rectangle 17"/>
            <p:cNvSpPr>
              <a:spLocks/>
            </p:cNvSpPr>
            <p:nvPr/>
          </p:nvSpPr>
          <p:spPr bwMode="auto">
            <a:xfrm>
              <a:off x="4759772" y="1588911"/>
              <a:ext cx="327332" cy="269875"/>
            </a:xfrm>
            <a:prstGeom prst="rect">
              <a:avLst/>
            </a:prstGeom>
            <a:solidFill>
              <a:srgbClr val="6FAC27"/>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algn="ctr" defTabSz="914400" fontAlgn="base">
                <a:spcBef>
                  <a:spcPct val="0"/>
                </a:spcBef>
                <a:spcAft>
                  <a:spcPct val="0"/>
                </a:spcAft>
                <a:defRPr/>
              </a:pPr>
              <a:endParaRPr lang="en-US">
                <a:solidFill>
                  <a:srgbClr val="000000"/>
                </a:solidFill>
                <a:latin typeface="Gill Sans" charset="0"/>
                <a:ea typeface="ＭＳ Ｐゴシック" charset="-128"/>
                <a:cs typeface="ＭＳ Ｐゴシック" charset="-128"/>
                <a:sym typeface="Gill Sans" charset="0"/>
              </a:endParaRPr>
            </a:p>
          </p:txBody>
        </p:sp>
        <p:sp>
          <p:nvSpPr>
            <p:cNvPr id="77" name="TextBox 76"/>
            <p:cNvSpPr txBox="1"/>
            <p:nvPr/>
          </p:nvSpPr>
          <p:spPr>
            <a:xfrm>
              <a:off x="5115906" y="1360311"/>
              <a:ext cx="1207097" cy="646331"/>
            </a:xfrm>
            <a:prstGeom prst="rect">
              <a:avLst/>
            </a:prstGeom>
            <a:noFill/>
          </p:spPr>
          <p:txBody>
            <a:bodyPr wrap="none" rtlCol="0">
              <a:spAutoFit/>
            </a:bodyPr>
            <a:lstStyle/>
            <a:p>
              <a:r>
                <a:rPr lang="en-US" dirty="0" smtClean="0"/>
                <a:t>would have </a:t>
              </a:r>
              <a:r>
                <a:rPr lang="en-US" sz="1800" dirty="0" smtClean="0"/>
                <a:t>passed under</a:t>
              </a:r>
            </a:p>
            <a:p>
              <a:r>
                <a:rPr lang="en-US" dirty="0" smtClean="0"/>
                <a:t>scaled up ALP</a:t>
              </a:r>
              <a:endParaRPr lang="en-US" sz="1800" dirty="0"/>
            </a:p>
          </p:txBody>
        </p:sp>
      </p:grpSp>
      <p:sp>
        <p:nvSpPr>
          <p:cNvPr id="78" name="Rectangle 26"/>
          <p:cNvSpPr>
            <a:spLocks/>
          </p:cNvSpPr>
          <p:nvPr/>
        </p:nvSpPr>
        <p:spPr bwMode="auto">
          <a:xfrm>
            <a:off x="8158957"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2014</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54%</a:t>
            </a:r>
          </a:p>
        </p:txBody>
      </p:sp>
      <p:sp>
        <p:nvSpPr>
          <p:cNvPr id="91" name="Rectangle 26"/>
          <p:cNvSpPr>
            <a:spLocks/>
          </p:cNvSpPr>
          <p:nvPr/>
        </p:nvSpPr>
        <p:spPr bwMode="auto">
          <a:xfrm>
            <a:off x="1066800"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2009</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10%</a:t>
            </a:r>
          </a:p>
        </p:txBody>
      </p:sp>
      <p:sp>
        <p:nvSpPr>
          <p:cNvPr id="92" name="Rectangle 26"/>
          <p:cNvSpPr>
            <a:spLocks/>
          </p:cNvSpPr>
          <p:nvPr/>
        </p:nvSpPr>
        <p:spPr bwMode="auto">
          <a:xfrm>
            <a:off x="2489039" y="5606142"/>
            <a:ext cx="6116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Fall</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2010</a:t>
            </a:r>
          </a:p>
          <a:p>
            <a:pPr marL="39688" algn="ctr" defTabSz="914400" fontAlgn="base">
              <a:spcBef>
                <a:spcPct val="0"/>
              </a:spcBef>
              <a:spcAft>
                <a:spcPct val="0"/>
              </a:spcAft>
            </a:pPr>
            <a:r>
              <a:rPr lang="en-US" sz="2000" dirty="0" smtClean="0">
                <a:solidFill>
                  <a:srgbClr val="000000"/>
                </a:solidFill>
                <a:latin typeface="Arial"/>
                <a:ea typeface="ヒラギノ角ゴ ProN W3" charset="0"/>
                <a:cs typeface="Gill Sans" charset="0"/>
                <a:sym typeface="Gill Sans" charset="0"/>
              </a:rPr>
              <a:t>18%</a:t>
            </a:r>
          </a:p>
        </p:txBody>
      </p:sp>
      <p:grpSp>
        <p:nvGrpSpPr>
          <p:cNvPr id="24" name="Group 23"/>
          <p:cNvGrpSpPr/>
          <p:nvPr/>
        </p:nvGrpSpPr>
        <p:grpSpPr>
          <a:xfrm>
            <a:off x="1371600" y="914400"/>
            <a:ext cx="7410510" cy="3175800"/>
            <a:chOff x="1371600" y="914400"/>
            <a:chExt cx="7410510" cy="3175800"/>
          </a:xfrm>
        </p:grpSpPr>
        <p:grpSp>
          <p:nvGrpSpPr>
            <p:cNvPr id="158" name="Group 157"/>
            <p:cNvGrpSpPr/>
            <p:nvPr/>
          </p:nvGrpSpPr>
          <p:grpSpPr>
            <a:xfrm>
              <a:off x="1371600" y="914400"/>
              <a:ext cx="408134" cy="2763408"/>
              <a:chOff x="2811377" y="1081867"/>
              <a:chExt cx="408134" cy="2763408"/>
            </a:xfrm>
            <a:solidFill>
              <a:srgbClr val="6FAC27"/>
            </a:solidFill>
          </p:grpSpPr>
          <p:sp>
            <p:nvSpPr>
              <p:cNvPr id="159" name="Rectangle 17"/>
              <p:cNvSpPr>
                <a:spLocks/>
              </p:cNvSpPr>
              <p:nvPr/>
            </p:nvSpPr>
            <p:spPr bwMode="auto">
              <a:xfrm>
                <a:off x="2811377" y="1081867"/>
                <a:ext cx="370114" cy="2763408"/>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60" name="TextBox 159"/>
              <p:cNvSpPr txBox="1"/>
              <p:nvPr/>
            </p:nvSpPr>
            <p:spPr>
              <a:xfrm rot="16200000">
                <a:off x="2732132" y="1535068"/>
                <a:ext cx="574647" cy="400110"/>
              </a:xfrm>
              <a:prstGeom prst="rect">
                <a:avLst/>
              </a:prstGeom>
              <a:noFill/>
            </p:spPr>
            <p:txBody>
              <a:bodyPr wrap="none" rtlCol="0">
                <a:spAutoFit/>
              </a:bodyPr>
              <a:lstStyle/>
              <a:p>
                <a:r>
                  <a:rPr lang="en-US" sz="2000" dirty="0" smtClean="0">
                    <a:solidFill>
                      <a:srgbClr val="000000"/>
                    </a:solidFill>
                  </a:rPr>
                  <a:t>577</a:t>
                </a:r>
                <a:endParaRPr lang="en-US" sz="2000" dirty="0">
                  <a:solidFill>
                    <a:srgbClr val="000000"/>
                  </a:solidFill>
                </a:endParaRPr>
              </a:p>
            </p:txBody>
          </p:sp>
        </p:grpSp>
        <p:grpSp>
          <p:nvGrpSpPr>
            <p:cNvPr id="161" name="Group 160"/>
            <p:cNvGrpSpPr/>
            <p:nvPr/>
          </p:nvGrpSpPr>
          <p:grpSpPr>
            <a:xfrm>
              <a:off x="2763786" y="1080799"/>
              <a:ext cx="408134" cy="2427424"/>
              <a:chOff x="2811377" y="1417851"/>
              <a:chExt cx="408134" cy="2427424"/>
            </a:xfrm>
            <a:solidFill>
              <a:srgbClr val="6FAC27"/>
            </a:solidFill>
          </p:grpSpPr>
          <p:sp>
            <p:nvSpPr>
              <p:cNvPr id="162" name="Rectangle 17"/>
              <p:cNvSpPr>
                <a:spLocks/>
              </p:cNvSpPr>
              <p:nvPr/>
            </p:nvSpPr>
            <p:spPr bwMode="auto">
              <a:xfrm>
                <a:off x="2811377" y="1417851"/>
                <a:ext cx="370114" cy="2427424"/>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63" name="TextBox 162"/>
              <p:cNvSpPr txBox="1"/>
              <p:nvPr/>
            </p:nvSpPr>
            <p:spPr>
              <a:xfrm rot="16200000">
                <a:off x="2732132" y="1535068"/>
                <a:ext cx="574647" cy="400110"/>
              </a:xfrm>
              <a:prstGeom prst="rect">
                <a:avLst/>
              </a:prstGeom>
              <a:noFill/>
            </p:spPr>
            <p:txBody>
              <a:bodyPr wrap="none" rtlCol="0">
                <a:spAutoFit/>
              </a:bodyPr>
              <a:lstStyle/>
              <a:p>
                <a:r>
                  <a:rPr lang="en-US" sz="2000" dirty="0" smtClean="0">
                    <a:solidFill>
                      <a:srgbClr val="000000"/>
                    </a:solidFill>
                  </a:rPr>
                  <a:t>545</a:t>
                </a:r>
                <a:endParaRPr lang="en-US" sz="2000" dirty="0">
                  <a:solidFill>
                    <a:srgbClr val="000000"/>
                  </a:solidFill>
                </a:endParaRPr>
              </a:p>
            </p:txBody>
          </p:sp>
        </p:grpSp>
        <p:grpSp>
          <p:nvGrpSpPr>
            <p:cNvPr id="164" name="Group 163"/>
            <p:cNvGrpSpPr/>
            <p:nvPr/>
          </p:nvGrpSpPr>
          <p:grpSpPr>
            <a:xfrm>
              <a:off x="4139969" y="1567157"/>
              <a:ext cx="400110" cy="2015405"/>
              <a:chOff x="2805890" y="1829869"/>
              <a:chExt cx="400110" cy="2015405"/>
            </a:xfrm>
            <a:solidFill>
              <a:srgbClr val="6FAC27"/>
            </a:solidFill>
          </p:grpSpPr>
          <p:sp>
            <p:nvSpPr>
              <p:cNvPr id="165" name="Rectangle 17"/>
              <p:cNvSpPr>
                <a:spLocks/>
              </p:cNvSpPr>
              <p:nvPr/>
            </p:nvSpPr>
            <p:spPr bwMode="auto">
              <a:xfrm>
                <a:off x="2811377" y="1829869"/>
                <a:ext cx="370114" cy="2015405"/>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66" name="TextBox 165"/>
              <p:cNvSpPr txBox="1"/>
              <p:nvPr/>
            </p:nvSpPr>
            <p:spPr>
              <a:xfrm rot="16200000">
                <a:off x="2718621" y="2061957"/>
                <a:ext cx="574647" cy="400110"/>
              </a:xfrm>
              <a:prstGeom prst="rect">
                <a:avLst/>
              </a:prstGeom>
              <a:noFill/>
            </p:spPr>
            <p:txBody>
              <a:bodyPr wrap="none" rtlCol="0">
                <a:spAutoFit/>
              </a:bodyPr>
              <a:lstStyle/>
              <a:p>
                <a:r>
                  <a:rPr lang="en-US" sz="2000" dirty="0" smtClean="0">
                    <a:solidFill>
                      <a:srgbClr val="000000"/>
                    </a:solidFill>
                  </a:rPr>
                  <a:t>427</a:t>
                </a:r>
                <a:endParaRPr lang="en-US" sz="2000" dirty="0">
                  <a:solidFill>
                    <a:srgbClr val="000000"/>
                  </a:solidFill>
                </a:endParaRPr>
              </a:p>
            </p:txBody>
          </p:sp>
        </p:grpSp>
        <p:grpSp>
          <p:nvGrpSpPr>
            <p:cNvPr id="167" name="Group 166"/>
            <p:cNvGrpSpPr/>
            <p:nvPr/>
          </p:nvGrpSpPr>
          <p:grpSpPr>
            <a:xfrm>
              <a:off x="5548663" y="2053516"/>
              <a:ext cx="400110" cy="1910611"/>
              <a:chOff x="2805891" y="1934662"/>
              <a:chExt cx="400110" cy="1910611"/>
            </a:xfrm>
            <a:solidFill>
              <a:srgbClr val="6FAC27"/>
            </a:solidFill>
          </p:grpSpPr>
          <p:sp>
            <p:nvSpPr>
              <p:cNvPr id="168" name="Rectangle 17"/>
              <p:cNvSpPr>
                <a:spLocks/>
              </p:cNvSpPr>
              <p:nvPr/>
            </p:nvSpPr>
            <p:spPr bwMode="auto">
              <a:xfrm>
                <a:off x="2811377" y="1934662"/>
                <a:ext cx="370114" cy="1910611"/>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69" name="TextBox 168"/>
              <p:cNvSpPr txBox="1"/>
              <p:nvPr/>
            </p:nvSpPr>
            <p:spPr>
              <a:xfrm rot="16200000">
                <a:off x="2718622" y="2332156"/>
                <a:ext cx="574647" cy="400110"/>
              </a:xfrm>
              <a:prstGeom prst="rect">
                <a:avLst/>
              </a:prstGeom>
              <a:noFill/>
            </p:spPr>
            <p:txBody>
              <a:bodyPr wrap="none" rtlCol="0">
                <a:spAutoFit/>
              </a:bodyPr>
              <a:lstStyle/>
              <a:p>
                <a:r>
                  <a:rPr lang="en-US" sz="2000" dirty="0" smtClean="0">
                    <a:solidFill>
                      <a:srgbClr val="000000"/>
                    </a:solidFill>
                  </a:rPr>
                  <a:t>363</a:t>
                </a:r>
                <a:endParaRPr lang="en-US" sz="2000" dirty="0">
                  <a:solidFill>
                    <a:srgbClr val="000000"/>
                  </a:solidFill>
                </a:endParaRPr>
              </a:p>
            </p:txBody>
          </p:sp>
        </p:grpSp>
        <p:grpSp>
          <p:nvGrpSpPr>
            <p:cNvPr id="170" name="Group 169"/>
            <p:cNvGrpSpPr/>
            <p:nvPr/>
          </p:nvGrpSpPr>
          <p:grpSpPr>
            <a:xfrm>
              <a:off x="7052242" y="2593915"/>
              <a:ext cx="400110" cy="1431245"/>
              <a:chOff x="2810763" y="2851884"/>
              <a:chExt cx="400110" cy="1431245"/>
            </a:xfrm>
            <a:solidFill>
              <a:srgbClr val="6FAC27"/>
            </a:solidFill>
          </p:grpSpPr>
          <p:sp>
            <p:nvSpPr>
              <p:cNvPr id="171" name="Rectangle 17"/>
              <p:cNvSpPr>
                <a:spLocks/>
              </p:cNvSpPr>
              <p:nvPr/>
            </p:nvSpPr>
            <p:spPr bwMode="auto">
              <a:xfrm>
                <a:off x="2833729" y="2851884"/>
                <a:ext cx="370114" cy="1431245"/>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72" name="TextBox 171"/>
              <p:cNvSpPr txBox="1"/>
              <p:nvPr/>
            </p:nvSpPr>
            <p:spPr>
              <a:xfrm rot="16200000">
                <a:off x="2723494" y="3220119"/>
                <a:ext cx="574647" cy="400110"/>
              </a:xfrm>
              <a:prstGeom prst="rect">
                <a:avLst/>
              </a:prstGeom>
              <a:noFill/>
            </p:spPr>
            <p:txBody>
              <a:bodyPr wrap="none" rtlCol="0">
                <a:spAutoFit/>
              </a:bodyPr>
              <a:lstStyle/>
              <a:p>
                <a:r>
                  <a:rPr lang="en-US" sz="2000" dirty="0" smtClean="0">
                    <a:solidFill>
                      <a:srgbClr val="000000"/>
                    </a:solidFill>
                  </a:rPr>
                  <a:t>281</a:t>
                </a:r>
                <a:endParaRPr lang="en-US" sz="2000" dirty="0">
                  <a:solidFill>
                    <a:srgbClr val="000000"/>
                  </a:solidFill>
                </a:endParaRPr>
              </a:p>
            </p:txBody>
          </p:sp>
        </p:grpSp>
        <p:grpSp>
          <p:nvGrpSpPr>
            <p:cNvPr id="173" name="Group 172"/>
            <p:cNvGrpSpPr/>
            <p:nvPr/>
          </p:nvGrpSpPr>
          <p:grpSpPr>
            <a:xfrm>
              <a:off x="8382000" y="2931664"/>
              <a:ext cx="400110" cy="1158536"/>
              <a:chOff x="2810764" y="3124593"/>
              <a:chExt cx="400110" cy="1158536"/>
            </a:xfrm>
            <a:solidFill>
              <a:srgbClr val="6FAC27"/>
            </a:solidFill>
          </p:grpSpPr>
          <p:sp>
            <p:nvSpPr>
              <p:cNvPr id="174" name="Rectangle 17"/>
              <p:cNvSpPr>
                <a:spLocks/>
              </p:cNvSpPr>
              <p:nvPr/>
            </p:nvSpPr>
            <p:spPr bwMode="auto">
              <a:xfrm>
                <a:off x="2833729" y="3124593"/>
                <a:ext cx="370114" cy="1158536"/>
              </a:xfrm>
              <a:prstGeom prst="rect">
                <a:avLst/>
              </a:prstGeom>
              <a:grpFill/>
              <a:ln w="9525" cap="flat">
                <a:noFill/>
                <a:prstDash val="solid"/>
                <a:miter lim="800000"/>
                <a:headEnd type="none" w="med" len="med"/>
                <a:tailEnd type="none" w="med" len="med"/>
              </a:ln>
              <a:effectLst/>
            </p:spPr>
            <p:txBody>
              <a:bodyPr lIns="0" tIns="0" rIns="0" bIns="0"/>
              <a:lstStyle/>
              <a:p>
                <a:pPr algn="ctr" defTabSz="914400" fontAlgn="base">
                  <a:spcBef>
                    <a:spcPct val="0"/>
                  </a:spcBef>
                  <a:spcAft>
                    <a:spcPct val="0"/>
                  </a:spcAft>
                  <a:defRPr/>
                </a:pPr>
                <a:endParaRPr lang="en-US" sz="2400" dirty="0">
                  <a:solidFill>
                    <a:srgbClr val="615CB1"/>
                  </a:solidFill>
                  <a:latin typeface="Gill Sans" charset="0"/>
                  <a:ea typeface="ＭＳ Ｐゴシック" charset="-128"/>
                  <a:cs typeface="ＭＳ Ｐゴシック" charset="-128"/>
                  <a:sym typeface="Gill Sans" charset="0"/>
                </a:endParaRPr>
              </a:p>
            </p:txBody>
          </p:sp>
          <p:sp>
            <p:nvSpPr>
              <p:cNvPr id="175" name="TextBox 174"/>
              <p:cNvSpPr txBox="1"/>
              <p:nvPr/>
            </p:nvSpPr>
            <p:spPr>
              <a:xfrm rot="16200000">
                <a:off x="2723495" y="3328198"/>
                <a:ext cx="574647" cy="400110"/>
              </a:xfrm>
              <a:prstGeom prst="rect">
                <a:avLst/>
              </a:prstGeom>
              <a:noFill/>
            </p:spPr>
            <p:txBody>
              <a:bodyPr wrap="none" rtlCol="0">
                <a:spAutoFit/>
              </a:bodyPr>
              <a:lstStyle/>
              <a:p>
                <a:r>
                  <a:rPr lang="en-US" sz="2000" dirty="0" smtClean="0">
                    <a:solidFill>
                      <a:srgbClr val="000000"/>
                    </a:solidFill>
                  </a:rPr>
                  <a:t>242</a:t>
                </a:r>
                <a:endParaRPr lang="en-US" sz="2000" dirty="0">
                  <a:solidFill>
                    <a:srgbClr val="000000"/>
                  </a:solidFill>
                </a:endParaRPr>
              </a:p>
            </p:txBody>
          </p:sp>
        </p:grpSp>
      </p:grpSp>
      <p:sp>
        <p:nvSpPr>
          <p:cNvPr id="31764" name="Line 27"/>
          <p:cNvSpPr>
            <a:spLocks noChangeShapeType="1"/>
          </p:cNvSpPr>
          <p:nvPr/>
        </p:nvSpPr>
        <p:spPr bwMode="auto">
          <a:xfrm>
            <a:off x="361524" y="5606142"/>
            <a:ext cx="8382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algn="ctr" defTabSz="914400"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grpSp>
        <p:nvGrpSpPr>
          <p:cNvPr id="107" name="Group 106"/>
          <p:cNvGrpSpPr/>
          <p:nvPr/>
        </p:nvGrpSpPr>
        <p:grpSpPr>
          <a:xfrm>
            <a:off x="1219200" y="4038600"/>
            <a:ext cx="7092994" cy="685800"/>
            <a:chOff x="1143000" y="4495800"/>
            <a:chExt cx="7092994" cy="685800"/>
          </a:xfrm>
        </p:grpSpPr>
        <p:sp>
          <p:nvSpPr>
            <p:cNvPr id="108" name="Rectangle 107"/>
            <p:cNvSpPr/>
            <p:nvPr/>
          </p:nvSpPr>
          <p:spPr>
            <a:xfrm>
              <a:off x="1143000" y="4648200"/>
              <a:ext cx="6858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600" dirty="0">
                <a:solidFill>
                  <a:srgbClr val="000000"/>
                </a:solidFill>
              </a:endParaRPr>
            </a:p>
          </p:txBody>
        </p:sp>
        <p:sp>
          <p:nvSpPr>
            <p:cNvPr id="109" name="TextBox 108"/>
            <p:cNvSpPr txBox="1"/>
            <p:nvPr/>
          </p:nvSpPr>
          <p:spPr>
            <a:xfrm>
              <a:off x="1524000" y="4495800"/>
              <a:ext cx="6711994" cy="646331"/>
            </a:xfrm>
            <a:prstGeom prst="rect">
              <a:avLst/>
            </a:prstGeom>
            <a:noFill/>
          </p:spPr>
          <p:txBody>
            <a:bodyPr wrap="none" rtlCol="0">
              <a:spAutoFit/>
            </a:bodyPr>
            <a:lstStyle/>
            <a:p>
              <a:r>
                <a:rPr lang="en-US" sz="3600" dirty="0" smtClean="0">
                  <a:solidFill>
                    <a:srgbClr val="000000"/>
                  </a:solidFill>
                </a:rPr>
                <a:t>577+545+427+363+281+242=2435</a:t>
              </a:r>
            </a:p>
          </p:txBody>
        </p:sp>
      </p:grpSp>
      <p:grpSp>
        <p:nvGrpSpPr>
          <p:cNvPr id="110" name="Group 109"/>
          <p:cNvGrpSpPr/>
          <p:nvPr/>
        </p:nvGrpSpPr>
        <p:grpSpPr>
          <a:xfrm>
            <a:off x="1219200" y="4648200"/>
            <a:ext cx="3581400" cy="685800"/>
            <a:chOff x="1143000" y="4495800"/>
            <a:chExt cx="3621640" cy="685800"/>
          </a:xfrm>
        </p:grpSpPr>
        <p:sp>
          <p:nvSpPr>
            <p:cNvPr id="111" name="Rectangle 110"/>
            <p:cNvSpPr/>
            <p:nvPr/>
          </p:nvSpPr>
          <p:spPr>
            <a:xfrm>
              <a:off x="1143000" y="4648200"/>
              <a:ext cx="362164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600" dirty="0">
                <a:solidFill>
                  <a:srgbClr val="000000"/>
                </a:solidFill>
              </a:endParaRPr>
            </a:p>
          </p:txBody>
        </p:sp>
        <p:sp>
          <p:nvSpPr>
            <p:cNvPr id="113" name="TextBox 112"/>
            <p:cNvSpPr txBox="1"/>
            <p:nvPr/>
          </p:nvSpPr>
          <p:spPr>
            <a:xfrm>
              <a:off x="1524000" y="4495800"/>
              <a:ext cx="3177598" cy="646331"/>
            </a:xfrm>
            <a:prstGeom prst="rect">
              <a:avLst/>
            </a:prstGeom>
            <a:noFill/>
          </p:spPr>
          <p:txBody>
            <a:bodyPr wrap="none" rtlCol="0">
              <a:spAutoFit/>
            </a:bodyPr>
            <a:lstStyle/>
            <a:p>
              <a:r>
                <a:rPr lang="en-US" sz="3600" dirty="0" smtClean="0">
                  <a:solidFill>
                    <a:srgbClr val="000000"/>
                  </a:solidFill>
                </a:rPr>
                <a:t>2435 X 2 = 4870</a:t>
              </a:r>
            </a:p>
          </p:txBody>
        </p:sp>
      </p:grpSp>
      <p:sp>
        <p:nvSpPr>
          <p:cNvPr id="2" name="TextBox 1"/>
          <p:cNvSpPr txBox="1"/>
          <p:nvPr/>
        </p:nvSpPr>
        <p:spPr>
          <a:xfrm>
            <a:off x="7755679" y="189139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883664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left)">
                                      <p:cBhvr>
                                        <p:cTn id="1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09600" y="1752600"/>
            <a:ext cx="8001000" cy="1204432"/>
          </a:xfrm>
          <a:prstGeom prst="rect">
            <a:avLst/>
          </a:prstGeom>
          <a:noFill/>
        </p:spPr>
        <p:txBody>
          <a:bodyPr wrap="square" rtlCol="0">
            <a:spAutoFit/>
          </a:bodyPr>
          <a:lstStyle/>
          <a:p>
            <a:pPr marL="914400" lvl="1" indent="-457200">
              <a:lnSpc>
                <a:spcPct val="80000"/>
              </a:lnSpc>
              <a:spcAft>
                <a:spcPts val="2400"/>
              </a:spcAft>
              <a:buSzPct val="88000"/>
              <a:buBlip>
                <a:blip r:embed="rId3"/>
              </a:buBlip>
            </a:pPr>
            <a:r>
              <a:rPr lang="en-US" sz="3200" dirty="0" smtClean="0">
                <a:cs typeface="Arial" charset="0"/>
                <a:sym typeface="Arial" charset="0"/>
              </a:rPr>
              <a:t>What is ALP?</a:t>
            </a:r>
            <a:endParaRPr lang="en-US" sz="3200" dirty="0">
              <a:cs typeface="Arial" charset="0"/>
              <a:sym typeface="Arial" charset="0"/>
            </a:endParaRPr>
          </a:p>
          <a:p>
            <a:pPr marL="914400" lvl="1" indent="-457200">
              <a:lnSpc>
                <a:spcPct val="80000"/>
              </a:lnSpc>
              <a:spcAft>
                <a:spcPts val="2400"/>
              </a:spcAft>
              <a:buSzPct val="88000"/>
              <a:buBlip>
                <a:blip r:embed="rId3"/>
              </a:buBlip>
            </a:pPr>
            <a:r>
              <a:rPr lang="en-US" sz="3200" dirty="0" smtClean="0">
                <a:cs typeface="Arial" charset="0"/>
                <a:sym typeface="Arial" charset="0"/>
              </a:rPr>
              <a:t>What do you do in an ALP classroom?</a:t>
            </a:r>
            <a:endParaRPr lang="en-US" sz="3200" dirty="0" smtClean="0">
              <a:cs typeface="Arial" charset="0"/>
              <a:sym typeface="Arial" charset="0"/>
            </a:endParaRPr>
          </a:p>
        </p:txBody>
      </p:sp>
      <p:sp>
        <p:nvSpPr>
          <p:cNvPr id="23" name="Rectangle 9"/>
          <p:cNvSpPr txBox="1">
            <a:spLocks noChangeArrowheads="1"/>
          </p:cNvSpPr>
          <p:nvPr/>
        </p:nvSpPr>
        <p:spPr bwMode="auto">
          <a:xfrm>
            <a:off x="0" y="3048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smtClean="0">
                <a:cs typeface="Arial" charset="0"/>
                <a:sym typeface="Arial" charset="0"/>
              </a:rPr>
              <a:t>Overview of Presentation</a:t>
            </a:r>
            <a:endParaRPr lang="en-US" sz="3200" dirty="0">
              <a:ea typeface="ヒラギノ角ゴ ProN W6" charset="0"/>
              <a:cs typeface="ヒラギノ角ゴ ProN W6" charset="0"/>
              <a:sym typeface="Arial" charset="0"/>
            </a:endParaRPr>
          </a:p>
        </p:txBody>
      </p:sp>
      <p:pic>
        <p:nvPicPr>
          <p:cNvPr id="4" name="Picture 3" descr="ALP logo 12-19-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6019800"/>
            <a:ext cx="1837944" cy="714756"/>
          </a:xfrm>
          <a:prstGeom prst="rect">
            <a:avLst/>
          </a:prstGeom>
        </p:spPr>
      </p:pic>
    </p:spTree>
    <p:extLst>
      <p:ext uri="{BB962C8B-B14F-4D97-AF65-F5344CB8AC3E}">
        <p14:creationId xmlns:p14="http://schemas.microsoft.com/office/powerpoint/2010/main" val="244471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Line 14"/>
          <p:cNvSpPr>
            <a:spLocks noChangeShapeType="1"/>
          </p:cNvSpPr>
          <p:nvPr/>
        </p:nvSpPr>
        <p:spPr bwMode="auto">
          <a:xfrm>
            <a:off x="533400" y="901700"/>
            <a:ext cx="8077200" cy="1588"/>
          </a:xfrm>
          <a:prstGeom prst="line">
            <a:avLst/>
          </a:prstGeom>
          <a:noFill/>
          <a:ln w="38100">
            <a:solidFill>
              <a:srgbClr val="8DB01D"/>
            </a:solidFill>
            <a:round/>
            <a:headEnd/>
            <a:tailEnd/>
          </a:ln>
        </p:spPr>
        <p:txBody>
          <a:bodyPr lIns="0" tIns="0" rIns="0" bIns="0">
            <a:prstTxWarp prst="textNoShape">
              <a:avLst/>
            </a:prstTxWarp>
          </a:bodyPr>
          <a:lstStyle/>
          <a:p>
            <a:endParaRPr lang="en-US"/>
          </a:p>
        </p:txBody>
      </p:sp>
      <p:sp>
        <p:nvSpPr>
          <p:cNvPr id="29714" name="Rectangle 25"/>
          <p:cNvSpPr>
            <a:spLocks/>
          </p:cNvSpPr>
          <p:nvPr/>
        </p:nvSpPr>
        <p:spPr bwMode="auto">
          <a:xfrm>
            <a:off x="0" y="2286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ea typeface="Arial" charset="0"/>
                <a:cs typeface="Arial" charset="0"/>
                <a:sym typeface="Arial" charset="0"/>
              </a:rPr>
              <a:t>Pedagogy for ALP</a:t>
            </a:r>
            <a:endParaRPr lang="en-US" sz="3200" b="1" dirty="0">
              <a:ea typeface="Arial" charset="0"/>
              <a:cs typeface="Arial" charset="0"/>
              <a:sym typeface="Arial" charset="0"/>
            </a:endParaRPr>
          </a:p>
        </p:txBody>
      </p:sp>
      <p:grpSp>
        <p:nvGrpSpPr>
          <p:cNvPr id="20" name="Group 19"/>
          <p:cNvGrpSpPr/>
          <p:nvPr/>
        </p:nvGrpSpPr>
        <p:grpSpPr>
          <a:xfrm>
            <a:off x="6477000" y="5867400"/>
            <a:ext cx="2667000" cy="889000"/>
            <a:chOff x="6527800" y="5689600"/>
            <a:chExt cx="2667000" cy="889000"/>
          </a:xfrm>
        </p:grpSpPr>
        <p:pic>
          <p:nvPicPr>
            <p:cNvPr id="2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dirty="0">
                  <a:solidFill>
                    <a:srgbClr val="FFFFFF"/>
                  </a:solidFill>
                  <a:latin typeface="Arial" charset="0"/>
                  <a:ea typeface="ＭＳ Ｐゴシック" charset="0"/>
                  <a:cs typeface="Arial" charset="0"/>
                  <a:sym typeface="Arial" charset="0"/>
                </a:rPr>
                <a:t>A</a:t>
              </a:r>
            </a:p>
          </p:txBody>
        </p:sp>
        <p:sp>
          <p:nvSpPr>
            <p:cNvPr id="33"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L</a:t>
              </a:r>
            </a:p>
          </p:txBody>
        </p:sp>
        <p:sp>
          <p:nvSpPr>
            <p:cNvPr id="34"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P</a:t>
              </a:r>
            </a:p>
          </p:txBody>
        </p:sp>
        <p:sp>
          <p:nvSpPr>
            <p:cNvPr id="35"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1200" dirty="0">
                  <a:solidFill>
                    <a:schemeClr val="tx1"/>
                  </a:solidFill>
                  <a:latin typeface="Arial" charset="0"/>
                  <a:ea typeface="ＭＳ Ｐゴシック" charset="0"/>
                  <a:cs typeface="Arial" charset="0"/>
                  <a:sym typeface="Arial" charset="0"/>
                </a:rPr>
                <a:t>The Accelerated Learning  </a:t>
              </a:r>
              <a:r>
                <a:rPr lang="en-US" sz="1200" dirty="0" smtClean="0">
                  <a:solidFill>
                    <a:schemeClr val="tx1"/>
                  </a:solidFill>
                  <a:latin typeface="Arial" charset="0"/>
                  <a:ea typeface="ＭＳ Ｐゴシック" charset="0"/>
                  <a:cs typeface="Arial" charset="0"/>
                  <a:sym typeface="Arial" charset="0"/>
                </a:rPr>
                <a:t>Program</a:t>
              </a:r>
              <a:endParaRPr lang="en-US" sz="1200" dirty="0">
                <a:solidFill>
                  <a:schemeClr val="tx1"/>
                </a:solidFill>
                <a:latin typeface="Arial" charset="0"/>
                <a:ea typeface="ＭＳ Ｐゴシック" charset="0"/>
                <a:cs typeface="Arial" charset="0"/>
                <a:sym typeface="Arial" charset="0"/>
              </a:endParaRPr>
            </a:p>
          </p:txBody>
        </p:sp>
      </p:grpSp>
      <p:grpSp>
        <p:nvGrpSpPr>
          <p:cNvPr id="4" name="Group 3"/>
          <p:cNvGrpSpPr/>
          <p:nvPr/>
        </p:nvGrpSpPr>
        <p:grpSpPr>
          <a:xfrm>
            <a:off x="-31061" y="1066800"/>
            <a:ext cx="9175061" cy="838200"/>
            <a:chOff x="-31062" y="1524000"/>
            <a:chExt cx="9175061" cy="838200"/>
          </a:xfrm>
        </p:grpSpPr>
        <p:sp>
          <p:nvSpPr>
            <p:cNvPr id="2" name="Rectangle 1"/>
            <p:cNvSpPr/>
            <p:nvPr/>
          </p:nvSpPr>
          <p:spPr>
            <a:xfrm>
              <a:off x="-31062" y="15240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Backward Curriculum Design</a:t>
              </a:r>
            </a:p>
          </p:txBody>
        </p:sp>
      </p:grpSp>
    </p:spTree>
    <p:extLst>
      <p:ext uri="{BB962C8B-B14F-4D97-AF65-F5344CB8AC3E}">
        <p14:creationId xmlns:p14="http://schemas.microsoft.com/office/powerpoint/2010/main" val="288553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 name="Rectangle 4"/>
          <p:cNvSpPr>
            <a:spLocks/>
          </p:cNvSpPr>
          <p:nvPr/>
        </p:nvSpPr>
        <p:spPr bwMode="auto">
          <a:xfrm>
            <a:off x="7137400" y="5969000"/>
            <a:ext cx="2524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sz="1800" b="1">
                <a:solidFill>
                  <a:srgbClr val="FFFFFF"/>
                </a:solidFill>
                <a:latin typeface="Arial" charset="0"/>
                <a:ea typeface="ＭＳ Ｐゴシック" charset="0"/>
                <a:cs typeface="Arial" charset="0"/>
                <a:sym typeface="Arial" charset="0"/>
              </a:rPr>
              <a:t>A</a:t>
            </a:r>
          </a:p>
        </p:txBody>
      </p:sp>
      <p:sp>
        <p:nvSpPr>
          <p:cNvPr id="8" name="Rectangle 5"/>
          <p:cNvSpPr>
            <a:spLocks/>
          </p:cNvSpPr>
          <p:nvPr/>
        </p:nvSpPr>
        <p:spPr bwMode="auto">
          <a:xfrm>
            <a:off x="7683500" y="5969000"/>
            <a:ext cx="227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sz="1800" b="1">
                <a:solidFill>
                  <a:srgbClr val="FFFFFF"/>
                </a:solidFill>
                <a:latin typeface="Arial" charset="0"/>
                <a:ea typeface="ＭＳ Ｐゴシック" charset="0"/>
                <a:cs typeface="Arial" charset="0"/>
                <a:sym typeface="Arial" charset="0"/>
              </a:rPr>
              <a:t>L</a:t>
            </a:r>
          </a:p>
        </p:txBody>
      </p:sp>
      <p:sp>
        <p:nvSpPr>
          <p:cNvPr id="9" name="Rectangle 6"/>
          <p:cNvSpPr>
            <a:spLocks/>
          </p:cNvSpPr>
          <p:nvPr/>
        </p:nvSpPr>
        <p:spPr bwMode="auto">
          <a:xfrm>
            <a:off x="8204200" y="5969000"/>
            <a:ext cx="241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sz="1800" b="1">
                <a:solidFill>
                  <a:srgbClr val="FFFFFF"/>
                </a:solidFill>
                <a:latin typeface="Arial" charset="0"/>
                <a:ea typeface="ＭＳ Ｐゴシック" charset="0"/>
                <a:cs typeface="Arial" charset="0"/>
                <a:sym typeface="Arial" charset="0"/>
              </a:rPr>
              <a:t>P</a:t>
            </a:r>
          </a:p>
        </p:txBody>
      </p:sp>
      <p:sp>
        <p:nvSpPr>
          <p:cNvPr id="10" name="Rectangle 7"/>
          <p:cNvSpPr>
            <a:spLocks/>
          </p:cNvSpPr>
          <p:nvPr/>
        </p:nvSpPr>
        <p:spPr bwMode="auto">
          <a:xfrm>
            <a:off x="6527800" y="6400800"/>
            <a:ext cx="2667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1200" dirty="0">
                <a:solidFill>
                  <a:schemeClr val="tx1"/>
                </a:solidFill>
                <a:latin typeface="Arial" charset="0"/>
                <a:ea typeface="ＭＳ Ｐゴシック" charset="0"/>
                <a:cs typeface="Arial" charset="0"/>
                <a:sym typeface="Arial" charset="0"/>
              </a:rPr>
              <a:t>The Accelerated Learning  </a:t>
            </a:r>
            <a:r>
              <a:rPr lang="en-US" sz="1200" dirty="0" smtClean="0">
                <a:solidFill>
                  <a:schemeClr val="tx1"/>
                </a:solidFill>
                <a:latin typeface="Arial" charset="0"/>
                <a:ea typeface="ＭＳ Ｐゴシック" charset="0"/>
                <a:cs typeface="Arial" charset="0"/>
                <a:sym typeface="Arial" charset="0"/>
              </a:rPr>
              <a:t>Program</a:t>
            </a:r>
            <a:endParaRPr lang="en-US" sz="1200" dirty="0">
              <a:solidFill>
                <a:schemeClr val="tx1"/>
              </a:solidFill>
              <a:latin typeface="Arial" charset="0"/>
              <a:ea typeface="ＭＳ Ｐゴシック" charset="0"/>
              <a:cs typeface="Arial" charset="0"/>
              <a:sym typeface="Arial" charset="0"/>
            </a:endParaRPr>
          </a:p>
        </p:txBody>
      </p:sp>
      <p:sp>
        <p:nvSpPr>
          <p:cNvPr id="11" name="Line 8"/>
          <p:cNvSpPr>
            <a:spLocks noChangeShapeType="1"/>
          </p:cNvSpPr>
          <p:nvPr/>
        </p:nvSpPr>
        <p:spPr bwMode="auto">
          <a:xfrm>
            <a:off x="457200" y="9906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TextBox 11"/>
          <p:cNvSpPr txBox="1"/>
          <p:nvPr/>
        </p:nvSpPr>
        <p:spPr>
          <a:xfrm>
            <a:off x="2137560" y="152400"/>
            <a:ext cx="4804570" cy="523220"/>
          </a:xfrm>
          <a:prstGeom prst="rect">
            <a:avLst/>
          </a:prstGeom>
          <a:noFill/>
        </p:spPr>
        <p:txBody>
          <a:bodyPr wrap="none" rtlCol="0">
            <a:spAutoFit/>
          </a:bodyPr>
          <a:lstStyle/>
          <a:p>
            <a:pPr algn="ctr"/>
            <a:r>
              <a:rPr lang="en-US" sz="2800" dirty="0" smtClean="0"/>
              <a:t>Developmental Writing at CCBC</a:t>
            </a:r>
            <a:endParaRPr lang="en-US" sz="2800" dirty="0"/>
          </a:p>
        </p:txBody>
      </p:sp>
      <p:grpSp>
        <p:nvGrpSpPr>
          <p:cNvPr id="24" name="Group 23"/>
          <p:cNvGrpSpPr/>
          <p:nvPr/>
        </p:nvGrpSpPr>
        <p:grpSpPr>
          <a:xfrm>
            <a:off x="7010400" y="1600200"/>
            <a:ext cx="1981200" cy="3733800"/>
            <a:chOff x="7010400" y="1600200"/>
            <a:chExt cx="1981200" cy="3733800"/>
          </a:xfrm>
        </p:grpSpPr>
        <p:sp>
          <p:nvSpPr>
            <p:cNvPr id="2" name="Rectangle 1"/>
            <p:cNvSpPr/>
            <p:nvPr/>
          </p:nvSpPr>
          <p:spPr bwMode="auto">
            <a:xfrm>
              <a:off x="7010400" y="1600200"/>
              <a:ext cx="1981200" cy="3733800"/>
            </a:xfrm>
            <a:prstGeom prst="rect">
              <a:avLst/>
            </a:prstGeom>
            <a:solidFill>
              <a:srgbClr val="8DB01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ENG 101</a:t>
              </a:r>
              <a:endParaRPr kumimoji="0" lang="en-US" sz="3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3" name="Straight Connector 12"/>
            <p:cNvCxnSpPr/>
            <p:nvPr/>
          </p:nvCxnSpPr>
          <p:spPr bwMode="auto">
            <a:xfrm>
              <a:off x="7010400" y="2286000"/>
              <a:ext cx="1981200" cy="0"/>
            </a:xfrm>
            <a:prstGeom prst="line">
              <a:avLst/>
            </a:pr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7010400" y="2438400"/>
              <a:ext cx="1936392" cy="2677656"/>
            </a:xfrm>
            <a:prstGeom prst="rect">
              <a:avLst/>
            </a:prstGeom>
            <a:noFill/>
          </p:spPr>
          <p:txBody>
            <a:bodyPr wrap="square" rtlCol="0">
              <a:spAutoFit/>
            </a:bodyPr>
            <a:lstStyle/>
            <a:p>
              <a:r>
                <a:rPr lang="en-US" sz="2400" dirty="0" smtClean="0"/>
                <a:t>reading college-level</a:t>
              </a:r>
            </a:p>
            <a:p>
              <a:r>
                <a:rPr lang="en-US" sz="2400" dirty="0" smtClean="0"/>
                <a:t>texts</a:t>
              </a:r>
            </a:p>
            <a:p>
              <a:r>
                <a:rPr lang="en-US" sz="2400" dirty="0" smtClean="0"/>
                <a:t>and</a:t>
              </a:r>
            </a:p>
            <a:p>
              <a:r>
                <a:rPr lang="en-US" sz="2400" dirty="0" smtClean="0"/>
                <a:t>writing college-level essays</a:t>
              </a:r>
              <a:endParaRPr lang="en-US" sz="2400" dirty="0"/>
            </a:p>
          </p:txBody>
        </p:sp>
      </p:grpSp>
      <p:grpSp>
        <p:nvGrpSpPr>
          <p:cNvPr id="25" name="Group 24"/>
          <p:cNvGrpSpPr/>
          <p:nvPr/>
        </p:nvGrpSpPr>
        <p:grpSpPr>
          <a:xfrm>
            <a:off x="4749800" y="1600200"/>
            <a:ext cx="1981200" cy="3733800"/>
            <a:chOff x="7010400" y="1600200"/>
            <a:chExt cx="1981200" cy="3733800"/>
          </a:xfrm>
        </p:grpSpPr>
        <p:sp>
          <p:nvSpPr>
            <p:cNvPr id="26" name="Rectangle 25"/>
            <p:cNvSpPr/>
            <p:nvPr/>
          </p:nvSpPr>
          <p:spPr bwMode="auto">
            <a:xfrm>
              <a:off x="7010400" y="1600200"/>
              <a:ext cx="1981200" cy="3733800"/>
            </a:xfrm>
            <a:prstGeom prst="rect">
              <a:avLst/>
            </a:prstGeom>
            <a:solidFill>
              <a:srgbClr val="8DB01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ENG 052</a:t>
              </a:r>
              <a:endParaRPr kumimoji="0" lang="en-US" sz="3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27" name="Straight Connector 26"/>
            <p:cNvCxnSpPr/>
            <p:nvPr/>
          </p:nvCxnSpPr>
          <p:spPr bwMode="auto">
            <a:xfrm>
              <a:off x="7010400" y="2286000"/>
              <a:ext cx="1981200" cy="0"/>
            </a:xfrm>
            <a:prstGeom prst="line">
              <a:avLst/>
            </a:pr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p:cNvSpPr txBox="1"/>
            <p:nvPr/>
          </p:nvSpPr>
          <p:spPr>
            <a:xfrm>
              <a:off x="7010400" y="2819400"/>
              <a:ext cx="1936392" cy="830997"/>
            </a:xfrm>
            <a:prstGeom prst="rect">
              <a:avLst/>
            </a:prstGeom>
            <a:noFill/>
          </p:spPr>
          <p:txBody>
            <a:bodyPr wrap="square" rtlCol="0">
              <a:spAutoFit/>
            </a:bodyPr>
            <a:lstStyle/>
            <a:p>
              <a:r>
                <a:rPr lang="en-US" sz="2400" dirty="0" smtClean="0"/>
                <a:t>writing</a:t>
              </a:r>
            </a:p>
            <a:p>
              <a:r>
                <a:rPr lang="en-US" sz="2400" dirty="0" smtClean="0"/>
                <a:t>paragraphs</a:t>
              </a:r>
              <a:endParaRPr lang="en-US" sz="2400" dirty="0"/>
            </a:p>
          </p:txBody>
        </p:sp>
      </p:grpSp>
      <p:grpSp>
        <p:nvGrpSpPr>
          <p:cNvPr id="30" name="Group 29"/>
          <p:cNvGrpSpPr/>
          <p:nvPr/>
        </p:nvGrpSpPr>
        <p:grpSpPr>
          <a:xfrm>
            <a:off x="2489200" y="1600200"/>
            <a:ext cx="1981200" cy="3733800"/>
            <a:chOff x="7010400" y="1600200"/>
            <a:chExt cx="1981200" cy="3733800"/>
          </a:xfrm>
        </p:grpSpPr>
        <p:sp>
          <p:nvSpPr>
            <p:cNvPr id="31" name="Rectangle 30"/>
            <p:cNvSpPr/>
            <p:nvPr/>
          </p:nvSpPr>
          <p:spPr bwMode="auto">
            <a:xfrm>
              <a:off x="7010400" y="1600200"/>
              <a:ext cx="1981200" cy="3733800"/>
            </a:xfrm>
            <a:prstGeom prst="rect">
              <a:avLst/>
            </a:prstGeom>
            <a:solidFill>
              <a:srgbClr val="8DB01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ENG 051</a:t>
              </a:r>
              <a:endParaRPr kumimoji="0" lang="en-US" sz="3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32" name="Straight Connector 31"/>
            <p:cNvCxnSpPr/>
            <p:nvPr/>
          </p:nvCxnSpPr>
          <p:spPr bwMode="auto">
            <a:xfrm>
              <a:off x="7010400" y="2286000"/>
              <a:ext cx="1981200" cy="0"/>
            </a:xfrm>
            <a:prstGeom prst="line">
              <a:avLst/>
            </a:pr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p:cNvSpPr txBox="1"/>
            <p:nvPr/>
          </p:nvSpPr>
          <p:spPr>
            <a:xfrm>
              <a:off x="7010400" y="2819400"/>
              <a:ext cx="1936392" cy="830997"/>
            </a:xfrm>
            <a:prstGeom prst="rect">
              <a:avLst/>
            </a:prstGeom>
            <a:noFill/>
          </p:spPr>
          <p:txBody>
            <a:bodyPr wrap="square" rtlCol="0">
              <a:spAutoFit/>
            </a:bodyPr>
            <a:lstStyle/>
            <a:p>
              <a:r>
                <a:rPr lang="en-US" sz="2400" dirty="0" smtClean="0"/>
                <a:t>sentence</a:t>
              </a:r>
            </a:p>
            <a:p>
              <a:r>
                <a:rPr lang="en-US" sz="2400" dirty="0" smtClean="0"/>
                <a:t>skills</a:t>
              </a:r>
              <a:endParaRPr lang="en-US" sz="2400" dirty="0"/>
            </a:p>
          </p:txBody>
        </p:sp>
      </p:grpSp>
      <p:grpSp>
        <p:nvGrpSpPr>
          <p:cNvPr id="35" name="Group 34"/>
          <p:cNvGrpSpPr/>
          <p:nvPr/>
        </p:nvGrpSpPr>
        <p:grpSpPr>
          <a:xfrm>
            <a:off x="228600" y="1600200"/>
            <a:ext cx="1981200" cy="3733800"/>
            <a:chOff x="7010400" y="1600200"/>
            <a:chExt cx="1981200" cy="3733800"/>
          </a:xfrm>
        </p:grpSpPr>
        <p:sp>
          <p:nvSpPr>
            <p:cNvPr id="36" name="Rectangle 35"/>
            <p:cNvSpPr/>
            <p:nvPr/>
          </p:nvSpPr>
          <p:spPr bwMode="auto">
            <a:xfrm>
              <a:off x="7010400" y="1600200"/>
              <a:ext cx="1981200" cy="3733800"/>
            </a:xfrm>
            <a:prstGeom prst="rect">
              <a:avLst/>
            </a:prstGeom>
            <a:solidFill>
              <a:srgbClr val="8DB01D"/>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ENG 050</a:t>
              </a:r>
              <a:endParaRPr kumimoji="0" lang="en-US" sz="3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37" name="Straight Connector 36"/>
            <p:cNvCxnSpPr/>
            <p:nvPr/>
          </p:nvCxnSpPr>
          <p:spPr bwMode="auto">
            <a:xfrm>
              <a:off x="7010400" y="2286000"/>
              <a:ext cx="1981200" cy="0"/>
            </a:xfrm>
            <a:prstGeom prst="line">
              <a:avLst/>
            </a:pr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8" name="TextBox 37"/>
            <p:cNvSpPr txBox="1"/>
            <p:nvPr/>
          </p:nvSpPr>
          <p:spPr>
            <a:xfrm>
              <a:off x="7010400" y="2819400"/>
              <a:ext cx="1936392" cy="830997"/>
            </a:xfrm>
            <a:prstGeom prst="rect">
              <a:avLst/>
            </a:prstGeom>
            <a:noFill/>
          </p:spPr>
          <p:txBody>
            <a:bodyPr wrap="square" rtlCol="0">
              <a:spAutoFit/>
            </a:bodyPr>
            <a:lstStyle/>
            <a:p>
              <a:r>
                <a:rPr lang="en-US" sz="2400" dirty="0" smtClean="0"/>
                <a:t>the</a:t>
              </a:r>
            </a:p>
            <a:p>
              <a:r>
                <a:rPr lang="en-US" sz="2400" dirty="0" smtClean="0"/>
                <a:t>word</a:t>
              </a:r>
            </a:p>
          </p:txBody>
        </p:sp>
      </p:grpSp>
      <p:sp>
        <p:nvSpPr>
          <p:cNvPr id="39" name="TextBox 38"/>
          <p:cNvSpPr txBox="1"/>
          <p:nvPr/>
        </p:nvSpPr>
        <p:spPr>
          <a:xfrm>
            <a:off x="4815541" y="2465294"/>
            <a:ext cx="1936392" cy="2677656"/>
          </a:xfrm>
          <a:prstGeom prst="rect">
            <a:avLst/>
          </a:prstGeom>
          <a:solidFill>
            <a:srgbClr val="8DB12A"/>
          </a:solidFill>
        </p:spPr>
        <p:txBody>
          <a:bodyPr wrap="square" rtlCol="0">
            <a:spAutoFit/>
          </a:bodyPr>
          <a:lstStyle/>
          <a:p>
            <a:r>
              <a:rPr lang="en-US" sz="2400" dirty="0" smtClean="0"/>
              <a:t>reading college-level</a:t>
            </a:r>
          </a:p>
          <a:p>
            <a:r>
              <a:rPr lang="en-US" sz="2400" dirty="0" smtClean="0"/>
              <a:t>texts</a:t>
            </a:r>
          </a:p>
          <a:p>
            <a:r>
              <a:rPr lang="en-US" sz="2400" dirty="0" smtClean="0"/>
              <a:t>and</a:t>
            </a:r>
          </a:p>
          <a:p>
            <a:r>
              <a:rPr lang="en-US" sz="2400" dirty="0" smtClean="0"/>
              <a:t>writing college-level essays</a:t>
            </a:r>
            <a:endParaRPr lang="en-US" sz="2400" dirty="0"/>
          </a:p>
        </p:txBody>
      </p:sp>
      <p:sp>
        <p:nvSpPr>
          <p:cNvPr id="40" name="TextBox 39"/>
          <p:cNvSpPr txBox="1"/>
          <p:nvPr/>
        </p:nvSpPr>
        <p:spPr>
          <a:xfrm>
            <a:off x="2529541" y="2465294"/>
            <a:ext cx="1936392" cy="2677656"/>
          </a:xfrm>
          <a:prstGeom prst="rect">
            <a:avLst/>
          </a:prstGeom>
          <a:solidFill>
            <a:srgbClr val="8DB12A"/>
          </a:solidFill>
        </p:spPr>
        <p:txBody>
          <a:bodyPr wrap="square" rtlCol="0">
            <a:spAutoFit/>
          </a:bodyPr>
          <a:lstStyle/>
          <a:p>
            <a:r>
              <a:rPr lang="en-US" sz="2400" dirty="0" smtClean="0"/>
              <a:t>reading college-level</a:t>
            </a:r>
          </a:p>
          <a:p>
            <a:r>
              <a:rPr lang="en-US" sz="2400" dirty="0" smtClean="0"/>
              <a:t>texts</a:t>
            </a:r>
          </a:p>
          <a:p>
            <a:r>
              <a:rPr lang="en-US" sz="2400" dirty="0" smtClean="0"/>
              <a:t>and</a:t>
            </a:r>
          </a:p>
          <a:p>
            <a:r>
              <a:rPr lang="en-US" sz="2400" dirty="0" smtClean="0"/>
              <a:t>writing college-level essays</a:t>
            </a:r>
            <a:endParaRPr lang="en-US" sz="2400" dirty="0"/>
          </a:p>
        </p:txBody>
      </p:sp>
    </p:spTree>
    <p:extLst>
      <p:ext uri="{BB962C8B-B14F-4D97-AF65-F5344CB8AC3E}">
        <p14:creationId xmlns:p14="http://schemas.microsoft.com/office/powerpoint/2010/main" val="172520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Line 14"/>
          <p:cNvSpPr>
            <a:spLocks noChangeShapeType="1"/>
          </p:cNvSpPr>
          <p:nvPr/>
        </p:nvSpPr>
        <p:spPr bwMode="auto">
          <a:xfrm>
            <a:off x="533400" y="901700"/>
            <a:ext cx="8077200" cy="1588"/>
          </a:xfrm>
          <a:prstGeom prst="line">
            <a:avLst/>
          </a:prstGeom>
          <a:noFill/>
          <a:ln w="38100">
            <a:solidFill>
              <a:srgbClr val="8DB01D"/>
            </a:solidFill>
            <a:round/>
            <a:headEnd/>
            <a:tailEnd/>
          </a:ln>
        </p:spPr>
        <p:txBody>
          <a:bodyPr lIns="0" tIns="0" rIns="0" bIns="0">
            <a:prstTxWarp prst="textNoShape">
              <a:avLst/>
            </a:prstTxWarp>
          </a:bodyPr>
          <a:lstStyle/>
          <a:p>
            <a:endParaRPr lang="en-US"/>
          </a:p>
        </p:txBody>
      </p:sp>
      <p:sp>
        <p:nvSpPr>
          <p:cNvPr id="29714" name="Rectangle 25"/>
          <p:cNvSpPr>
            <a:spLocks/>
          </p:cNvSpPr>
          <p:nvPr/>
        </p:nvSpPr>
        <p:spPr bwMode="auto">
          <a:xfrm>
            <a:off x="0" y="2286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ea typeface="Arial" charset="0"/>
                <a:cs typeface="Arial" charset="0"/>
                <a:sym typeface="Arial" charset="0"/>
              </a:rPr>
              <a:t>Pedagogy for ALP</a:t>
            </a:r>
            <a:endParaRPr lang="en-US" sz="3200" b="1" dirty="0">
              <a:ea typeface="Arial" charset="0"/>
              <a:cs typeface="Arial" charset="0"/>
              <a:sym typeface="Arial" charset="0"/>
            </a:endParaRPr>
          </a:p>
        </p:txBody>
      </p:sp>
      <p:grpSp>
        <p:nvGrpSpPr>
          <p:cNvPr id="20" name="Group 19"/>
          <p:cNvGrpSpPr/>
          <p:nvPr/>
        </p:nvGrpSpPr>
        <p:grpSpPr>
          <a:xfrm>
            <a:off x="6477000" y="5867400"/>
            <a:ext cx="2667000" cy="889000"/>
            <a:chOff x="6527800" y="5689600"/>
            <a:chExt cx="2667000" cy="889000"/>
          </a:xfrm>
        </p:grpSpPr>
        <p:pic>
          <p:nvPicPr>
            <p:cNvPr id="2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dirty="0">
                  <a:solidFill>
                    <a:srgbClr val="FFFFFF"/>
                  </a:solidFill>
                  <a:latin typeface="Arial" charset="0"/>
                  <a:ea typeface="ＭＳ Ｐゴシック" charset="0"/>
                  <a:cs typeface="Arial" charset="0"/>
                  <a:sym typeface="Arial" charset="0"/>
                </a:rPr>
                <a:t>A</a:t>
              </a:r>
            </a:p>
          </p:txBody>
        </p:sp>
        <p:sp>
          <p:nvSpPr>
            <p:cNvPr id="33"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L</a:t>
              </a:r>
            </a:p>
          </p:txBody>
        </p:sp>
        <p:sp>
          <p:nvSpPr>
            <p:cNvPr id="34"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P</a:t>
              </a:r>
            </a:p>
          </p:txBody>
        </p:sp>
        <p:sp>
          <p:nvSpPr>
            <p:cNvPr id="35"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1200" dirty="0">
                  <a:solidFill>
                    <a:schemeClr val="tx1"/>
                  </a:solidFill>
                  <a:latin typeface="Arial" charset="0"/>
                  <a:ea typeface="ＭＳ Ｐゴシック" charset="0"/>
                  <a:cs typeface="Arial" charset="0"/>
                  <a:sym typeface="Arial" charset="0"/>
                </a:rPr>
                <a:t>The Accelerated Learning  </a:t>
              </a:r>
              <a:r>
                <a:rPr lang="en-US" sz="1200" dirty="0" smtClean="0">
                  <a:solidFill>
                    <a:schemeClr val="tx1"/>
                  </a:solidFill>
                  <a:latin typeface="Arial" charset="0"/>
                  <a:ea typeface="ＭＳ Ｐゴシック" charset="0"/>
                  <a:cs typeface="Arial" charset="0"/>
                  <a:sym typeface="Arial" charset="0"/>
                </a:rPr>
                <a:t>Program</a:t>
              </a:r>
              <a:endParaRPr lang="en-US" sz="1200" dirty="0">
                <a:solidFill>
                  <a:schemeClr val="tx1"/>
                </a:solidFill>
                <a:latin typeface="Arial" charset="0"/>
                <a:ea typeface="ＭＳ Ｐゴシック" charset="0"/>
                <a:cs typeface="Arial" charset="0"/>
                <a:sym typeface="Arial" charset="0"/>
              </a:endParaRPr>
            </a:p>
          </p:txBody>
        </p:sp>
      </p:grpSp>
      <p:grpSp>
        <p:nvGrpSpPr>
          <p:cNvPr id="4" name="Group 3"/>
          <p:cNvGrpSpPr/>
          <p:nvPr/>
        </p:nvGrpSpPr>
        <p:grpSpPr>
          <a:xfrm>
            <a:off x="-31061" y="1066800"/>
            <a:ext cx="9175061" cy="838200"/>
            <a:chOff x="-31062" y="1524000"/>
            <a:chExt cx="9175061" cy="838200"/>
          </a:xfrm>
        </p:grpSpPr>
        <p:sp>
          <p:nvSpPr>
            <p:cNvPr id="2" name="Rectangle 1"/>
            <p:cNvSpPr/>
            <p:nvPr/>
          </p:nvSpPr>
          <p:spPr>
            <a:xfrm>
              <a:off x="-31062" y="15240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Backward Curriculum Design</a:t>
              </a:r>
            </a:p>
          </p:txBody>
        </p:sp>
      </p:grpSp>
      <p:grpSp>
        <p:nvGrpSpPr>
          <p:cNvPr id="15" name="Group 14"/>
          <p:cNvGrpSpPr/>
          <p:nvPr/>
        </p:nvGrpSpPr>
        <p:grpSpPr>
          <a:xfrm>
            <a:off x="-31061" y="2057400"/>
            <a:ext cx="9175061" cy="838200"/>
            <a:chOff x="-31062" y="1524000"/>
            <a:chExt cx="9175061" cy="838200"/>
          </a:xfrm>
        </p:grpSpPr>
        <p:sp>
          <p:nvSpPr>
            <p:cNvPr id="16" name="Rectangle 15"/>
            <p:cNvSpPr/>
            <p:nvPr/>
          </p:nvSpPr>
          <p:spPr>
            <a:xfrm>
              <a:off x="-31062" y="1524000"/>
              <a:ext cx="9175061" cy="838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Active Learning</a:t>
              </a:r>
            </a:p>
          </p:txBody>
        </p:sp>
      </p:grpSp>
    </p:spTree>
    <p:extLst>
      <p:ext uri="{BB962C8B-B14F-4D97-AF65-F5344CB8AC3E}">
        <p14:creationId xmlns:p14="http://schemas.microsoft.com/office/powerpoint/2010/main" val="288553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an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209800" y="16933"/>
            <a:ext cx="4038600" cy="6799450"/>
          </a:xfrm>
          <a:prstGeom prst="rect">
            <a:avLst/>
          </a:prstGeom>
        </p:spPr>
      </p:pic>
    </p:spTree>
    <p:extLst>
      <p:ext uri="{BB962C8B-B14F-4D97-AF65-F5344CB8AC3E}">
        <p14:creationId xmlns:p14="http://schemas.microsoft.com/office/powerpoint/2010/main" val="3899399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806727"/>
            <a:ext cx="7772400" cy="3046988"/>
          </a:xfrm>
          <a:prstGeom prst="rect">
            <a:avLst/>
          </a:prstGeom>
          <a:noFill/>
        </p:spPr>
        <p:txBody>
          <a:bodyPr wrap="square" rtlCol="0">
            <a:spAutoFit/>
          </a:bodyPr>
          <a:lstStyle/>
          <a:p>
            <a:pPr algn="l"/>
            <a:r>
              <a:rPr lang="en-US" sz="2400" dirty="0" smtClean="0"/>
              <a:t>In the first 48 pages of </a:t>
            </a:r>
            <a:r>
              <a:rPr lang="en-US" sz="2400" i="1" dirty="0" smtClean="0"/>
              <a:t>The Immortal Life of Henrietta Lacks</a:t>
            </a:r>
            <a:r>
              <a:rPr lang="en-US" sz="2400" dirty="0" smtClean="0"/>
              <a:t>, much is said about the Johns Hopkins Hospital.  Discuss in your group what this section of the book finally says about Johns Hopkins.  </a:t>
            </a:r>
          </a:p>
          <a:p>
            <a:pPr algn="l"/>
            <a:endParaRPr lang="en-US" sz="2400" dirty="0"/>
          </a:p>
          <a:p>
            <a:pPr algn="l"/>
            <a:r>
              <a:rPr lang="en-US" sz="2400" dirty="0" smtClean="0"/>
              <a:t>Write a single sentence that sums up what your group decides the book says about Johns Hopkins.  Be ready to support your group’s conclusion with evidence from the text.</a:t>
            </a:r>
            <a:endParaRPr lang="en-US" sz="2400" dirty="0"/>
          </a:p>
        </p:txBody>
      </p:sp>
      <p:sp>
        <p:nvSpPr>
          <p:cNvPr id="3" name="Line 1"/>
          <p:cNvSpPr>
            <a:spLocks noChangeShapeType="1"/>
          </p:cNvSpPr>
          <p:nvPr/>
        </p:nvSpPr>
        <p:spPr bwMode="auto">
          <a:xfrm>
            <a:off x="533400" y="9017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Rectangle 2"/>
          <p:cNvSpPr>
            <a:spLocks/>
          </p:cNvSpPr>
          <p:nvPr/>
        </p:nvSpPr>
        <p:spPr bwMode="auto">
          <a:xfrm>
            <a:off x="533400" y="304800"/>
            <a:ext cx="803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2800" dirty="0" smtClean="0">
                <a:latin typeface="Arial" charset="0"/>
                <a:ea typeface="ＭＳ Ｐゴシック" charset="0"/>
                <a:cs typeface="Arial" charset="0"/>
                <a:sym typeface="Arial" charset="0"/>
              </a:rPr>
              <a:t>Constructing a Meaning</a:t>
            </a:r>
            <a:endParaRPr lang="en-US" sz="2800" dirty="0">
              <a:solidFill>
                <a:schemeClr val="tx1"/>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312846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914400"/>
            <a:ext cx="7772400" cy="4148828"/>
          </a:xfrm>
          <a:prstGeom prst="rect">
            <a:avLst/>
          </a:prstGeom>
          <a:noFill/>
        </p:spPr>
        <p:txBody>
          <a:bodyPr wrap="square" rtlCol="0">
            <a:spAutoFit/>
          </a:bodyPr>
          <a:lstStyle/>
          <a:p>
            <a:pPr algn="l">
              <a:lnSpc>
                <a:spcPct val="110000"/>
              </a:lnSpc>
            </a:pPr>
            <a:r>
              <a:rPr lang="en-US" sz="2400" b="1" dirty="0">
                <a:solidFill>
                  <a:srgbClr val="FF0000"/>
                </a:solidFill>
              </a:rPr>
              <a:t>Group 1:</a:t>
            </a:r>
            <a:r>
              <a:rPr lang="en-US" sz="2400" dirty="0"/>
              <a:t> Johns Hopkins was a terribly racist institution</a:t>
            </a:r>
            <a:r>
              <a:rPr lang="en-US" sz="2400" dirty="0" smtClean="0"/>
              <a:t>.</a:t>
            </a:r>
          </a:p>
          <a:p>
            <a:pPr algn="l">
              <a:lnSpc>
                <a:spcPct val="110000"/>
              </a:lnSpc>
            </a:pPr>
            <a:endParaRPr lang="en-US" sz="2400" dirty="0"/>
          </a:p>
          <a:p>
            <a:pPr algn="l">
              <a:lnSpc>
                <a:spcPct val="110000"/>
              </a:lnSpc>
            </a:pPr>
            <a:r>
              <a:rPr lang="en-US" sz="2400" b="1" dirty="0">
                <a:solidFill>
                  <a:srgbClr val="FF0000"/>
                </a:solidFill>
              </a:rPr>
              <a:t>Group 2:</a:t>
            </a:r>
            <a:r>
              <a:rPr lang="en-US" sz="2400" dirty="0"/>
              <a:t> For the time, Hopkins was less racist than most institutions</a:t>
            </a:r>
            <a:r>
              <a:rPr lang="en-US" sz="2400" dirty="0" smtClean="0"/>
              <a:t>.</a:t>
            </a:r>
          </a:p>
          <a:p>
            <a:pPr algn="l">
              <a:lnSpc>
                <a:spcPct val="110000"/>
              </a:lnSpc>
            </a:pPr>
            <a:endParaRPr lang="en-US" sz="2400" dirty="0"/>
          </a:p>
          <a:p>
            <a:pPr algn="l">
              <a:lnSpc>
                <a:spcPct val="110000"/>
              </a:lnSpc>
            </a:pPr>
            <a:r>
              <a:rPr lang="en-US" sz="2400" b="1" dirty="0">
                <a:solidFill>
                  <a:srgbClr val="FF0000"/>
                </a:solidFill>
              </a:rPr>
              <a:t>Group 3:</a:t>
            </a:r>
            <a:r>
              <a:rPr lang="en-US" sz="2400" dirty="0"/>
              <a:t> The good that Hopkins did for the poor far outweighed any harm they did</a:t>
            </a:r>
            <a:r>
              <a:rPr lang="en-US" sz="2400" dirty="0" smtClean="0"/>
              <a:t>.</a:t>
            </a:r>
          </a:p>
          <a:p>
            <a:pPr algn="l">
              <a:lnSpc>
                <a:spcPct val="110000"/>
              </a:lnSpc>
            </a:pPr>
            <a:endParaRPr lang="en-US" sz="2400" dirty="0"/>
          </a:p>
          <a:p>
            <a:pPr algn="l">
              <a:lnSpc>
                <a:spcPct val="110000"/>
              </a:lnSpc>
            </a:pPr>
            <a:r>
              <a:rPr lang="en-US" sz="2400" b="1" dirty="0">
                <a:solidFill>
                  <a:srgbClr val="FF0000"/>
                </a:solidFill>
              </a:rPr>
              <a:t>Group 4: </a:t>
            </a:r>
            <a:r>
              <a:rPr lang="en-US" sz="2400" dirty="0"/>
              <a:t>The medical research Hopkins did was more important than their racist treatment of their patients.</a:t>
            </a:r>
          </a:p>
        </p:txBody>
      </p:sp>
    </p:spTree>
    <p:extLst>
      <p:ext uri="{BB962C8B-B14F-4D97-AF65-F5344CB8AC3E}">
        <p14:creationId xmlns:p14="http://schemas.microsoft.com/office/powerpoint/2010/main" val="385418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8458200" cy="4985980"/>
          </a:xfrm>
          <a:prstGeom prst="rect">
            <a:avLst/>
          </a:prstGeom>
          <a:noFill/>
        </p:spPr>
        <p:txBody>
          <a:bodyPr wrap="square" rtlCol="0">
            <a:spAutoFit/>
          </a:bodyPr>
          <a:lstStyle/>
          <a:p>
            <a:pPr>
              <a:spcAft>
                <a:spcPts val="1800"/>
              </a:spcAft>
            </a:pPr>
            <a:r>
              <a:rPr lang="en-US" sz="2400" dirty="0" smtClean="0"/>
              <a:t>Form </a:t>
            </a:r>
            <a:r>
              <a:rPr lang="en-US" sz="2400" dirty="0"/>
              <a:t>the students into groups of about four.  Give each group copies of the same three papers, written by members of the class (names removed, of course). </a:t>
            </a:r>
            <a:r>
              <a:rPr lang="en-US" sz="2400" dirty="0" smtClean="0"/>
              <a:t>Ask </a:t>
            </a:r>
            <a:r>
              <a:rPr lang="en-US" sz="2400" dirty="0"/>
              <a:t>each group to decide which paper they think is the most effective and then to make a list of its strengths.</a:t>
            </a:r>
          </a:p>
          <a:p>
            <a:pPr>
              <a:spcAft>
                <a:spcPts val="1800"/>
              </a:spcAft>
            </a:pPr>
            <a:r>
              <a:rPr lang="en-US" sz="2400" dirty="0" smtClean="0"/>
              <a:t>After </a:t>
            </a:r>
            <a:r>
              <a:rPr lang="en-US" sz="2400" dirty="0"/>
              <a:t>20 minutes or so, have the groups report out.  Discuss the differences in their selection of the strongest paper and try to figure out—not which group is right—but why they disagreed.  Also, discuss what counted as a strength.</a:t>
            </a:r>
          </a:p>
          <a:p>
            <a:pPr>
              <a:spcAft>
                <a:spcPts val="1800"/>
              </a:spcAft>
            </a:pPr>
            <a:r>
              <a:rPr lang="en-US" sz="2400" dirty="0" smtClean="0"/>
              <a:t>The </a:t>
            </a:r>
            <a:r>
              <a:rPr lang="en-US" sz="2400" dirty="0"/>
              <a:t>emphasis on discussing strengths rather than what we usually do in group work on papers—discussing weaknesses—is a real plus for this activity.</a:t>
            </a:r>
          </a:p>
        </p:txBody>
      </p:sp>
      <p:sp>
        <p:nvSpPr>
          <p:cNvPr id="7" name="Line 1"/>
          <p:cNvSpPr>
            <a:spLocks noChangeShapeType="1"/>
          </p:cNvSpPr>
          <p:nvPr/>
        </p:nvSpPr>
        <p:spPr bwMode="auto">
          <a:xfrm>
            <a:off x="533400" y="9017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Rectangle 2"/>
          <p:cNvSpPr>
            <a:spLocks/>
          </p:cNvSpPr>
          <p:nvPr/>
        </p:nvSpPr>
        <p:spPr bwMode="auto">
          <a:xfrm>
            <a:off x="533400" y="304800"/>
            <a:ext cx="803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3200" b="1" dirty="0"/>
              <a:t>This Class Has Talent</a:t>
            </a:r>
            <a:endParaRPr lang="en-US" sz="3200" dirty="0">
              <a:solidFill>
                <a:schemeClr val="tx1"/>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273564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6800" y="1600200"/>
            <a:ext cx="1244601" cy="1224337"/>
            <a:chOff x="1066800" y="1600200"/>
            <a:chExt cx="1244601" cy="1224337"/>
          </a:xfrm>
        </p:grpSpPr>
        <p:sp>
          <p:nvSpPr>
            <p:cNvPr id="39" name="Rectangle 2"/>
            <p:cNvSpPr>
              <a:spLocks/>
            </p:cNvSpPr>
            <p:nvPr/>
          </p:nvSpPr>
          <p:spPr bwMode="auto">
            <a:xfrm>
              <a:off x="1066800" y="16002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29707" name="Rectangle 11"/>
            <p:cNvSpPr>
              <a:spLocks/>
            </p:cNvSpPr>
            <p:nvPr/>
          </p:nvSpPr>
          <p:spPr bwMode="auto">
            <a:xfrm>
              <a:off x="1066800" y="1697117"/>
              <a:ext cx="1244601" cy="106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square" lIns="38100" tIns="38100" rIns="38100" bIns="38100" anchor="ctr">
              <a:spAutoFit/>
            </a:bodyPr>
            <a:lstStyle/>
            <a:p>
              <a:pPr algn="ctr"/>
              <a:r>
                <a:rPr lang="en-US" sz="1600" dirty="0">
                  <a:solidFill>
                    <a:schemeClr val="tx1"/>
                  </a:solidFill>
                  <a:latin typeface="Arial" charset="0"/>
                  <a:ea typeface="ＭＳ Ｐゴシック" charset="0"/>
                  <a:cs typeface="Arial" charset="0"/>
                  <a:sym typeface="Arial" charset="0"/>
                </a:rPr>
                <a:t>took 052</a:t>
              </a:r>
            </a:p>
            <a:p>
              <a:pPr algn="ctr"/>
              <a:r>
                <a:rPr lang="en-US" sz="1600" dirty="0">
                  <a:solidFill>
                    <a:schemeClr val="tx1"/>
                  </a:solidFill>
                  <a:latin typeface="Arial" charset="0"/>
                  <a:ea typeface="ＭＳ Ｐゴシック" charset="0"/>
                  <a:cs typeface="Arial" charset="0"/>
                  <a:sym typeface="Arial" charset="0"/>
                </a:rPr>
                <a:t>1988/1989</a:t>
              </a:r>
            </a:p>
            <a:p>
              <a:pPr algn="ctr"/>
              <a:r>
                <a:rPr lang="en-US" sz="1600" dirty="0" smtClean="0">
                  <a:solidFill>
                    <a:schemeClr val="tx1"/>
                  </a:solidFill>
                  <a:latin typeface="Arial" charset="0"/>
                  <a:ea typeface="ＭＳ Ｐゴシック" charset="0"/>
                  <a:cs typeface="Arial" charset="0"/>
                  <a:sym typeface="Arial" charset="0"/>
                </a:rPr>
                <a:t>863</a:t>
              </a:r>
            </a:p>
            <a:p>
              <a:pPr algn="ctr"/>
              <a:r>
                <a:rPr lang="en-US" sz="1600" dirty="0" smtClean="0">
                  <a:solidFill>
                    <a:schemeClr val="tx1"/>
                  </a:solidFill>
                  <a:latin typeface="Arial" charset="0"/>
                  <a:ea typeface="ＭＳ Ｐゴシック" charset="0"/>
                  <a:cs typeface="Arial" charset="0"/>
                  <a:sym typeface="Arial" charset="0"/>
                </a:rPr>
                <a:t>100%</a:t>
              </a:r>
              <a:endParaRPr lang="en-US" sz="1600" dirty="0">
                <a:solidFill>
                  <a:schemeClr val="tx1"/>
                </a:solidFill>
                <a:latin typeface="Arial" charset="0"/>
                <a:ea typeface="ＭＳ Ｐゴシック" charset="0"/>
                <a:cs typeface="Arial" charset="0"/>
                <a:sym typeface="Arial" charset="0"/>
              </a:endParaRPr>
            </a:p>
          </p:txBody>
        </p:sp>
      </p:grpSp>
      <p:grpSp>
        <p:nvGrpSpPr>
          <p:cNvPr id="3" name="Group 2"/>
          <p:cNvGrpSpPr/>
          <p:nvPr/>
        </p:nvGrpSpPr>
        <p:grpSpPr>
          <a:xfrm>
            <a:off x="3886200" y="1600200"/>
            <a:ext cx="1628854" cy="2679650"/>
            <a:chOff x="3886200" y="1600200"/>
            <a:chExt cx="1628854" cy="2679650"/>
          </a:xfrm>
        </p:grpSpPr>
        <p:sp>
          <p:nvSpPr>
            <p:cNvPr id="79" name="Rectangle 2"/>
            <p:cNvSpPr>
              <a:spLocks/>
            </p:cNvSpPr>
            <p:nvPr/>
          </p:nvSpPr>
          <p:spPr bwMode="auto">
            <a:xfrm>
              <a:off x="4267200" y="16002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grpSp>
          <p:nvGrpSpPr>
            <p:cNvPr id="14" name="Group 13"/>
            <p:cNvGrpSpPr/>
            <p:nvPr/>
          </p:nvGrpSpPr>
          <p:grpSpPr>
            <a:xfrm>
              <a:off x="3886200" y="1600200"/>
              <a:ext cx="1628854" cy="2679650"/>
              <a:chOff x="3886200" y="1600200"/>
              <a:chExt cx="1628854" cy="2679650"/>
            </a:xfrm>
          </p:grpSpPr>
          <p:grpSp>
            <p:nvGrpSpPr>
              <p:cNvPr id="67" name="Group 66"/>
              <p:cNvGrpSpPr/>
              <p:nvPr/>
            </p:nvGrpSpPr>
            <p:grpSpPr>
              <a:xfrm>
                <a:off x="3886200" y="2209800"/>
                <a:ext cx="533400" cy="1435101"/>
                <a:chOff x="381000" y="3479800"/>
                <a:chExt cx="533400" cy="1435101"/>
              </a:xfrm>
            </p:grpSpPr>
            <p:sp>
              <p:nvSpPr>
                <p:cNvPr id="68"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69"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70"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5" name="Group 4"/>
              <p:cNvGrpSpPr/>
              <p:nvPr/>
            </p:nvGrpSpPr>
            <p:grpSpPr>
              <a:xfrm>
                <a:off x="4281239" y="1600200"/>
                <a:ext cx="1224337" cy="1224337"/>
                <a:chOff x="4267200" y="1600200"/>
                <a:chExt cx="1224337" cy="1224337"/>
              </a:xfrm>
            </p:grpSpPr>
            <p:sp>
              <p:nvSpPr>
                <p:cNvPr id="40" name="Rectangle 2"/>
                <p:cNvSpPr>
                  <a:spLocks/>
                </p:cNvSpPr>
                <p:nvPr/>
              </p:nvSpPr>
              <p:spPr bwMode="auto">
                <a:xfrm>
                  <a:off x="4267200" y="16002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29721" name="Rectangle 25"/>
                <p:cNvSpPr>
                  <a:spLocks/>
                </p:cNvSpPr>
                <p:nvPr/>
              </p:nvSpPr>
              <p:spPr bwMode="auto">
                <a:xfrm>
                  <a:off x="4428072" y="1840096"/>
                  <a:ext cx="864119"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38100" tIns="38100" rIns="38100" bIns="38100" anchor="ctr">
                  <a:spAutoFit/>
                </a:bodyPr>
                <a:lstStyle/>
                <a:p>
                  <a:pPr algn="ctr"/>
                  <a:r>
                    <a:rPr lang="en-US" sz="1600" dirty="0">
                      <a:solidFill>
                        <a:schemeClr val="tx1"/>
                      </a:solidFill>
                      <a:latin typeface="Arial" charset="0"/>
                      <a:ea typeface="ＭＳ Ｐゴシック" charset="0"/>
                      <a:cs typeface="Arial" charset="0"/>
                      <a:sym typeface="Arial" charset="0"/>
                    </a:rPr>
                    <a:t>took 101</a:t>
                  </a:r>
                </a:p>
                <a:p>
                  <a:pPr algn="ctr"/>
                  <a:r>
                    <a:rPr lang="en-US" sz="1600" dirty="0">
                      <a:solidFill>
                        <a:schemeClr val="tx1"/>
                      </a:solidFill>
                      <a:latin typeface="Arial" charset="0"/>
                      <a:ea typeface="ＭＳ Ｐゴシック" charset="0"/>
                      <a:cs typeface="Arial" charset="0"/>
                      <a:sym typeface="Arial" charset="0"/>
                    </a:rPr>
                    <a:t>355</a:t>
                  </a:r>
                </a:p>
                <a:p>
                  <a:pPr algn="ctr"/>
                  <a:r>
                    <a:rPr lang="en-US" sz="1600" dirty="0">
                      <a:solidFill>
                        <a:schemeClr val="tx1"/>
                      </a:solidFill>
                      <a:latin typeface="Arial" charset="0"/>
                      <a:ea typeface="ＭＳ Ｐゴシック" charset="0"/>
                      <a:cs typeface="Arial" charset="0"/>
                      <a:sym typeface="Arial" charset="0"/>
                    </a:rPr>
                    <a:t>41%</a:t>
                  </a:r>
                </a:p>
              </p:txBody>
            </p:sp>
          </p:grpSp>
          <p:grpSp>
            <p:nvGrpSpPr>
              <p:cNvPr id="12" name="Group 11"/>
              <p:cNvGrpSpPr/>
              <p:nvPr/>
            </p:nvGrpSpPr>
            <p:grpSpPr>
              <a:xfrm>
                <a:off x="4281239" y="2971800"/>
                <a:ext cx="1233815" cy="1308050"/>
                <a:chOff x="4333922" y="3038523"/>
                <a:chExt cx="1233815" cy="1308050"/>
              </a:xfrm>
            </p:grpSpPr>
            <p:sp>
              <p:nvSpPr>
                <p:cNvPr id="77" name="Rectangle 2"/>
                <p:cNvSpPr>
                  <a:spLocks/>
                </p:cNvSpPr>
                <p:nvPr/>
              </p:nvSpPr>
              <p:spPr bwMode="auto">
                <a:xfrm>
                  <a:off x="4343400" y="3047975"/>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29724" name="Rectangle 28"/>
                <p:cNvSpPr>
                  <a:spLocks/>
                </p:cNvSpPr>
                <p:nvPr/>
              </p:nvSpPr>
              <p:spPr bwMode="auto">
                <a:xfrm>
                  <a:off x="4333922" y="3038523"/>
                  <a:ext cx="121920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square" lIns="38100" tIns="38100" rIns="38100" bIns="38100" anchor="ctr">
                  <a:spAutoFit/>
                </a:bodyPr>
                <a:lstStyle/>
                <a:p>
                  <a:pPr algn="ctr"/>
                  <a:r>
                    <a:rPr lang="en-US" sz="1600" dirty="0">
                      <a:solidFill>
                        <a:schemeClr val="tx1"/>
                      </a:solidFill>
                      <a:latin typeface="Arial" charset="0"/>
                      <a:ea typeface="ＭＳ Ｐゴシック" charset="0"/>
                      <a:cs typeface="Arial" charset="0"/>
                      <a:sym typeface="Arial" charset="0"/>
                    </a:rPr>
                    <a:t>took </a:t>
                  </a:r>
                  <a:r>
                    <a:rPr lang="en-US" sz="1600" dirty="0" smtClean="0">
                      <a:solidFill>
                        <a:schemeClr val="tx1"/>
                      </a:solidFill>
                      <a:latin typeface="Arial" charset="0"/>
                      <a:ea typeface="ＭＳ Ｐゴシック" charset="0"/>
                      <a:cs typeface="Arial" charset="0"/>
                      <a:sym typeface="Arial" charset="0"/>
                    </a:rPr>
                    <a:t>no more </a:t>
                  </a:r>
                  <a:r>
                    <a:rPr lang="en-US" sz="1600" dirty="0">
                      <a:solidFill>
                        <a:schemeClr val="tx1"/>
                      </a:solidFill>
                      <a:latin typeface="Arial" charset="0"/>
                      <a:ea typeface="ＭＳ Ｐゴシック" charset="0"/>
                      <a:cs typeface="Arial" charset="0"/>
                      <a:sym typeface="Arial" charset="0"/>
                    </a:rPr>
                    <a:t>writing</a:t>
                  </a:r>
                </a:p>
                <a:p>
                  <a:pPr algn="ctr"/>
                  <a:r>
                    <a:rPr lang="en-US" sz="1600" dirty="0">
                      <a:solidFill>
                        <a:schemeClr val="tx1"/>
                      </a:solidFill>
                      <a:latin typeface="Arial" charset="0"/>
                      <a:ea typeface="ＭＳ Ｐゴシック" charset="0"/>
                      <a:cs typeface="Arial" charset="0"/>
                      <a:sym typeface="Arial" charset="0"/>
                    </a:rPr>
                    <a:t>courses</a:t>
                  </a:r>
                </a:p>
                <a:p>
                  <a:pPr algn="ctr"/>
                  <a:r>
                    <a:rPr lang="en-US" sz="1600" dirty="0">
                      <a:solidFill>
                        <a:schemeClr val="tx1"/>
                      </a:solidFill>
                      <a:latin typeface="Arial" charset="0"/>
                      <a:ea typeface="ＭＳ Ｐゴシック" charset="0"/>
                      <a:cs typeface="Arial" charset="0"/>
                      <a:sym typeface="Arial" charset="0"/>
                    </a:rPr>
                    <a:t>135</a:t>
                  </a:r>
                </a:p>
                <a:p>
                  <a:pPr algn="ctr"/>
                  <a:r>
                    <a:rPr lang="en-US" sz="1600" dirty="0">
                      <a:solidFill>
                        <a:schemeClr val="tx1"/>
                      </a:solidFill>
                      <a:latin typeface="Arial" charset="0"/>
                      <a:ea typeface="ＭＳ Ｐゴシック" charset="0"/>
                      <a:cs typeface="Arial" charset="0"/>
                      <a:sym typeface="Arial" charset="0"/>
                    </a:rPr>
                    <a:t>16%</a:t>
                  </a:r>
                </a:p>
              </p:txBody>
            </p:sp>
          </p:grpSp>
        </p:grpSp>
      </p:grpSp>
      <p:grpSp>
        <p:nvGrpSpPr>
          <p:cNvPr id="13" name="Group 12"/>
          <p:cNvGrpSpPr/>
          <p:nvPr/>
        </p:nvGrpSpPr>
        <p:grpSpPr>
          <a:xfrm>
            <a:off x="2286000" y="1600200"/>
            <a:ext cx="1633414" cy="2595937"/>
            <a:chOff x="2286000" y="1600200"/>
            <a:chExt cx="1633414" cy="2595937"/>
          </a:xfrm>
        </p:grpSpPr>
        <p:grpSp>
          <p:nvGrpSpPr>
            <p:cNvPr id="7" name="Group 6"/>
            <p:cNvGrpSpPr/>
            <p:nvPr/>
          </p:nvGrpSpPr>
          <p:grpSpPr>
            <a:xfrm>
              <a:off x="2286000" y="2209800"/>
              <a:ext cx="533400" cy="1435101"/>
              <a:chOff x="381000" y="3479800"/>
              <a:chExt cx="533400" cy="1435101"/>
            </a:xfrm>
          </p:grpSpPr>
          <p:sp>
            <p:nvSpPr>
              <p:cNvPr id="48"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51"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53"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8" name="Group 7"/>
            <p:cNvGrpSpPr/>
            <p:nvPr/>
          </p:nvGrpSpPr>
          <p:grpSpPr>
            <a:xfrm>
              <a:off x="2673226" y="1600200"/>
              <a:ext cx="1246188" cy="1224337"/>
              <a:chOff x="2743200" y="1676400"/>
              <a:chExt cx="1246188" cy="1224337"/>
            </a:xfrm>
          </p:grpSpPr>
          <p:sp>
            <p:nvSpPr>
              <p:cNvPr id="75" name="Rectangle 2"/>
              <p:cNvSpPr>
                <a:spLocks/>
              </p:cNvSpPr>
              <p:nvPr/>
            </p:nvSpPr>
            <p:spPr bwMode="auto">
              <a:xfrm>
                <a:off x="2743200" y="16764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29713" name="Rectangle 17"/>
              <p:cNvSpPr>
                <a:spLocks/>
              </p:cNvSpPr>
              <p:nvPr/>
            </p:nvSpPr>
            <p:spPr bwMode="auto">
              <a:xfrm>
                <a:off x="2743200" y="1795550"/>
                <a:ext cx="1246188" cy="8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square" lIns="38100" tIns="38100" rIns="38100" bIns="38100" anchor="ctr">
                <a:spAutoFit/>
              </a:bodyPr>
              <a:lstStyle/>
              <a:p>
                <a:pPr algn="ctr"/>
                <a:r>
                  <a:rPr lang="en-US" sz="1600" dirty="0" smtClean="0">
                    <a:latin typeface="Arial" charset="0"/>
                    <a:ea typeface="ＭＳ Ｐゴシック" charset="0"/>
                    <a:cs typeface="Arial" charset="0"/>
                    <a:sym typeface="Arial" charset="0"/>
                  </a:rPr>
                  <a:t>passed</a:t>
                </a:r>
                <a:r>
                  <a:rPr lang="en-US" sz="1600" dirty="0" smtClean="0">
                    <a:solidFill>
                      <a:schemeClr val="tx1"/>
                    </a:solidFill>
                    <a:latin typeface="Arial" charset="0"/>
                    <a:ea typeface="ＭＳ Ｐゴシック" charset="0"/>
                    <a:cs typeface="Arial" charset="0"/>
                    <a:sym typeface="Arial" charset="0"/>
                  </a:rPr>
                  <a:t> </a:t>
                </a:r>
                <a:r>
                  <a:rPr lang="en-US" sz="1600" dirty="0">
                    <a:solidFill>
                      <a:schemeClr val="tx1"/>
                    </a:solidFill>
                    <a:latin typeface="Arial" charset="0"/>
                    <a:ea typeface="ＭＳ Ｐゴシック" charset="0"/>
                    <a:cs typeface="Arial" charset="0"/>
                    <a:sym typeface="Arial" charset="0"/>
                  </a:rPr>
                  <a:t>052</a:t>
                </a:r>
              </a:p>
              <a:p>
                <a:pPr algn="ctr"/>
                <a:r>
                  <a:rPr lang="en-US" sz="1600" dirty="0">
                    <a:solidFill>
                      <a:schemeClr val="tx1"/>
                    </a:solidFill>
                    <a:latin typeface="Arial" charset="0"/>
                    <a:ea typeface="ＭＳ Ｐゴシック" charset="0"/>
                    <a:cs typeface="Arial" charset="0"/>
                    <a:sym typeface="Arial" charset="0"/>
                  </a:rPr>
                  <a:t>490</a:t>
                </a:r>
              </a:p>
              <a:p>
                <a:pPr algn="ctr"/>
                <a:r>
                  <a:rPr lang="en-US" sz="1600" dirty="0">
                    <a:solidFill>
                      <a:schemeClr val="tx1"/>
                    </a:solidFill>
                    <a:latin typeface="Arial" charset="0"/>
                    <a:ea typeface="ＭＳ Ｐゴシック" charset="0"/>
                    <a:cs typeface="Arial" charset="0"/>
                    <a:sym typeface="Arial" charset="0"/>
                  </a:rPr>
                  <a:t>57%</a:t>
                </a:r>
              </a:p>
            </p:txBody>
          </p:sp>
        </p:grpSp>
        <p:grpSp>
          <p:nvGrpSpPr>
            <p:cNvPr id="11" name="Group 10"/>
            <p:cNvGrpSpPr/>
            <p:nvPr/>
          </p:nvGrpSpPr>
          <p:grpSpPr>
            <a:xfrm>
              <a:off x="2667000" y="2971800"/>
              <a:ext cx="1224337" cy="1224337"/>
              <a:chOff x="2743200" y="3657600"/>
              <a:chExt cx="1224337" cy="1224337"/>
            </a:xfrm>
          </p:grpSpPr>
          <p:sp>
            <p:nvSpPr>
              <p:cNvPr id="78" name="Rectangle 2"/>
              <p:cNvSpPr>
                <a:spLocks/>
              </p:cNvSpPr>
              <p:nvPr/>
            </p:nvSpPr>
            <p:spPr bwMode="auto">
              <a:xfrm>
                <a:off x="2743200" y="36576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29716" name="Rectangle 20"/>
              <p:cNvSpPr>
                <a:spLocks/>
              </p:cNvSpPr>
              <p:nvPr/>
            </p:nvSpPr>
            <p:spPr bwMode="auto">
              <a:xfrm>
                <a:off x="2819400" y="3657600"/>
                <a:ext cx="113793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38100" tIns="38100" rIns="38100" bIns="38100" anchor="ctr">
                <a:spAutoFit/>
              </a:bodyPr>
              <a:lstStyle/>
              <a:p>
                <a:pPr algn="ctr"/>
                <a:r>
                  <a:rPr lang="en-US" sz="1600" dirty="0">
                    <a:solidFill>
                      <a:schemeClr val="tx1"/>
                    </a:solidFill>
                    <a:latin typeface="Arial" charset="0"/>
                    <a:ea typeface="ＭＳ Ｐゴシック" charset="0"/>
                    <a:cs typeface="Arial" charset="0"/>
                    <a:sym typeface="Arial" charset="0"/>
                  </a:rPr>
                  <a:t>never</a:t>
                </a:r>
              </a:p>
              <a:p>
                <a:pPr algn="ctr"/>
                <a:r>
                  <a:rPr lang="en-US" sz="1600" dirty="0">
                    <a:solidFill>
                      <a:schemeClr val="tx1"/>
                    </a:solidFill>
                    <a:latin typeface="Arial" charset="0"/>
                    <a:ea typeface="ＭＳ Ｐゴシック" charset="0"/>
                    <a:cs typeface="Arial" charset="0"/>
                    <a:sym typeface="Arial" charset="0"/>
                  </a:rPr>
                  <a:t>passed 052</a:t>
                </a:r>
              </a:p>
              <a:p>
                <a:pPr algn="ctr"/>
                <a:r>
                  <a:rPr lang="en-US" sz="1600" dirty="0">
                    <a:solidFill>
                      <a:schemeClr val="tx1"/>
                    </a:solidFill>
                    <a:latin typeface="Arial" charset="0"/>
                    <a:ea typeface="ＭＳ Ｐゴシック" charset="0"/>
                    <a:cs typeface="Arial" charset="0"/>
                    <a:sym typeface="Arial" charset="0"/>
                  </a:rPr>
                  <a:t>373</a:t>
                </a:r>
              </a:p>
              <a:p>
                <a:pPr algn="ctr"/>
                <a:r>
                  <a:rPr lang="en-US" sz="1600" dirty="0">
                    <a:solidFill>
                      <a:schemeClr val="tx1"/>
                    </a:solidFill>
                    <a:latin typeface="Arial" charset="0"/>
                    <a:ea typeface="ＭＳ Ｐゴシック" charset="0"/>
                    <a:cs typeface="Arial" charset="0"/>
                    <a:sym typeface="Arial" charset="0"/>
                  </a:rPr>
                  <a:t>43%</a:t>
                </a:r>
              </a:p>
            </p:txBody>
          </p:sp>
        </p:grpSp>
      </p:grpSp>
      <p:sp>
        <p:nvSpPr>
          <p:cNvPr id="41" name="Rectangle 33"/>
          <p:cNvSpPr>
            <a:spLocks/>
          </p:cNvSpPr>
          <p:nvPr/>
        </p:nvSpPr>
        <p:spPr bwMode="auto">
          <a:xfrm>
            <a:off x="4267200" y="2971800"/>
            <a:ext cx="1270000" cy="1270000"/>
          </a:xfrm>
          <a:prstGeom prst="rect">
            <a:avLst/>
          </a:prstGeom>
          <a:noFill/>
          <a:ln w="762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5" name="Group 14"/>
          <p:cNvGrpSpPr/>
          <p:nvPr/>
        </p:nvGrpSpPr>
        <p:grpSpPr>
          <a:xfrm>
            <a:off x="5486400" y="1600200"/>
            <a:ext cx="1605337" cy="2595937"/>
            <a:chOff x="5486400" y="1600200"/>
            <a:chExt cx="1605337" cy="2595937"/>
          </a:xfrm>
        </p:grpSpPr>
        <p:grpSp>
          <p:nvGrpSpPr>
            <p:cNvPr id="71" name="Group 70"/>
            <p:cNvGrpSpPr/>
            <p:nvPr/>
          </p:nvGrpSpPr>
          <p:grpSpPr>
            <a:xfrm>
              <a:off x="5486400" y="2209800"/>
              <a:ext cx="533400" cy="1435101"/>
              <a:chOff x="381000" y="3479800"/>
              <a:chExt cx="533400" cy="1435101"/>
            </a:xfrm>
          </p:grpSpPr>
          <p:sp>
            <p:nvSpPr>
              <p:cNvPr id="72" name="Line 14"/>
              <p:cNvSpPr>
                <a:spLocks noChangeShapeType="1"/>
              </p:cNvSpPr>
              <p:nvPr/>
            </p:nvSpPr>
            <p:spPr bwMode="auto">
              <a:xfrm flipH="1">
                <a:off x="544316" y="4914901"/>
                <a:ext cx="370084" cy="0"/>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73" name="Line 6"/>
              <p:cNvSpPr>
                <a:spLocks noChangeShapeType="1"/>
              </p:cNvSpPr>
              <p:nvPr/>
            </p:nvSpPr>
            <p:spPr bwMode="auto">
              <a:xfrm>
                <a:off x="381000" y="3505200"/>
                <a:ext cx="457200" cy="1588"/>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sp>
            <p:nvSpPr>
              <p:cNvPr id="74" name="Line 7"/>
              <p:cNvSpPr>
                <a:spLocks noChangeShapeType="1"/>
              </p:cNvSpPr>
              <p:nvPr/>
            </p:nvSpPr>
            <p:spPr bwMode="auto">
              <a:xfrm>
                <a:off x="542728" y="3479800"/>
                <a:ext cx="1588" cy="1435101"/>
              </a:xfrm>
              <a:prstGeom prst="line">
                <a:avLst/>
              </a:prstGeom>
              <a:solidFill>
                <a:srgbClr val="91C200"/>
              </a:solidFill>
              <a:ln w="57150">
                <a:solidFill>
                  <a:srgbClr val="6FAC27"/>
                </a:solidFill>
                <a:round/>
                <a:headEnd/>
                <a:tailEnd/>
              </a:ln>
            </p:spPr>
            <p:txBody>
              <a:bodyPr lIns="0" tIns="0" rIns="0" bIns="0">
                <a:prstTxWarp prst="textNoShape">
                  <a:avLst/>
                </a:prstTxWarp>
              </a:bodyPr>
              <a:lstStyle/>
              <a:p>
                <a:pPr>
                  <a:defRPr/>
                </a:pPr>
                <a:endParaRPr lang="en-US" dirty="0"/>
              </a:p>
            </p:txBody>
          </p:sp>
        </p:grpSp>
        <p:grpSp>
          <p:nvGrpSpPr>
            <p:cNvPr id="6" name="Group 5"/>
            <p:cNvGrpSpPr/>
            <p:nvPr/>
          </p:nvGrpSpPr>
          <p:grpSpPr>
            <a:xfrm>
              <a:off x="5867400" y="1600200"/>
              <a:ext cx="1224337" cy="1224337"/>
              <a:chOff x="5867400" y="1600200"/>
              <a:chExt cx="1224337" cy="1224337"/>
            </a:xfrm>
          </p:grpSpPr>
          <p:sp>
            <p:nvSpPr>
              <p:cNvPr id="42" name="Rectangle 2"/>
              <p:cNvSpPr>
                <a:spLocks/>
              </p:cNvSpPr>
              <p:nvPr/>
            </p:nvSpPr>
            <p:spPr bwMode="auto">
              <a:xfrm>
                <a:off x="5867400" y="16002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54" name="Rectangle 25"/>
              <p:cNvSpPr>
                <a:spLocks/>
              </p:cNvSpPr>
              <p:nvPr/>
            </p:nvSpPr>
            <p:spPr bwMode="auto">
              <a:xfrm>
                <a:off x="5894388" y="1795463"/>
                <a:ext cx="119221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square" lIns="38100" tIns="38100" rIns="38100" bIns="38100" anchor="ctr">
                <a:spAutoFit/>
              </a:bodyPr>
              <a:lstStyle/>
              <a:p>
                <a:pPr algn="ctr"/>
                <a:r>
                  <a:rPr lang="en-US" sz="1600" dirty="0" smtClean="0">
                    <a:latin typeface="Arial" charset="0"/>
                    <a:ea typeface="ＭＳ Ｐゴシック" charset="0"/>
                    <a:cs typeface="Arial" charset="0"/>
                    <a:sym typeface="Arial" charset="0"/>
                  </a:rPr>
                  <a:t>passed </a:t>
                </a:r>
                <a:r>
                  <a:rPr lang="en-US" sz="1600" dirty="0" smtClean="0">
                    <a:solidFill>
                      <a:schemeClr val="tx1"/>
                    </a:solidFill>
                    <a:latin typeface="Arial" charset="0"/>
                    <a:ea typeface="ＭＳ Ｐゴシック" charset="0"/>
                    <a:cs typeface="Arial" charset="0"/>
                    <a:sym typeface="Arial" charset="0"/>
                  </a:rPr>
                  <a:t>101</a:t>
                </a:r>
                <a:endParaRPr lang="en-US" sz="1600" dirty="0">
                  <a:solidFill>
                    <a:schemeClr val="tx1"/>
                  </a:solidFill>
                  <a:latin typeface="Arial" charset="0"/>
                  <a:ea typeface="ＭＳ Ｐゴシック" charset="0"/>
                  <a:cs typeface="Arial" charset="0"/>
                  <a:sym typeface="Arial" charset="0"/>
                </a:endParaRPr>
              </a:p>
              <a:p>
                <a:pPr algn="ctr"/>
                <a:r>
                  <a:rPr lang="en-US" sz="1600" dirty="0">
                    <a:solidFill>
                      <a:schemeClr val="tx1"/>
                    </a:solidFill>
                    <a:latin typeface="Arial" charset="0"/>
                    <a:ea typeface="ＭＳ Ｐゴシック" charset="0"/>
                    <a:cs typeface="Arial" charset="0"/>
                    <a:sym typeface="Arial" charset="0"/>
                  </a:rPr>
                  <a:t>287</a:t>
                </a:r>
              </a:p>
              <a:p>
                <a:pPr algn="ctr"/>
                <a:r>
                  <a:rPr lang="en-US" sz="1600" dirty="0">
                    <a:solidFill>
                      <a:schemeClr val="tx1"/>
                    </a:solidFill>
                    <a:latin typeface="Arial" charset="0"/>
                    <a:ea typeface="ＭＳ Ｐゴシック" charset="0"/>
                    <a:cs typeface="Arial" charset="0"/>
                    <a:sym typeface="Arial" charset="0"/>
                  </a:rPr>
                  <a:t>33%</a:t>
                </a:r>
              </a:p>
            </p:txBody>
          </p:sp>
        </p:grpSp>
        <p:grpSp>
          <p:nvGrpSpPr>
            <p:cNvPr id="9" name="Group 8"/>
            <p:cNvGrpSpPr/>
            <p:nvPr/>
          </p:nvGrpSpPr>
          <p:grpSpPr>
            <a:xfrm>
              <a:off x="5867400" y="2971800"/>
              <a:ext cx="1224337" cy="1224337"/>
              <a:chOff x="5867400" y="3733800"/>
              <a:chExt cx="1224337" cy="1224337"/>
            </a:xfrm>
          </p:grpSpPr>
          <p:sp>
            <p:nvSpPr>
              <p:cNvPr id="76" name="Rectangle 2"/>
              <p:cNvSpPr>
                <a:spLocks/>
              </p:cNvSpPr>
              <p:nvPr/>
            </p:nvSpPr>
            <p:spPr bwMode="auto">
              <a:xfrm>
                <a:off x="5867400" y="3733800"/>
                <a:ext cx="1224337" cy="1224337"/>
              </a:xfrm>
              <a:prstGeom prst="rect">
                <a:avLst/>
              </a:prstGeom>
              <a:solidFill>
                <a:srgbClr val="6FAC27"/>
              </a:solidFill>
              <a:ln w="25400">
                <a:noFill/>
                <a:miter lim="800000"/>
                <a:headEnd/>
                <a:tailEnd/>
              </a:ln>
            </p:spPr>
            <p:txBody>
              <a:bodyPr lIns="0" tIns="0" rIns="0" bIns="0">
                <a:prstTxWarp prst="textNoShape">
                  <a:avLst/>
                </a:prstTxWarp>
              </a:bodyPr>
              <a:lstStyle/>
              <a:p>
                <a:pPr>
                  <a:defRPr/>
                </a:pPr>
                <a:endParaRPr lang="en-US" dirty="0"/>
              </a:p>
            </p:txBody>
          </p:sp>
          <p:sp>
            <p:nvSpPr>
              <p:cNvPr id="52" name="Rectangle 29"/>
              <p:cNvSpPr>
                <a:spLocks/>
              </p:cNvSpPr>
              <p:nvPr/>
            </p:nvSpPr>
            <p:spPr bwMode="auto">
              <a:xfrm>
                <a:off x="5931845" y="3787087"/>
                <a:ext cx="113793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38100" tIns="38100" rIns="38100" bIns="38100" anchor="ctr">
                <a:spAutoFit/>
              </a:bodyPr>
              <a:lstStyle/>
              <a:p>
                <a:pPr algn="ctr"/>
                <a:r>
                  <a:rPr lang="en-US" sz="1600" dirty="0" smtClean="0">
                    <a:solidFill>
                      <a:schemeClr val="tx1"/>
                    </a:solidFill>
                    <a:latin typeface="Arial" charset="0"/>
                    <a:ea typeface="ＭＳ Ｐゴシック" charset="0"/>
                    <a:cs typeface="Arial" charset="0"/>
                    <a:sym typeface="Arial" charset="0"/>
                  </a:rPr>
                  <a:t>never</a:t>
                </a:r>
              </a:p>
              <a:p>
                <a:pPr algn="ctr"/>
                <a:r>
                  <a:rPr lang="en-US" sz="1600" dirty="0" smtClean="0">
                    <a:latin typeface="Arial" charset="0"/>
                    <a:ea typeface="ＭＳ Ｐゴシック" charset="0"/>
                    <a:cs typeface="Arial" charset="0"/>
                    <a:sym typeface="Arial" charset="0"/>
                  </a:rPr>
                  <a:t>passed </a:t>
                </a:r>
                <a:r>
                  <a:rPr lang="en-US" sz="1600" dirty="0" smtClean="0">
                    <a:solidFill>
                      <a:schemeClr val="tx1"/>
                    </a:solidFill>
                    <a:latin typeface="Arial" charset="0"/>
                    <a:ea typeface="ＭＳ Ｐゴシック" charset="0"/>
                    <a:cs typeface="Arial" charset="0"/>
                    <a:sym typeface="Arial" charset="0"/>
                  </a:rPr>
                  <a:t>101</a:t>
                </a:r>
                <a:endParaRPr lang="en-US" sz="1600" dirty="0">
                  <a:solidFill>
                    <a:schemeClr val="tx1"/>
                  </a:solidFill>
                  <a:latin typeface="Arial" charset="0"/>
                  <a:ea typeface="ＭＳ Ｐゴシック" charset="0"/>
                  <a:cs typeface="Arial" charset="0"/>
                  <a:sym typeface="Arial" charset="0"/>
                </a:endParaRPr>
              </a:p>
              <a:p>
                <a:pPr algn="ctr"/>
                <a:r>
                  <a:rPr lang="en-US" sz="1600" dirty="0">
                    <a:solidFill>
                      <a:schemeClr val="tx1"/>
                    </a:solidFill>
                    <a:latin typeface="Arial" charset="0"/>
                    <a:ea typeface="ＭＳ Ｐゴシック" charset="0"/>
                    <a:cs typeface="Arial" charset="0"/>
                    <a:sym typeface="Arial" charset="0"/>
                  </a:rPr>
                  <a:t>68</a:t>
                </a:r>
              </a:p>
              <a:p>
                <a:pPr algn="ctr"/>
                <a:r>
                  <a:rPr lang="en-US" sz="1600" dirty="0">
                    <a:solidFill>
                      <a:schemeClr val="tx1"/>
                    </a:solidFill>
                    <a:latin typeface="Arial" charset="0"/>
                    <a:ea typeface="ＭＳ Ｐゴシック" charset="0"/>
                    <a:cs typeface="Arial" charset="0"/>
                    <a:sym typeface="Arial" charset="0"/>
                  </a:rPr>
                  <a:t>8%</a:t>
                </a:r>
              </a:p>
            </p:txBody>
          </p:sp>
        </p:grpSp>
      </p:grpSp>
      <p:sp>
        <p:nvSpPr>
          <p:cNvPr id="57" name="Rectangle 33"/>
          <p:cNvSpPr>
            <a:spLocks/>
          </p:cNvSpPr>
          <p:nvPr/>
        </p:nvSpPr>
        <p:spPr bwMode="auto">
          <a:xfrm>
            <a:off x="5867400" y="1600200"/>
            <a:ext cx="1219200" cy="1270000"/>
          </a:xfrm>
          <a:prstGeom prst="rect">
            <a:avLst/>
          </a:prstGeom>
          <a:noFill/>
          <a:ln w="762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1" name="Rectangle 60"/>
          <p:cNvSpPr/>
          <p:nvPr/>
        </p:nvSpPr>
        <p:spPr>
          <a:xfrm>
            <a:off x="0" y="0"/>
            <a:ext cx="9144000" cy="10668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9"/>
          <p:cNvSpPr txBox="1">
            <a:spLocks noChangeArrowheads="1"/>
          </p:cNvSpPr>
          <p:nvPr/>
        </p:nvSpPr>
        <p:spPr bwMode="auto">
          <a:xfrm>
            <a:off x="0" y="1524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smtClean="0">
                <a:cs typeface="Arial" charset="0"/>
                <a:sym typeface="Arial" charset="0"/>
              </a:rPr>
              <a:t>Longitudinal Study</a:t>
            </a:r>
            <a:r>
              <a:rPr lang="en-US" sz="3200" dirty="0" smtClean="0">
                <a:cs typeface="Arial" charset="0"/>
                <a:sym typeface="Arial" charset="0"/>
              </a:rPr>
              <a:t> </a:t>
            </a:r>
            <a:r>
              <a:rPr lang="en-US" sz="3200" dirty="0" smtClean="0">
                <a:cs typeface="Arial" charset="0"/>
                <a:sym typeface="Arial" charset="0"/>
              </a:rPr>
              <a:t>(1993)</a:t>
            </a:r>
            <a:endParaRPr lang="en-US" sz="3200" dirty="0">
              <a:ea typeface="ヒラギノ角ゴ ProN W6" charset="0"/>
              <a:cs typeface="ヒラギノ角ゴ ProN W6" charset="0"/>
              <a:sym typeface="Arial" charset="0"/>
            </a:endParaRPr>
          </a:p>
        </p:txBody>
      </p:sp>
      <p:pic>
        <p:nvPicPr>
          <p:cNvPr id="63" name="Picture 62" descr="ALP logo 12-19-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019800"/>
            <a:ext cx="1837944" cy="714756"/>
          </a:xfrm>
          <a:prstGeom prst="rect">
            <a:avLst/>
          </a:prstGeom>
        </p:spPr>
      </p:pic>
    </p:spTree>
    <p:extLst>
      <p:ext uri="{BB962C8B-B14F-4D97-AF65-F5344CB8AC3E}">
        <p14:creationId xmlns:p14="http://schemas.microsoft.com/office/powerpoint/2010/main" val="3234375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5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Line 14"/>
          <p:cNvSpPr>
            <a:spLocks noChangeShapeType="1"/>
          </p:cNvSpPr>
          <p:nvPr/>
        </p:nvSpPr>
        <p:spPr bwMode="auto">
          <a:xfrm>
            <a:off x="533400" y="901700"/>
            <a:ext cx="8077200" cy="1588"/>
          </a:xfrm>
          <a:prstGeom prst="line">
            <a:avLst/>
          </a:prstGeom>
          <a:noFill/>
          <a:ln w="38100">
            <a:solidFill>
              <a:srgbClr val="8DB01D"/>
            </a:solidFill>
            <a:round/>
            <a:headEnd/>
            <a:tailEnd/>
          </a:ln>
        </p:spPr>
        <p:txBody>
          <a:bodyPr lIns="0" tIns="0" rIns="0" bIns="0">
            <a:prstTxWarp prst="textNoShape">
              <a:avLst/>
            </a:prstTxWarp>
          </a:bodyPr>
          <a:lstStyle/>
          <a:p>
            <a:endParaRPr lang="en-US"/>
          </a:p>
        </p:txBody>
      </p:sp>
      <p:sp>
        <p:nvSpPr>
          <p:cNvPr id="29714" name="Rectangle 25"/>
          <p:cNvSpPr>
            <a:spLocks/>
          </p:cNvSpPr>
          <p:nvPr/>
        </p:nvSpPr>
        <p:spPr bwMode="auto">
          <a:xfrm>
            <a:off x="0" y="2286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ea typeface="Arial" charset="0"/>
                <a:cs typeface="Arial" charset="0"/>
                <a:sym typeface="Arial" charset="0"/>
              </a:rPr>
              <a:t>Pedagogy for ALP</a:t>
            </a:r>
            <a:endParaRPr lang="en-US" sz="3200" b="1" dirty="0">
              <a:ea typeface="Arial" charset="0"/>
              <a:cs typeface="Arial" charset="0"/>
              <a:sym typeface="Arial" charset="0"/>
            </a:endParaRPr>
          </a:p>
        </p:txBody>
      </p:sp>
      <p:grpSp>
        <p:nvGrpSpPr>
          <p:cNvPr id="20" name="Group 19"/>
          <p:cNvGrpSpPr/>
          <p:nvPr/>
        </p:nvGrpSpPr>
        <p:grpSpPr>
          <a:xfrm>
            <a:off x="6477000" y="5867400"/>
            <a:ext cx="2667000" cy="889000"/>
            <a:chOff x="6527800" y="5689600"/>
            <a:chExt cx="2667000" cy="889000"/>
          </a:xfrm>
        </p:grpSpPr>
        <p:pic>
          <p:nvPicPr>
            <p:cNvPr id="2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dirty="0">
                  <a:solidFill>
                    <a:srgbClr val="FFFFFF"/>
                  </a:solidFill>
                  <a:latin typeface="Arial" charset="0"/>
                  <a:ea typeface="ＭＳ Ｐゴシック" charset="0"/>
                  <a:cs typeface="Arial" charset="0"/>
                  <a:sym typeface="Arial" charset="0"/>
                </a:rPr>
                <a:t>A</a:t>
              </a:r>
            </a:p>
          </p:txBody>
        </p:sp>
        <p:sp>
          <p:nvSpPr>
            <p:cNvPr id="33"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L</a:t>
              </a:r>
            </a:p>
          </p:txBody>
        </p:sp>
        <p:sp>
          <p:nvSpPr>
            <p:cNvPr id="34"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P</a:t>
              </a:r>
            </a:p>
          </p:txBody>
        </p:sp>
        <p:sp>
          <p:nvSpPr>
            <p:cNvPr id="35"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1200" dirty="0">
                  <a:solidFill>
                    <a:schemeClr val="tx1"/>
                  </a:solidFill>
                  <a:latin typeface="Arial" charset="0"/>
                  <a:ea typeface="ＭＳ Ｐゴシック" charset="0"/>
                  <a:cs typeface="Arial" charset="0"/>
                  <a:sym typeface="Arial" charset="0"/>
                </a:rPr>
                <a:t>The Accelerated Learning  </a:t>
              </a:r>
              <a:r>
                <a:rPr lang="en-US" sz="1200" dirty="0" smtClean="0">
                  <a:solidFill>
                    <a:schemeClr val="tx1"/>
                  </a:solidFill>
                  <a:latin typeface="Arial" charset="0"/>
                  <a:ea typeface="ＭＳ Ｐゴシック" charset="0"/>
                  <a:cs typeface="Arial" charset="0"/>
                  <a:sym typeface="Arial" charset="0"/>
                </a:rPr>
                <a:t>Program</a:t>
              </a:r>
              <a:endParaRPr lang="en-US" sz="1200" dirty="0">
                <a:solidFill>
                  <a:schemeClr val="tx1"/>
                </a:solidFill>
                <a:latin typeface="Arial" charset="0"/>
                <a:ea typeface="ＭＳ Ｐゴシック" charset="0"/>
                <a:cs typeface="Arial" charset="0"/>
                <a:sym typeface="Arial" charset="0"/>
              </a:endParaRPr>
            </a:p>
          </p:txBody>
        </p:sp>
      </p:grpSp>
      <p:grpSp>
        <p:nvGrpSpPr>
          <p:cNvPr id="4" name="Group 3"/>
          <p:cNvGrpSpPr/>
          <p:nvPr/>
        </p:nvGrpSpPr>
        <p:grpSpPr>
          <a:xfrm>
            <a:off x="-31061" y="1066800"/>
            <a:ext cx="9175061" cy="838200"/>
            <a:chOff x="-31062" y="1524000"/>
            <a:chExt cx="9175061" cy="838200"/>
          </a:xfrm>
        </p:grpSpPr>
        <p:sp>
          <p:nvSpPr>
            <p:cNvPr id="2" name="Rectangle 1"/>
            <p:cNvSpPr/>
            <p:nvPr/>
          </p:nvSpPr>
          <p:spPr>
            <a:xfrm>
              <a:off x="-31062" y="15240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Backward Curriculum Design</a:t>
              </a:r>
            </a:p>
          </p:txBody>
        </p:sp>
      </p:grpSp>
      <p:grpSp>
        <p:nvGrpSpPr>
          <p:cNvPr id="15" name="Group 14"/>
          <p:cNvGrpSpPr/>
          <p:nvPr/>
        </p:nvGrpSpPr>
        <p:grpSpPr>
          <a:xfrm>
            <a:off x="-31061" y="2057400"/>
            <a:ext cx="9175061" cy="838200"/>
            <a:chOff x="-31062" y="1524000"/>
            <a:chExt cx="9175061" cy="838200"/>
          </a:xfrm>
        </p:grpSpPr>
        <p:sp>
          <p:nvSpPr>
            <p:cNvPr id="16" name="Rectangle 15"/>
            <p:cNvSpPr/>
            <p:nvPr/>
          </p:nvSpPr>
          <p:spPr>
            <a:xfrm>
              <a:off x="-31062" y="1524000"/>
              <a:ext cx="9175061" cy="838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Active Learning</a:t>
              </a:r>
            </a:p>
          </p:txBody>
        </p:sp>
      </p:grpSp>
      <p:grpSp>
        <p:nvGrpSpPr>
          <p:cNvPr id="18" name="Group 17"/>
          <p:cNvGrpSpPr/>
          <p:nvPr/>
        </p:nvGrpSpPr>
        <p:grpSpPr>
          <a:xfrm>
            <a:off x="1" y="3048000"/>
            <a:ext cx="9175061" cy="838200"/>
            <a:chOff x="-54742" y="1219200"/>
            <a:chExt cx="9175061" cy="838200"/>
          </a:xfrm>
        </p:grpSpPr>
        <p:sp>
          <p:nvSpPr>
            <p:cNvPr id="19" name="Rectangle 18"/>
            <p:cNvSpPr/>
            <p:nvPr/>
          </p:nvSpPr>
          <p:spPr>
            <a:xfrm>
              <a:off x="-54742" y="12192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4742" y="1371600"/>
              <a:ext cx="9144000" cy="584776"/>
            </a:xfrm>
            <a:prstGeom prst="rect">
              <a:avLst/>
            </a:prstGeom>
            <a:noFill/>
          </p:spPr>
          <p:txBody>
            <a:bodyPr wrap="square" rtlCol="0">
              <a:spAutoFit/>
            </a:bodyPr>
            <a:lstStyle/>
            <a:p>
              <a:pPr algn="ctr">
                <a:buSzPct val="100000"/>
              </a:pPr>
              <a:r>
                <a:rPr lang="en-US" sz="3200" dirty="0" smtClean="0">
                  <a:solidFill>
                    <a:schemeClr val="bg1"/>
                  </a:solidFill>
                </a:rPr>
                <a:t>Integrated Reading and Writing</a:t>
              </a:r>
            </a:p>
          </p:txBody>
        </p:sp>
      </p:grpSp>
    </p:spTree>
    <p:extLst>
      <p:ext uri="{BB962C8B-B14F-4D97-AF65-F5344CB8AC3E}">
        <p14:creationId xmlns:p14="http://schemas.microsoft.com/office/powerpoint/2010/main" val="288553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462" y="293077"/>
            <a:ext cx="8284307" cy="5920154"/>
          </a:xfrm>
        </p:spPr>
        <p:txBody>
          <a:bodyPr>
            <a:noAutofit/>
          </a:bodyPr>
          <a:lstStyle/>
          <a:p>
            <a:r>
              <a:rPr lang="en-US" sz="2800" b="1" dirty="0" smtClean="0">
                <a:solidFill>
                  <a:schemeClr val="tx1"/>
                </a:solidFill>
              </a:rPr>
              <a:t>Acceleration</a:t>
            </a:r>
            <a:r>
              <a:rPr lang="en-US" sz="2800" b="1" dirty="0">
                <a:solidFill>
                  <a:schemeClr val="tx1"/>
                </a:solidFill>
              </a:rPr>
              <a:t> </a:t>
            </a:r>
            <a:endParaRPr lang="en-US" sz="2800" b="1" dirty="0" smtClean="0">
              <a:solidFill>
                <a:schemeClr val="tx1"/>
              </a:solidFill>
            </a:endParaRPr>
          </a:p>
          <a:p>
            <a:endParaRPr lang="en-US" sz="2800" dirty="0">
              <a:solidFill>
                <a:schemeClr val="tx1"/>
              </a:solidFill>
            </a:endParaRPr>
          </a:p>
          <a:p>
            <a:pPr algn="l"/>
            <a:r>
              <a:rPr lang="en-US" sz="2800" dirty="0">
                <a:solidFill>
                  <a:schemeClr val="tx1"/>
                </a:solidFill>
              </a:rPr>
              <a:t>Acceleration is often misunderstood because people have preconceived ideas about what the word means</a:t>
            </a:r>
            <a:r>
              <a:rPr lang="en-US" sz="2800" dirty="0" smtClean="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val="3105130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462" y="293077"/>
            <a:ext cx="8284307" cy="5920154"/>
          </a:xfrm>
        </p:spPr>
        <p:txBody>
          <a:bodyPr>
            <a:noAutofit/>
          </a:bodyPr>
          <a:lstStyle/>
          <a:p>
            <a:r>
              <a:rPr lang="en-US" sz="2800" b="1" dirty="0" smtClean="0">
                <a:solidFill>
                  <a:schemeClr val="tx1"/>
                </a:solidFill>
              </a:rPr>
              <a:t>Acceleration</a:t>
            </a:r>
            <a:r>
              <a:rPr lang="en-US" sz="2800" b="1" dirty="0">
                <a:solidFill>
                  <a:schemeClr val="tx1"/>
                </a:solidFill>
              </a:rPr>
              <a:t> </a:t>
            </a:r>
            <a:endParaRPr lang="en-US" sz="2800" b="1" dirty="0" smtClean="0">
              <a:solidFill>
                <a:schemeClr val="tx1"/>
              </a:solidFill>
            </a:endParaRPr>
          </a:p>
          <a:p>
            <a:endParaRPr lang="en-US" sz="2800" dirty="0">
              <a:solidFill>
                <a:schemeClr val="tx1"/>
              </a:solidFill>
            </a:endParaRPr>
          </a:p>
          <a:p>
            <a:pPr algn="l"/>
            <a:r>
              <a:rPr lang="en-US" sz="2800" dirty="0">
                <a:solidFill>
                  <a:schemeClr val="tx1"/>
                </a:solidFill>
              </a:rPr>
              <a:t>Acceleration is often misunderstood because people have preconceived ideas about what the word means</a:t>
            </a:r>
            <a:r>
              <a:rPr lang="en-US" sz="2800" dirty="0" smtClean="0">
                <a:solidFill>
                  <a:schemeClr val="tx1"/>
                </a:solidFill>
              </a:rPr>
              <a:t>.  Many people think they understand the concept, when, in fact, their understanding is very shallow.  </a:t>
            </a:r>
            <a:endParaRPr lang="en-US" sz="2800" dirty="0">
              <a:solidFill>
                <a:schemeClr val="tx1"/>
              </a:solidFill>
            </a:endParaRPr>
          </a:p>
        </p:txBody>
      </p:sp>
    </p:spTree>
    <p:extLst>
      <p:ext uri="{BB962C8B-B14F-4D97-AF65-F5344CB8AC3E}">
        <p14:creationId xmlns:p14="http://schemas.microsoft.com/office/powerpoint/2010/main" val="410838313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462" y="293077"/>
            <a:ext cx="8284307" cy="5920154"/>
          </a:xfrm>
        </p:spPr>
        <p:txBody>
          <a:bodyPr>
            <a:noAutofit/>
          </a:bodyPr>
          <a:lstStyle/>
          <a:p>
            <a:r>
              <a:rPr lang="en-US" sz="2800" b="1" dirty="0" smtClean="0">
                <a:solidFill>
                  <a:schemeClr val="tx1"/>
                </a:solidFill>
              </a:rPr>
              <a:t>Acceleration</a:t>
            </a:r>
            <a:r>
              <a:rPr lang="en-US" sz="2800" b="1" dirty="0">
                <a:solidFill>
                  <a:schemeClr val="tx1"/>
                </a:solidFill>
              </a:rPr>
              <a:t> </a:t>
            </a:r>
            <a:endParaRPr lang="en-US" sz="2800" b="1" dirty="0" smtClean="0">
              <a:solidFill>
                <a:schemeClr val="tx1"/>
              </a:solidFill>
            </a:endParaRPr>
          </a:p>
          <a:p>
            <a:endParaRPr lang="en-US" sz="2800" dirty="0">
              <a:solidFill>
                <a:schemeClr val="tx1"/>
              </a:solidFill>
            </a:endParaRPr>
          </a:p>
          <a:p>
            <a:pPr algn="l"/>
            <a:r>
              <a:rPr lang="en-US" sz="2800" dirty="0">
                <a:solidFill>
                  <a:schemeClr val="tx1"/>
                </a:solidFill>
              </a:rPr>
              <a:t>Acceleration is often misunderstood because people have preconceived ideas about what the word means. Many people think they understand the concept, when, in fact, their understanding is very shallow.  </a:t>
            </a:r>
            <a:r>
              <a:rPr lang="en-US" sz="2800" dirty="0" smtClean="0">
                <a:solidFill>
                  <a:schemeClr val="tx1"/>
                </a:solidFill>
              </a:rPr>
              <a:t>Some </a:t>
            </a:r>
            <a:r>
              <a:rPr lang="en-US" sz="2800" dirty="0">
                <a:solidFill>
                  <a:schemeClr val="tx1"/>
                </a:solidFill>
              </a:rPr>
              <a:t>people are not aware </a:t>
            </a:r>
            <a:r>
              <a:rPr lang="en-US" sz="2800" dirty="0" smtClean="0">
                <a:solidFill>
                  <a:schemeClr val="tx1"/>
                </a:solidFill>
              </a:rPr>
              <a:t>of the relationship between acceleration and force.  </a:t>
            </a:r>
            <a:endParaRPr lang="en-US" sz="2800" dirty="0">
              <a:solidFill>
                <a:schemeClr val="tx1"/>
              </a:solidFill>
            </a:endParaRPr>
          </a:p>
        </p:txBody>
      </p:sp>
    </p:spTree>
    <p:extLst>
      <p:ext uri="{BB962C8B-B14F-4D97-AF65-F5344CB8AC3E}">
        <p14:creationId xmlns:p14="http://schemas.microsoft.com/office/powerpoint/2010/main" val="39562969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462" y="293077"/>
            <a:ext cx="8284307" cy="5920154"/>
          </a:xfrm>
        </p:spPr>
        <p:txBody>
          <a:bodyPr>
            <a:noAutofit/>
          </a:bodyPr>
          <a:lstStyle/>
          <a:p>
            <a:r>
              <a:rPr lang="en-US" sz="2800" b="1" dirty="0" smtClean="0">
                <a:solidFill>
                  <a:schemeClr val="tx1"/>
                </a:solidFill>
              </a:rPr>
              <a:t>Acceleration</a:t>
            </a:r>
            <a:r>
              <a:rPr lang="en-US" sz="2800" b="1" dirty="0">
                <a:solidFill>
                  <a:schemeClr val="tx1"/>
                </a:solidFill>
              </a:rPr>
              <a:t> </a:t>
            </a:r>
            <a:endParaRPr lang="en-US" sz="2800" b="1" dirty="0" smtClean="0">
              <a:solidFill>
                <a:schemeClr val="tx1"/>
              </a:solidFill>
            </a:endParaRPr>
          </a:p>
          <a:p>
            <a:endParaRPr lang="en-US" sz="2800" dirty="0">
              <a:solidFill>
                <a:schemeClr val="tx1"/>
              </a:solidFill>
            </a:endParaRPr>
          </a:p>
          <a:p>
            <a:pPr algn="l"/>
            <a:r>
              <a:rPr lang="en-US" sz="2800" dirty="0">
                <a:solidFill>
                  <a:schemeClr val="tx1"/>
                </a:solidFill>
              </a:rPr>
              <a:t>Acceleration is often misunderstood because people have preconceived ideas about what the word means. Many people think they understand the concept, when, in fact, their understanding is very shallow</a:t>
            </a:r>
            <a:r>
              <a:rPr lang="en-US" sz="2800" dirty="0" smtClean="0">
                <a:solidFill>
                  <a:schemeClr val="tx1"/>
                </a:solidFill>
              </a:rPr>
              <a:t>.  </a:t>
            </a:r>
            <a:r>
              <a:rPr lang="en-US" sz="2800" dirty="0">
                <a:solidFill>
                  <a:schemeClr val="tx1"/>
                </a:solidFill>
              </a:rPr>
              <a:t>Some people are not aware </a:t>
            </a:r>
            <a:r>
              <a:rPr lang="en-US" sz="2800" dirty="0" smtClean="0">
                <a:solidFill>
                  <a:schemeClr val="tx1"/>
                </a:solidFill>
              </a:rPr>
              <a:t>of the relationship between acceleration and force.  Many </a:t>
            </a:r>
            <a:r>
              <a:rPr lang="en-US" sz="2800" dirty="0">
                <a:solidFill>
                  <a:schemeClr val="tx1"/>
                </a:solidFill>
              </a:rPr>
              <a:t>are not aware that the amount of acceleration is also </a:t>
            </a:r>
            <a:r>
              <a:rPr lang="en-US" sz="2800" dirty="0" smtClean="0">
                <a:solidFill>
                  <a:schemeClr val="tx1"/>
                </a:solidFill>
              </a:rPr>
              <a:t>affected by friction.</a:t>
            </a:r>
            <a:endParaRPr lang="en-US" sz="2800" dirty="0">
              <a:solidFill>
                <a:schemeClr val="tx1"/>
              </a:solidFill>
            </a:endParaRPr>
          </a:p>
          <a:p>
            <a:r>
              <a:rPr lang="en-US" sz="2800" dirty="0" smtClean="0">
                <a:solidFill>
                  <a:schemeClr val="tx1"/>
                </a:solidFill>
              </a:rPr>
              <a:t> </a:t>
            </a:r>
          </a:p>
          <a:p>
            <a:endParaRPr lang="en-US" sz="2800" dirty="0">
              <a:solidFill>
                <a:schemeClr val="tx1"/>
              </a:solidFill>
            </a:endParaRPr>
          </a:p>
        </p:txBody>
      </p:sp>
    </p:spTree>
    <p:extLst>
      <p:ext uri="{BB962C8B-B14F-4D97-AF65-F5344CB8AC3E}">
        <p14:creationId xmlns:p14="http://schemas.microsoft.com/office/powerpoint/2010/main" val="5407756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462" y="293077"/>
            <a:ext cx="8284307" cy="5920154"/>
          </a:xfrm>
        </p:spPr>
        <p:txBody>
          <a:bodyPr>
            <a:noAutofit/>
          </a:bodyPr>
          <a:lstStyle/>
          <a:p>
            <a:r>
              <a:rPr lang="en-US" sz="2800" b="1" dirty="0" smtClean="0">
                <a:solidFill>
                  <a:schemeClr val="tx1"/>
                </a:solidFill>
              </a:rPr>
              <a:t>Acceleration</a:t>
            </a:r>
            <a:r>
              <a:rPr lang="en-US" sz="2800" b="1" dirty="0">
                <a:solidFill>
                  <a:schemeClr val="tx1"/>
                </a:solidFill>
              </a:rPr>
              <a:t> </a:t>
            </a:r>
            <a:endParaRPr lang="en-US" sz="2800" b="1" dirty="0" smtClean="0">
              <a:solidFill>
                <a:schemeClr val="tx1"/>
              </a:solidFill>
            </a:endParaRPr>
          </a:p>
          <a:p>
            <a:endParaRPr lang="en-US" sz="2800" dirty="0">
              <a:solidFill>
                <a:schemeClr val="tx1"/>
              </a:solidFill>
            </a:endParaRPr>
          </a:p>
          <a:p>
            <a:pPr algn="l"/>
            <a:r>
              <a:rPr lang="en-US" sz="2800" dirty="0">
                <a:solidFill>
                  <a:schemeClr val="tx1"/>
                </a:solidFill>
              </a:rPr>
              <a:t>Acceleration is often misunderstood because people have preconceived ideas about what the word means. Many people think they understand the concept, when, in fact, their understanding is very shallow</a:t>
            </a:r>
            <a:r>
              <a:rPr lang="en-US" sz="2800" dirty="0" smtClean="0">
                <a:solidFill>
                  <a:schemeClr val="tx1"/>
                </a:solidFill>
              </a:rPr>
              <a:t>.  </a:t>
            </a:r>
            <a:r>
              <a:rPr lang="en-US" sz="2800" dirty="0">
                <a:solidFill>
                  <a:schemeClr val="tx1"/>
                </a:solidFill>
              </a:rPr>
              <a:t>Some people are not aware </a:t>
            </a:r>
            <a:r>
              <a:rPr lang="en-US" sz="2800" dirty="0" smtClean="0">
                <a:solidFill>
                  <a:schemeClr val="tx1"/>
                </a:solidFill>
              </a:rPr>
              <a:t>of the relationship between acceleration and force.  Many </a:t>
            </a:r>
            <a:r>
              <a:rPr lang="en-US" sz="2800" dirty="0">
                <a:solidFill>
                  <a:schemeClr val="tx1"/>
                </a:solidFill>
              </a:rPr>
              <a:t>are not aware that the amount of acceleration is also </a:t>
            </a:r>
            <a:r>
              <a:rPr lang="en-US" sz="2800" dirty="0" smtClean="0">
                <a:solidFill>
                  <a:schemeClr val="tx1"/>
                </a:solidFill>
              </a:rPr>
              <a:t>affected by friction.</a:t>
            </a:r>
            <a:endParaRPr lang="en-US" sz="2800" dirty="0">
              <a:solidFill>
                <a:schemeClr val="tx1"/>
              </a:solidFill>
            </a:endParaRPr>
          </a:p>
          <a:p>
            <a:r>
              <a:rPr lang="en-US" sz="2800" dirty="0" smtClean="0">
                <a:solidFill>
                  <a:schemeClr val="tx1"/>
                </a:solidFill>
              </a:rPr>
              <a:t> </a:t>
            </a:r>
          </a:p>
          <a:p>
            <a:endParaRPr lang="en-US" sz="2800" dirty="0">
              <a:solidFill>
                <a:schemeClr val="tx1"/>
              </a:solidFill>
            </a:endParaRPr>
          </a:p>
        </p:txBody>
      </p:sp>
      <p:sp>
        <p:nvSpPr>
          <p:cNvPr id="2" name="Rectangle 1"/>
          <p:cNvSpPr/>
          <p:nvPr/>
        </p:nvSpPr>
        <p:spPr>
          <a:xfrm>
            <a:off x="175502" y="4718751"/>
            <a:ext cx="8968497" cy="954107"/>
          </a:xfrm>
          <a:prstGeom prst="rect">
            <a:avLst/>
          </a:prstGeom>
        </p:spPr>
        <p:txBody>
          <a:bodyPr wrap="square">
            <a:spAutoFit/>
          </a:bodyPr>
          <a:lstStyle/>
          <a:p>
            <a:pPr>
              <a:tabLst>
                <a:tab pos="3087688" algn="l"/>
              </a:tabLst>
            </a:pPr>
            <a:r>
              <a:rPr lang="en-US" sz="2800" dirty="0"/>
              <a:t>	from </a:t>
            </a:r>
            <a:r>
              <a:rPr lang="en-US" sz="2800" i="1" dirty="0"/>
              <a:t>An Introduction to Physics</a:t>
            </a:r>
          </a:p>
          <a:p>
            <a:pPr>
              <a:tabLst>
                <a:tab pos="3087688" algn="l"/>
              </a:tabLst>
            </a:pPr>
            <a:r>
              <a:rPr lang="en-US" sz="2800" dirty="0"/>
              <a:t>	Phillip Masterson and Carl Jenkins</a:t>
            </a:r>
          </a:p>
        </p:txBody>
      </p:sp>
    </p:spTree>
    <p:extLst>
      <p:ext uri="{BB962C8B-B14F-4D97-AF65-F5344CB8AC3E}">
        <p14:creationId xmlns:p14="http://schemas.microsoft.com/office/powerpoint/2010/main" val="1718992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2057400"/>
            <a:ext cx="7696200" cy="1066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8200" y="762000"/>
            <a:ext cx="7696200" cy="5920154"/>
          </a:xfrm>
        </p:spPr>
        <p:txBody>
          <a:bodyPr>
            <a:noAutofit/>
          </a:bodyPr>
          <a:lstStyle/>
          <a:p>
            <a:pPr algn="l"/>
            <a:r>
              <a:rPr lang="en-US" sz="1000" b="1" dirty="0">
                <a:solidFill>
                  <a:schemeClr val="tx1"/>
                </a:solidFill>
              </a:rPr>
              <a:t> </a:t>
            </a:r>
            <a:endParaRPr lang="en-US" sz="1000" b="1" dirty="0" smtClean="0">
              <a:solidFill>
                <a:schemeClr val="tx1"/>
              </a:solidFill>
            </a:endParaRPr>
          </a:p>
          <a:p>
            <a:pPr algn="l"/>
            <a:r>
              <a:rPr lang="en-US" sz="1000" dirty="0" smtClean="0">
                <a:solidFill>
                  <a:schemeClr val="tx1"/>
                </a:solidFill>
              </a:rPr>
              <a:t>I </a:t>
            </a:r>
            <a:r>
              <a:rPr lang="en-US" sz="1000" dirty="0">
                <a:solidFill>
                  <a:schemeClr val="tx1"/>
                </a:solidFill>
              </a:rPr>
              <a:t>started to "fake-read" in sixth grade and continued doing so for the next twenty years. In high school, I fooled everyone by attending classes, reading first and last chapters, skimming through Cliffs Notes, and making </a:t>
            </a:r>
            <a:r>
              <a:rPr lang="en-US" sz="1000" dirty="0" err="1">
                <a:solidFill>
                  <a:schemeClr val="tx1"/>
                </a:solidFill>
              </a:rPr>
              <a:t>Bs</a:t>
            </a:r>
            <a:r>
              <a:rPr lang="en-US" sz="1000" dirty="0">
                <a:solidFill>
                  <a:schemeClr val="tx1"/>
                </a:solidFill>
              </a:rPr>
              <a:t> or better on essays and exams. My GPA wavered between a 3.2 and a 3.5. However, June of my senior year approached, and the very real possibility that I would graduate without really being able to read scared me to death. I didn't think I could get away with fake reading in college. I read aloud beautifully and could decode even the most difficult words. The problem surfaced when I had to use, remember, or retell what I had read. I couldn't do it. I expected that meaning would arrive if I could pronounce all the words. Unfortunately, that didn't happen. I figured I was just a bad reader. </a:t>
            </a:r>
            <a:endParaRPr lang="en-US" sz="1000" dirty="0" smtClean="0">
              <a:solidFill>
                <a:schemeClr val="tx1"/>
              </a:solidFill>
            </a:endParaRPr>
          </a:p>
          <a:p>
            <a:pPr algn="l"/>
            <a:endParaRPr lang="en-US" sz="1000" dirty="0">
              <a:solidFill>
                <a:schemeClr val="tx1"/>
              </a:solidFill>
            </a:endParaRPr>
          </a:p>
          <a:p>
            <a:pPr algn="l"/>
            <a:r>
              <a:rPr lang="en-US" sz="1000" dirty="0">
                <a:solidFill>
                  <a:schemeClr val="tx1"/>
                </a:solidFill>
              </a:rPr>
              <a:t>I had one semester left to learn how to really read. I was determined that if I set my mind to it, I could teach myself how to read before June. I'd start learning with the next assigned English book. Unfortunately for me, it was </a:t>
            </a:r>
            <a:r>
              <a:rPr lang="en-US" sz="1000" i="1" dirty="0">
                <a:solidFill>
                  <a:schemeClr val="tx1"/>
                </a:solidFill>
              </a:rPr>
              <a:t>Heart of Darkness</a:t>
            </a:r>
            <a:r>
              <a:rPr lang="en-US" sz="1000" dirty="0">
                <a:solidFill>
                  <a:schemeClr val="tx1"/>
                </a:solidFill>
              </a:rPr>
              <a:t>, by Joseph Conrad. I tried to get "psyched": I told myself all I had to do was read the words carefully. I began with the best of intentions, with Cliffs Notes by my side to offer a second opinion. After being told that the movie </a:t>
            </a:r>
            <a:r>
              <a:rPr lang="en-US" sz="1000" i="1" dirty="0">
                <a:solidFill>
                  <a:schemeClr val="tx1"/>
                </a:solidFill>
              </a:rPr>
              <a:t>Apocalypse Now</a:t>
            </a:r>
            <a:r>
              <a:rPr lang="en-US" sz="1000" dirty="0">
                <a:solidFill>
                  <a:schemeClr val="tx1"/>
                </a:solidFill>
              </a:rPr>
              <a:t> was the modern-day version of </a:t>
            </a:r>
            <a:r>
              <a:rPr lang="en-US" sz="1000" i="1" dirty="0">
                <a:solidFill>
                  <a:schemeClr val="tx1"/>
                </a:solidFill>
              </a:rPr>
              <a:t>Heart of Darkness</a:t>
            </a:r>
            <a:r>
              <a:rPr lang="en-US" sz="1000" dirty="0">
                <a:solidFill>
                  <a:schemeClr val="tx1"/>
                </a:solidFill>
              </a:rPr>
              <a:t>, I saw it three times. At the end of the unit, I took my exam and got the usual B. To this day, I have no idea what the book is about. All the effort and hard work hadn't made a bit of difference. </a:t>
            </a:r>
            <a:endParaRPr lang="en-US" sz="1000" dirty="0" smtClean="0">
              <a:solidFill>
                <a:schemeClr val="tx1"/>
              </a:solidFill>
            </a:endParaRPr>
          </a:p>
          <a:p>
            <a:pPr algn="l"/>
            <a:endParaRPr lang="en-US" sz="1000" dirty="0">
              <a:solidFill>
                <a:schemeClr val="tx1"/>
              </a:solidFill>
            </a:endParaRPr>
          </a:p>
          <a:p>
            <a:pPr algn="l"/>
            <a:r>
              <a:rPr lang="en-US" sz="1000" dirty="0">
                <a:solidFill>
                  <a:schemeClr val="tx1"/>
                </a:solidFill>
              </a:rPr>
              <a:t>I was sure I had missed a giant secret somewhere along the way. I decided to ask my teacher, Mr. </a:t>
            </a:r>
            <a:r>
              <a:rPr lang="en-US" sz="1000" dirty="0" err="1">
                <a:solidFill>
                  <a:schemeClr val="tx1"/>
                </a:solidFill>
              </a:rPr>
              <a:t>Cantril</a:t>
            </a:r>
            <a:r>
              <a:rPr lang="en-US" sz="1000" dirty="0">
                <a:solidFill>
                  <a:schemeClr val="tx1"/>
                </a:solidFill>
              </a:rPr>
              <a:t>, what I could do to help myself. One day after class, I got up the courage to ask him the big question: </a:t>
            </a:r>
          </a:p>
          <a:p>
            <a:pPr algn="l"/>
            <a:endParaRPr lang="en-US" sz="1000" dirty="0" smtClean="0">
              <a:solidFill>
                <a:schemeClr val="tx1"/>
              </a:solidFill>
            </a:endParaRPr>
          </a:p>
          <a:p>
            <a:pPr algn="l"/>
            <a:r>
              <a:rPr lang="en-US" sz="1000" dirty="0" smtClean="0">
                <a:solidFill>
                  <a:schemeClr val="tx1"/>
                </a:solidFill>
              </a:rPr>
              <a:t>"</a:t>
            </a:r>
            <a:r>
              <a:rPr lang="en-US" sz="1000" dirty="0">
                <a:solidFill>
                  <a:schemeClr val="tx1"/>
                </a:solidFill>
              </a:rPr>
              <a:t>What do you do if you read every page but still have no idea what the book is about?" </a:t>
            </a:r>
            <a:endParaRPr lang="en-US" sz="1000" dirty="0" smtClean="0">
              <a:solidFill>
                <a:schemeClr val="tx1"/>
              </a:solidFill>
            </a:endParaRPr>
          </a:p>
          <a:p>
            <a:pPr algn="l"/>
            <a:endParaRPr lang="en-US" sz="1000" dirty="0" smtClean="0">
              <a:solidFill>
                <a:schemeClr val="tx1"/>
              </a:solidFill>
            </a:endParaRPr>
          </a:p>
          <a:p>
            <a:pPr algn="l"/>
            <a:r>
              <a:rPr lang="en-US" sz="1000" dirty="0" smtClean="0">
                <a:solidFill>
                  <a:schemeClr val="tx1"/>
                </a:solidFill>
              </a:rPr>
              <a:t>I </a:t>
            </a:r>
            <a:r>
              <a:rPr lang="en-US" sz="1000" dirty="0">
                <a:solidFill>
                  <a:schemeClr val="tx1"/>
                </a:solidFill>
              </a:rPr>
              <a:t>had one semester left to learn how to really read. I was determined that if I set my mind to it, I could teach myself how to read before June. I'd start learning with the next assigned English book. Unfortunately for me, it was </a:t>
            </a:r>
            <a:r>
              <a:rPr lang="en-US" sz="1000" i="1" dirty="0">
                <a:solidFill>
                  <a:schemeClr val="tx1"/>
                </a:solidFill>
              </a:rPr>
              <a:t>Heart of Darkness</a:t>
            </a:r>
            <a:r>
              <a:rPr lang="en-US" sz="1000" dirty="0">
                <a:solidFill>
                  <a:schemeClr val="tx1"/>
                </a:solidFill>
              </a:rPr>
              <a:t>, by Joseph Conrad. I tried to get "psyched": I told myself all I had to do was read the words carefully. I began with the best of intentions, with Cliffs Notes by my side to offer a second opinion. After being told that the movie </a:t>
            </a:r>
            <a:r>
              <a:rPr lang="en-US" sz="1000" i="1" dirty="0">
                <a:solidFill>
                  <a:schemeClr val="tx1"/>
                </a:solidFill>
              </a:rPr>
              <a:t>Apocalypse Now</a:t>
            </a:r>
            <a:r>
              <a:rPr lang="en-US" sz="1000" dirty="0">
                <a:solidFill>
                  <a:schemeClr val="tx1"/>
                </a:solidFill>
              </a:rPr>
              <a:t> was the modern-day version of </a:t>
            </a:r>
            <a:r>
              <a:rPr lang="en-US" sz="1000" i="1" dirty="0">
                <a:solidFill>
                  <a:schemeClr val="tx1"/>
                </a:solidFill>
              </a:rPr>
              <a:t>Heart of Darkness</a:t>
            </a:r>
            <a:r>
              <a:rPr lang="en-US" sz="1000" dirty="0">
                <a:solidFill>
                  <a:schemeClr val="tx1"/>
                </a:solidFill>
              </a:rPr>
              <a:t>, I saw it three times. At the end of the unit, I took my exam and got the usual B. To this day, I have no idea what the book is about. All the effort and hard work hadn't made a bit of difference. </a:t>
            </a:r>
          </a:p>
          <a:p>
            <a:pPr algn="l"/>
            <a:endParaRPr lang="en-US" sz="1000" dirty="0" smtClean="0">
              <a:solidFill>
                <a:schemeClr val="tx1"/>
              </a:solidFill>
            </a:endParaRPr>
          </a:p>
          <a:p>
            <a:pPr algn="l"/>
            <a:r>
              <a:rPr lang="en-US" sz="1000" dirty="0" smtClean="0">
                <a:solidFill>
                  <a:schemeClr val="tx1"/>
                </a:solidFill>
              </a:rPr>
              <a:t>I </a:t>
            </a:r>
            <a:r>
              <a:rPr lang="en-US" sz="1000" dirty="0">
                <a:solidFill>
                  <a:schemeClr val="tx1"/>
                </a:solidFill>
              </a:rPr>
              <a:t>was sure I had missed a giant secret somewhere along the way. I decided to ask my teacher, Mr. </a:t>
            </a:r>
            <a:r>
              <a:rPr lang="en-US" sz="1000" dirty="0" err="1">
                <a:solidFill>
                  <a:schemeClr val="tx1"/>
                </a:solidFill>
              </a:rPr>
              <a:t>Cantril</a:t>
            </a:r>
            <a:r>
              <a:rPr lang="en-US" sz="1000" dirty="0">
                <a:solidFill>
                  <a:schemeClr val="tx1"/>
                </a:solidFill>
              </a:rPr>
              <a:t>, what </a:t>
            </a:r>
          </a:p>
          <a:p>
            <a:pPr algn="l"/>
            <a:endParaRPr lang="en-US" sz="1000" dirty="0" smtClean="0">
              <a:solidFill>
                <a:schemeClr val="tx1"/>
              </a:solidFill>
            </a:endParaRPr>
          </a:p>
          <a:p>
            <a:pPr algn="l"/>
            <a:r>
              <a:rPr lang="en-US" sz="1000" dirty="0" smtClean="0">
                <a:solidFill>
                  <a:schemeClr val="tx1"/>
                </a:solidFill>
              </a:rPr>
              <a:t>He </a:t>
            </a:r>
            <a:r>
              <a:rPr lang="en-US" sz="1000" dirty="0">
                <a:solidFill>
                  <a:schemeClr val="tx1"/>
                </a:solidFill>
              </a:rPr>
              <a:t>peered over his bifocals and said, "Obviously, you weren't concentrating. Reread the book and this time pay attention." </a:t>
            </a:r>
          </a:p>
          <a:p>
            <a:pPr algn="l"/>
            <a:endParaRPr lang="en-US" sz="1000" dirty="0">
              <a:solidFill>
                <a:schemeClr val="tx1"/>
              </a:solidFill>
            </a:endParaRPr>
          </a:p>
        </p:txBody>
      </p:sp>
      <p:sp>
        <p:nvSpPr>
          <p:cNvPr id="4" name="Line 8"/>
          <p:cNvSpPr>
            <a:spLocks noChangeShapeType="1"/>
          </p:cNvSpPr>
          <p:nvPr/>
        </p:nvSpPr>
        <p:spPr bwMode="auto">
          <a:xfrm>
            <a:off x="533400" y="7620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 name="TextBox 4"/>
          <p:cNvSpPr txBox="1"/>
          <p:nvPr/>
        </p:nvSpPr>
        <p:spPr>
          <a:xfrm>
            <a:off x="2667000" y="152400"/>
            <a:ext cx="4339950" cy="461665"/>
          </a:xfrm>
          <a:prstGeom prst="rect">
            <a:avLst/>
          </a:prstGeom>
          <a:noFill/>
        </p:spPr>
        <p:txBody>
          <a:bodyPr wrap="none" rtlCol="0">
            <a:spAutoFit/>
          </a:bodyPr>
          <a:lstStyle/>
          <a:p>
            <a:r>
              <a:rPr lang="en-US" sz="2400" dirty="0" smtClean="0"/>
              <a:t>What does this paragraph mean?</a:t>
            </a:r>
            <a:endParaRPr lang="en-US" sz="2400" dirty="0"/>
          </a:p>
        </p:txBody>
      </p:sp>
    </p:spTree>
    <p:extLst>
      <p:ext uri="{BB962C8B-B14F-4D97-AF65-F5344CB8AC3E}">
        <p14:creationId xmlns:p14="http://schemas.microsoft.com/office/powerpoint/2010/main" val="562524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2057400"/>
            <a:ext cx="7696200" cy="1066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955923" y="273373"/>
            <a:ext cx="609600" cy="304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8200" y="762000"/>
            <a:ext cx="7696200" cy="5920154"/>
          </a:xfrm>
        </p:spPr>
        <p:txBody>
          <a:bodyPr>
            <a:noAutofit/>
          </a:bodyPr>
          <a:lstStyle/>
          <a:p>
            <a:pPr algn="l"/>
            <a:r>
              <a:rPr lang="en-US" sz="1000" b="1" dirty="0">
                <a:solidFill>
                  <a:schemeClr val="tx1"/>
                </a:solidFill>
              </a:rPr>
              <a:t> </a:t>
            </a:r>
            <a:endParaRPr lang="en-US" sz="1000" b="1" dirty="0" smtClean="0">
              <a:solidFill>
                <a:schemeClr val="tx1"/>
              </a:solidFill>
            </a:endParaRPr>
          </a:p>
          <a:p>
            <a:pPr algn="l"/>
            <a:r>
              <a:rPr lang="en-US" sz="1000" dirty="0" smtClean="0">
                <a:solidFill>
                  <a:schemeClr val="tx1"/>
                </a:solidFill>
              </a:rPr>
              <a:t>I </a:t>
            </a:r>
            <a:r>
              <a:rPr lang="en-US" sz="1000" dirty="0">
                <a:solidFill>
                  <a:schemeClr val="tx1"/>
                </a:solidFill>
              </a:rPr>
              <a:t>started to "fake-read" in sixth grade and continued doing so for the next twenty years. In high school, I fooled everyone by attending classes, reading first and last chapters, skimming through Cliffs Notes, and making </a:t>
            </a:r>
            <a:r>
              <a:rPr lang="en-US" sz="1000" dirty="0" err="1">
                <a:solidFill>
                  <a:schemeClr val="tx1"/>
                </a:solidFill>
              </a:rPr>
              <a:t>Bs</a:t>
            </a:r>
            <a:r>
              <a:rPr lang="en-US" sz="1000" dirty="0">
                <a:solidFill>
                  <a:schemeClr val="tx1"/>
                </a:solidFill>
              </a:rPr>
              <a:t> or better on essays and exams. My GPA wavered between a 3.2 and a 3.5. However, June of my senior year approached, and the very real possibility that I would graduate without really being able to read scared me to death. I didn't think I could get away with fake reading in college. I read aloud beautifully and could decode even the most difficult words. The problem surfaced when I had to use, remember, or retell what I had read. I couldn't do it. I expected that meaning would arrive if I could pronounce all the words. Unfortunately, that didn't happen. I figured I was just a bad reader. </a:t>
            </a:r>
            <a:endParaRPr lang="en-US" sz="1000" dirty="0" smtClean="0">
              <a:solidFill>
                <a:schemeClr val="tx1"/>
              </a:solidFill>
            </a:endParaRPr>
          </a:p>
          <a:p>
            <a:pPr algn="l"/>
            <a:endParaRPr lang="en-US" sz="1000" dirty="0">
              <a:solidFill>
                <a:schemeClr val="tx1"/>
              </a:solidFill>
            </a:endParaRPr>
          </a:p>
          <a:p>
            <a:pPr algn="l"/>
            <a:r>
              <a:rPr lang="en-US" sz="1000" dirty="0">
                <a:solidFill>
                  <a:schemeClr val="tx1"/>
                </a:solidFill>
              </a:rPr>
              <a:t>I had one semester left to learn how to really read. I was determined that if I set my mind to it, I could teach myself how to read before June. I'd start learning with the next assigned English book. Unfortunately for me, it was </a:t>
            </a:r>
            <a:r>
              <a:rPr lang="en-US" sz="1000" i="1" dirty="0">
                <a:solidFill>
                  <a:schemeClr val="tx1"/>
                </a:solidFill>
              </a:rPr>
              <a:t>Heart of Darkness</a:t>
            </a:r>
            <a:r>
              <a:rPr lang="en-US" sz="1000" dirty="0">
                <a:solidFill>
                  <a:schemeClr val="tx1"/>
                </a:solidFill>
              </a:rPr>
              <a:t>, by Joseph Conrad. I tried to get "psyched": I told myself all I had to do was read the words carefully. I began with the best of intentions, with Cliffs Notes by my side to offer a second opinion. After being told that the movie </a:t>
            </a:r>
            <a:r>
              <a:rPr lang="en-US" sz="1000" i="1" dirty="0">
                <a:solidFill>
                  <a:schemeClr val="tx1"/>
                </a:solidFill>
              </a:rPr>
              <a:t>Apocalypse Now</a:t>
            </a:r>
            <a:r>
              <a:rPr lang="en-US" sz="1000" dirty="0">
                <a:solidFill>
                  <a:schemeClr val="tx1"/>
                </a:solidFill>
              </a:rPr>
              <a:t> was the modern-day version of </a:t>
            </a:r>
            <a:r>
              <a:rPr lang="en-US" sz="1000" i="1" dirty="0">
                <a:solidFill>
                  <a:schemeClr val="tx1"/>
                </a:solidFill>
              </a:rPr>
              <a:t>Heart of Darkness</a:t>
            </a:r>
            <a:r>
              <a:rPr lang="en-US" sz="1000" dirty="0">
                <a:solidFill>
                  <a:schemeClr val="tx1"/>
                </a:solidFill>
              </a:rPr>
              <a:t>, I saw it three times. At the end of the unit, I took my exam and got the usual B. To this day, I have no idea what the book is about. All the effort and hard work hadn't made a bit of difference. </a:t>
            </a:r>
            <a:endParaRPr lang="en-US" sz="1000" dirty="0" smtClean="0">
              <a:solidFill>
                <a:schemeClr val="tx1"/>
              </a:solidFill>
            </a:endParaRPr>
          </a:p>
          <a:p>
            <a:pPr algn="l"/>
            <a:endParaRPr lang="en-US" sz="1000" dirty="0">
              <a:solidFill>
                <a:schemeClr val="tx1"/>
              </a:solidFill>
            </a:endParaRPr>
          </a:p>
          <a:p>
            <a:pPr algn="l"/>
            <a:r>
              <a:rPr lang="en-US" sz="1000" dirty="0">
                <a:solidFill>
                  <a:schemeClr val="tx1"/>
                </a:solidFill>
              </a:rPr>
              <a:t>I was sure I had missed a giant secret somewhere along the way. I decided to ask my teacher, Mr. </a:t>
            </a:r>
            <a:r>
              <a:rPr lang="en-US" sz="1000" dirty="0" err="1">
                <a:solidFill>
                  <a:schemeClr val="tx1"/>
                </a:solidFill>
              </a:rPr>
              <a:t>Cantril</a:t>
            </a:r>
            <a:r>
              <a:rPr lang="en-US" sz="1000" dirty="0">
                <a:solidFill>
                  <a:schemeClr val="tx1"/>
                </a:solidFill>
              </a:rPr>
              <a:t>, what I could do to help myself. One day after class, I got up the courage to ask him the big question: </a:t>
            </a:r>
          </a:p>
          <a:p>
            <a:pPr algn="l"/>
            <a:endParaRPr lang="en-US" sz="1000" dirty="0" smtClean="0">
              <a:solidFill>
                <a:schemeClr val="tx1"/>
              </a:solidFill>
            </a:endParaRPr>
          </a:p>
          <a:p>
            <a:pPr algn="l"/>
            <a:r>
              <a:rPr lang="en-US" sz="1000" dirty="0" smtClean="0">
                <a:solidFill>
                  <a:schemeClr val="tx1"/>
                </a:solidFill>
              </a:rPr>
              <a:t>"</a:t>
            </a:r>
            <a:r>
              <a:rPr lang="en-US" sz="1000" dirty="0">
                <a:solidFill>
                  <a:schemeClr val="tx1"/>
                </a:solidFill>
              </a:rPr>
              <a:t>What do you do if you read every page but still have no idea what the book is about?" </a:t>
            </a:r>
            <a:endParaRPr lang="en-US" sz="1000" dirty="0" smtClean="0">
              <a:solidFill>
                <a:schemeClr val="tx1"/>
              </a:solidFill>
            </a:endParaRPr>
          </a:p>
          <a:p>
            <a:pPr algn="l"/>
            <a:endParaRPr lang="en-US" sz="1000" dirty="0" smtClean="0">
              <a:solidFill>
                <a:schemeClr val="tx1"/>
              </a:solidFill>
            </a:endParaRPr>
          </a:p>
          <a:p>
            <a:pPr algn="l"/>
            <a:r>
              <a:rPr lang="en-US" sz="1000" dirty="0" smtClean="0">
                <a:solidFill>
                  <a:schemeClr val="tx1"/>
                </a:solidFill>
              </a:rPr>
              <a:t>I </a:t>
            </a:r>
            <a:r>
              <a:rPr lang="en-US" sz="1000" dirty="0">
                <a:solidFill>
                  <a:schemeClr val="tx1"/>
                </a:solidFill>
              </a:rPr>
              <a:t>had one semester left to learn how to really read. I was determined that if I set my mind to it, I could teach myself how to read before June. I'd start learning with the next assigned English book. Unfortunately for me, it was </a:t>
            </a:r>
            <a:r>
              <a:rPr lang="en-US" sz="1000" i="1" dirty="0">
                <a:solidFill>
                  <a:schemeClr val="tx1"/>
                </a:solidFill>
              </a:rPr>
              <a:t>Heart of Darkness</a:t>
            </a:r>
            <a:r>
              <a:rPr lang="en-US" sz="1000" dirty="0">
                <a:solidFill>
                  <a:schemeClr val="tx1"/>
                </a:solidFill>
              </a:rPr>
              <a:t>, by Joseph Conrad. I tried to get "psyched": I told myself all I had to do was read the words carefully. I began with the best of intentions, with Cliffs Notes by my side to offer a second opinion. After being told that the movie </a:t>
            </a:r>
            <a:r>
              <a:rPr lang="en-US" sz="1000" i="1" dirty="0">
                <a:solidFill>
                  <a:schemeClr val="tx1"/>
                </a:solidFill>
              </a:rPr>
              <a:t>Apocalypse Now</a:t>
            </a:r>
            <a:r>
              <a:rPr lang="en-US" sz="1000" dirty="0">
                <a:solidFill>
                  <a:schemeClr val="tx1"/>
                </a:solidFill>
              </a:rPr>
              <a:t> was the modern-day version of </a:t>
            </a:r>
            <a:r>
              <a:rPr lang="en-US" sz="1000" i="1" dirty="0">
                <a:solidFill>
                  <a:schemeClr val="tx1"/>
                </a:solidFill>
              </a:rPr>
              <a:t>Heart of Darkness</a:t>
            </a:r>
            <a:r>
              <a:rPr lang="en-US" sz="1000" dirty="0">
                <a:solidFill>
                  <a:schemeClr val="tx1"/>
                </a:solidFill>
              </a:rPr>
              <a:t>, I saw it three times. At the end of the unit, I took my exam and got the usual B. To this day, I have no idea what the book is about. All the effort and hard work hadn't made a bit of difference. </a:t>
            </a:r>
          </a:p>
          <a:p>
            <a:pPr algn="l"/>
            <a:endParaRPr lang="en-US" sz="1000" dirty="0" smtClean="0">
              <a:solidFill>
                <a:schemeClr val="tx1"/>
              </a:solidFill>
            </a:endParaRPr>
          </a:p>
          <a:p>
            <a:pPr algn="l"/>
            <a:r>
              <a:rPr lang="en-US" sz="1000" dirty="0" smtClean="0">
                <a:solidFill>
                  <a:schemeClr val="tx1"/>
                </a:solidFill>
              </a:rPr>
              <a:t>I </a:t>
            </a:r>
            <a:r>
              <a:rPr lang="en-US" sz="1000" dirty="0">
                <a:solidFill>
                  <a:schemeClr val="tx1"/>
                </a:solidFill>
              </a:rPr>
              <a:t>was sure I had missed a giant secret somewhere along the way. I decided to ask my teacher, Mr. </a:t>
            </a:r>
            <a:r>
              <a:rPr lang="en-US" sz="1000" dirty="0" err="1">
                <a:solidFill>
                  <a:schemeClr val="tx1"/>
                </a:solidFill>
              </a:rPr>
              <a:t>Cantril</a:t>
            </a:r>
            <a:r>
              <a:rPr lang="en-US" sz="1000" dirty="0">
                <a:solidFill>
                  <a:schemeClr val="tx1"/>
                </a:solidFill>
              </a:rPr>
              <a:t>, what </a:t>
            </a:r>
          </a:p>
          <a:p>
            <a:pPr algn="l"/>
            <a:endParaRPr lang="en-US" sz="1000" dirty="0" smtClean="0">
              <a:solidFill>
                <a:schemeClr val="tx1"/>
              </a:solidFill>
            </a:endParaRPr>
          </a:p>
          <a:p>
            <a:pPr algn="l"/>
            <a:r>
              <a:rPr lang="en-US" sz="1000" dirty="0" smtClean="0">
                <a:solidFill>
                  <a:schemeClr val="tx1"/>
                </a:solidFill>
              </a:rPr>
              <a:t>He </a:t>
            </a:r>
            <a:r>
              <a:rPr lang="en-US" sz="1000" dirty="0">
                <a:solidFill>
                  <a:schemeClr val="tx1"/>
                </a:solidFill>
              </a:rPr>
              <a:t>peered over his bifocals and said, "Obviously, you weren't concentrating. Reread the book and this time pay attention." </a:t>
            </a:r>
          </a:p>
          <a:p>
            <a:pPr algn="l"/>
            <a:endParaRPr lang="en-US" sz="1000" dirty="0">
              <a:solidFill>
                <a:schemeClr val="tx1"/>
              </a:solidFill>
            </a:endParaRPr>
          </a:p>
        </p:txBody>
      </p:sp>
      <p:sp>
        <p:nvSpPr>
          <p:cNvPr id="4" name="Line 8"/>
          <p:cNvSpPr>
            <a:spLocks noChangeShapeType="1"/>
          </p:cNvSpPr>
          <p:nvPr/>
        </p:nvSpPr>
        <p:spPr bwMode="auto">
          <a:xfrm>
            <a:off x="533400" y="7620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 name="TextBox 4"/>
          <p:cNvSpPr txBox="1"/>
          <p:nvPr/>
        </p:nvSpPr>
        <p:spPr>
          <a:xfrm>
            <a:off x="2667000" y="152400"/>
            <a:ext cx="3955831" cy="461665"/>
          </a:xfrm>
          <a:prstGeom prst="rect">
            <a:avLst/>
          </a:prstGeom>
          <a:noFill/>
        </p:spPr>
        <p:txBody>
          <a:bodyPr wrap="none" rtlCol="0">
            <a:spAutoFit/>
          </a:bodyPr>
          <a:lstStyle/>
          <a:p>
            <a:r>
              <a:rPr lang="en-US" sz="2400" dirty="0" smtClean="0"/>
              <a:t>What does this paragraph do?</a:t>
            </a:r>
            <a:endParaRPr lang="en-US" sz="2400" dirty="0"/>
          </a:p>
        </p:txBody>
      </p:sp>
    </p:spTree>
    <p:extLst>
      <p:ext uri="{BB962C8B-B14F-4D97-AF65-F5344CB8AC3E}">
        <p14:creationId xmlns:p14="http://schemas.microsoft.com/office/powerpoint/2010/main" val="4165068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Line 14"/>
          <p:cNvSpPr>
            <a:spLocks noChangeShapeType="1"/>
          </p:cNvSpPr>
          <p:nvPr/>
        </p:nvSpPr>
        <p:spPr bwMode="auto">
          <a:xfrm>
            <a:off x="533400" y="901700"/>
            <a:ext cx="8077200" cy="1588"/>
          </a:xfrm>
          <a:prstGeom prst="line">
            <a:avLst/>
          </a:prstGeom>
          <a:noFill/>
          <a:ln w="38100">
            <a:solidFill>
              <a:srgbClr val="8DB01D"/>
            </a:solidFill>
            <a:round/>
            <a:headEnd/>
            <a:tailEnd/>
          </a:ln>
        </p:spPr>
        <p:txBody>
          <a:bodyPr lIns="0" tIns="0" rIns="0" bIns="0">
            <a:prstTxWarp prst="textNoShape">
              <a:avLst/>
            </a:prstTxWarp>
          </a:bodyPr>
          <a:lstStyle/>
          <a:p>
            <a:endParaRPr lang="en-US"/>
          </a:p>
        </p:txBody>
      </p:sp>
      <p:sp>
        <p:nvSpPr>
          <p:cNvPr id="29714" name="Rectangle 25"/>
          <p:cNvSpPr>
            <a:spLocks/>
          </p:cNvSpPr>
          <p:nvPr/>
        </p:nvSpPr>
        <p:spPr bwMode="auto">
          <a:xfrm>
            <a:off x="0" y="2286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ea typeface="Arial" charset="0"/>
                <a:cs typeface="Arial" charset="0"/>
                <a:sym typeface="Arial" charset="0"/>
              </a:rPr>
              <a:t>Pedagogy for ALP</a:t>
            </a:r>
            <a:endParaRPr lang="en-US" sz="3200" b="1" dirty="0">
              <a:ea typeface="Arial" charset="0"/>
              <a:cs typeface="Arial" charset="0"/>
              <a:sym typeface="Arial" charset="0"/>
            </a:endParaRPr>
          </a:p>
        </p:txBody>
      </p:sp>
      <p:grpSp>
        <p:nvGrpSpPr>
          <p:cNvPr id="20" name="Group 19"/>
          <p:cNvGrpSpPr/>
          <p:nvPr/>
        </p:nvGrpSpPr>
        <p:grpSpPr>
          <a:xfrm>
            <a:off x="6477000" y="5867400"/>
            <a:ext cx="2667000" cy="889000"/>
            <a:chOff x="6527800" y="5689600"/>
            <a:chExt cx="2667000" cy="889000"/>
          </a:xfrm>
        </p:grpSpPr>
        <p:pic>
          <p:nvPicPr>
            <p:cNvPr id="2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dirty="0">
                  <a:solidFill>
                    <a:srgbClr val="FFFFFF"/>
                  </a:solidFill>
                  <a:latin typeface="Arial" charset="0"/>
                  <a:ea typeface="ＭＳ Ｐゴシック" charset="0"/>
                  <a:cs typeface="Arial" charset="0"/>
                  <a:sym typeface="Arial" charset="0"/>
                </a:rPr>
                <a:t>A</a:t>
              </a:r>
            </a:p>
          </p:txBody>
        </p:sp>
        <p:sp>
          <p:nvSpPr>
            <p:cNvPr id="33"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L</a:t>
              </a:r>
            </a:p>
          </p:txBody>
        </p:sp>
        <p:sp>
          <p:nvSpPr>
            <p:cNvPr id="34"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P</a:t>
              </a:r>
            </a:p>
          </p:txBody>
        </p:sp>
        <p:sp>
          <p:nvSpPr>
            <p:cNvPr id="35"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1200" dirty="0">
                  <a:solidFill>
                    <a:schemeClr val="tx1"/>
                  </a:solidFill>
                  <a:latin typeface="Arial" charset="0"/>
                  <a:ea typeface="ＭＳ Ｐゴシック" charset="0"/>
                  <a:cs typeface="Arial" charset="0"/>
                  <a:sym typeface="Arial" charset="0"/>
                </a:rPr>
                <a:t>The Accelerated Learning  </a:t>
              </a:r>
              <a:r>
                <a:rPr lang="en-US" sz="1200" dirty="0" smtClean="0">
                  <a:solidFill>
                    <a:schemeClr val="tx1"/>
                  </a:solidFill>
                  <a:latin typeface="Arial" charset="0"/>
                  <a:ea typeface="ＭＳ Ｐゴシック" charset="0"/>
                  <a:cs typeface="Arial" charset="0"/>
                  <a:sym typeface="Arial" charset="0"/>
                </a:rPr>
                <a:t>Program</a:t>
              </a:r>
              <a:endParaRPr lang="en-US" sz="1200" dirty="0">
                <a:solidFill>
                  <a:schemeClr val="tx1"/>
                </a:solidFill>
                <a:latin typeface="Arial" charset="0"/>
                <a:ea typeface="ＭＳ Ｐゴシック" charset="0"/>
                <a:cs typeface="Arial" charset="0"/>
                <a:sym typeface="Arial" charset="0"/>
              </a:endParaRPr>
            </a:p>
          </p:txBody>
        </p:sp>
      </p:grpSp>
      <p:grpSp>
        <p:nvGrpSpPr>
          <p:cNvPr id="4" name="Group 3"/>
          <p:cNvGrpSpPr/>
          <p:nvPr/>
        </p:nvGrpSpPr>
        <p:grpSpPr>
          <a:xfrm>
            <a:off x="-31061" y="1066800"/>
            <a:ext cx="9175061" cy="838200"/>
            <a:chOff x="-31062" y="1524000"/>
            <a:chExt cx="9175061" cy="838200"/>
          </a:xfrm>
        </p:grpSpPr>
        <p:sp>
          <p:nvSpPr>
            <p:cNvPr id="2" name="Rectangle 1"/>
            <p:cNvSpPr/>
            <p:nvPr/>
          </p:nvSpPr>
          <p:spPr>
            <a:xfrm>
              <a:off x="-31062" y="15240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Backward Curriculum Design</a:t>
              </a:r>
            </a:p>
          </p:txBody>
        </p:sp>
      </p:grpSp>
      <p:grpSp>
        <p:nvGrpSpPr>
          <p:cNvPr id="15" name="Group 14"/>
          <p:cNvGrpSpPr/>
          <p:nvPr/>
        </p:nvGrpSpPr>
        <p:grpSpPr>
          <a:xfrm>
            <a:off x="-31061" y="2057400"/>
            <a:ext cx="9175061" cy="838200"/>
            <a:chOff x="-31062" y="1524000"/>
            <a:chExt cx="9175061" cy="838200"/>
          </a:xfrm>
        </p:grpSpPr>
        <p:sp>
          <p:nvSpPr>
            <p:cNvPr id="16" name="Rectangle 15"/>
            <p:cNvSpPr/>
            <p:nvPr/>
          </p:nvSpPr>
          <p:spPr>
            <a:xfrm>
              <a:off x="-31062" y="1524000"/>
              <a:ext cx="9175061" cy="838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Active Learning</a:t>
              </a:r>
            </a:p>
          </p:txBody>
        </p:sp>
      </p:grpSp>
      <p:grpSp>
        <p:nvGrpSpPr>
          <p:cNvPr id="18" name="Group 17"/>
          <p:cNvGrpSpPr/>
          <p:nvPr/>
        </p:nvGrpSpPr>
        <p:grpSpPr>
          <a:xfrm>
            <a:off x="1" y="3048000"/>
            <a:ext cx="9175061" cy="838200"/>
            <a:chOff x="-54742" y="1219200"/>
            <a:chExt cx="9175061" cy="838200"/>
          </a:xfrm>
        </p:grpSpPr>
        <p:sp>
          <p:nvSpPr>
            <p:cNvPr id="19" name="Rectangle 18"/>
            <p:cNvSpPr/>
            <p:nvPr/>
          </p:nvSpPr>
          <p:spPr>
            <a:xfrm>
              <a:off x="-54742" y="12192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4742" y="1371600"/>
              <a:ext cx="9144000" cy="584776"/>
            </a:xfrm>
            <a:prstGeom prst="rect">
              <a:avLst/>
            </a:prstGeom>
            <a:noFill/>
          </p:spPr>
          <p:txBody>
            <a:bodyPr wrap="square" rtlCol="0">
              <a:spAutoFit/>
            </a:bodyPr>
            <a:lstStyle/>
            <a:p>
              <a:pPr algn="ctr">
                <a:buSzPct val="100000"/>
              </a:pPr>
              <a:r>
                <a:rPr lang="en-US" sz="3200" dirty="0" smtClean="0">
                  <a:solidFill>
                    <a:schemeClr val="bg1"/>
                  </a:solidFill>
                </a:rPr>
                <a:t>Integrated Reading and Writing</a:t>
              </a:r>
            </a:p>
          </p:txBody>
        </p:sp>
      </p:grpSp>
      <p:grpSp>
        <p:nvGrpSpPr>
          <p:cNvPr id="25" name="Group 24"/>
          <p:cNvGrpSpPr/>
          <p:nvPr/>
        </p:nvGrpSpPr>
        <p:grpSpPr>
          <a:xfrm>
            <a:off x="-31062" y="4038600"/>
            <a:ext cx="9175061" cy="838200"/>
            <a:chOff x="-31062" y="1524000"/>
            <a:chExt cx="9175061" cy="838200"/>
          </a:xfrm>
        </p:grpSpPr>
        <p:sp>
          <p:nvSpPr>
            <p:cNvPr id="26" name="Rectangle 25"/>
            <p:cNvSpPr/>
            <p:nvPr/>
          </p:nvSpPr>
          <p:spPr>
            <a:xfrm>
              <a:off x="-31062" y="1524000"/>
              <a:ext cx="9175061" cy="838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Thinking Skills in the Writing Classroom</a:t>
              </a:r>
            </a:p>
          </p:txBody>
        </p:sp>
      </p:grpSp>
    </p:spTree>
    <p:extLst>
      <p:ext uri="{BB962C8B-B14F-4D97-AF65-F5344CB8AC3E}">
        <p14:creationId xmlns:p14="http://schemas.microsoft.com/office/powerpoint/2010/main" val="288553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 y="228600"/>
            <a:ext cx="9144000" cy="954107"/>
          </a:xfrm>
          <a:prstGeom prst="rect">
            <a:avLst/>
          </a:prstGeom>
          <a:noFill/>
        </p:spPr>
        <p:txBody>
          <a:bodyPr wrap="square" rtlCol="0">
            <a:spAutoFit/>
          </a:bodyPr>
          <a:lstStyle/>
          <a:p>
            <a:pPr algn="ctr"/>
            <a:r>
              <a:rPr lang="en-US" sz="2800" dirty="0" smtClean="0">
                <a:latin typeface="+mn-lt"/>
              </a:rPr>
              <a:t>12</a:t>
            </a:r>
            <a:r>
              <a:rPr lang="en-US" sz="2800" baseline="30000" dirty="0" smtClean="0">
                <a:latin typeface="+mn-lt"/>
              </a:rPr>
              <a:t>th</a:t>
            </a:r>
            <a:r>
              <a:rPr lang="en-US" sz="2800" dirty="0" smtClean="0">
                <a:latin typeface="+mn-lt"/>
              </a:rPr>
              <a:t> Grade American History</a:t>
            </a:r>
          </a:p>
          <a:p>
            <a:pPr algn="ctr"/>
            <a:r>
              <a:rPr lang="en-US" sz="2800" dirty="0" smtClean="0">
                <a:latin typeface="+mn-lt"/>
              </a:rPr>
              <a:t>Take-Home Exam</a:t>
            </a:r>
            <a:endParaRPr lang="en-US" sz="2800" dirty="0">
              <a:latin typeface="+mn-lt"/>
            </a:endParaRPr>
          </a:p>
        </p:txBody>
      </p:sp>
      <p:sp>
        <p:nvSpPr>
          <p:cNvPr id="3" name="TextBox 2"/>
          <p:cNvSpPr txBox="1"/>
          <p:nvPr/>
        </p:nvSpPr>
        <p:spPr>
          <a:xfrm>
            <a:off x="1447800" y="2286000"/>
            <a:ext cx="7010400" cy="954107"/>
          </a:xfrm>
          <a:prstGeom prst="rect">
            <a:avLst/>
          </a:prstGeom>
          <a:noFill/>
        </p:spPr>
        <p:txBody>
          <a:bodyPr wrap="square" rtlCol="0">
            <a:spAutoFit/>
          </a:bodyPr>
          <a:lstStyle/>
          <a:p>
            <a:pPr algn="l"/>
            <a:r>
              <a:rPr lang="en-US" sz="2800" dirty="0" smtClean="0">
                <a:latin typeface="+mn-lt"/>
              </a:rPr>
              <a:t>In an essay of 500 words or more, explain the causes of the Civil War.</a:t>
            </a:r>
            <a:endParaRPr lang="en-US" sz="2800" dirty="0">
              <a:latin typeface="+mn-lt"/>
            </a:endParaRPr>
          </a:p>
        </p:txBody>
      </p:sp>
      <p:sp>
        <p:nvSpPr>
          <p:cNvPr id="4" name="Line 8"/>
          <p:cNvSpPr>
            <a:spLocks noChangeShapeType="1"/>
          </p:cNvSpPr>
          <p:nvPr/>
        </p:nvSpPr>
        <p:spPr bwMode="auto">
          <a:xfrm>
            <a:off x="533400" y="14478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109078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15CB0"/>
        </a:solidFill>
        <a:effectLst/>
      </p:bgPr>
    </p:bg>
    <p:spTree>
      <p:nvGrpSpPr>
        <p:cNvPr id="1" name=""/>
        <p:cNvGrpSpPr/>
        <p:nvPr/>
      </p:nvGrpSpPr>
      <p:grpSpPr>
        <a:xfrm>
          <a:off x="0" y="0"/>
          <a:ext cx="0" cy="0"/>
          <a:chOff x="0" y="0"/>
          <a:chExt cx="0" cy="0"/>
        </a:xfrm>
      </p:grpSpPr>
      <p:sp>
        <p:nvSpPr>
          <p:cNvPr id="10" name="TextBox 9"/>
          <p:cNvSpPr txBox="1"/>
          <p:nvPr/>
        </p:nvSpPr>
        <p:spPr>
          <a:xfrm>
            <a:off x="533400" y="2057400"/>
            <a:ext cx="8077200" cy="646331"/>
          </a:xfrm>
          <a:prstGeom prst="rect">
            <a:avLst/>
          </a:prstGeom>
          <a:noFill/>
        </p:spPr>
        <p:txBody>
          <a:bodyPr wrap="square" rtlCol="0">
            <a:spAutoFit/>
          </a:bodyPr>
          <a:lstStyle/>
          <a:p>
            <a:pPr algn="ctr"/>
            <a:r>
              <a:rPr lang="en-US" sz="3600" b="1" dirty="0" smtClean="0">
                <a:latin typeface="+mn-lt"/>
              </a:rPr>
              <a:t>Why Do Students Drop Out?</a:t>
            </a:r>
            <a:endParaRPr lang="en-US" sz="3600" b="1" dirty="0">
              <a:latin typeface="+mn-lt"/>
            </a:endParaRPr>
          </a:p>
        </p:txBody>
      </p:sp>
    </p:spTree>
    <p:extLst>
      <p:ext uri="{BB962C8B-B14F-4D97-AF65-F5344CB8AC3E}">
        <p14:creationId xmlns:p14="http://schemas.microsoft.com/office/powerpoint/2010/main" val="323344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676400"/>
            <a:ext cx="6629400" cy="2308324"/>
          </a:xfrm>
          <a:prstGeom prst="rect">
            <a:avLst/>
          </a:prstGeom>
          <a:noFill/>
        </p:spPr>
        <p:txBody>
          <a:bodyPr wrap="square" rtlCol="0">
            <a:spAutoFit/>
          </a:bodyPr>
          <a:lstStyle/>
          <a:p>
            <a:pPr algn="l"/>
            <a:endParaRPr lang="en-US" sz="2400" dirty="0">
              <a:latin typeface="+mn-lt"/>
            </a:endParaRPr>
          </a:p>
          <a:p>
            <a:pPr marL="457200" indent="-457200" algn="l">
              <a:buFont typeface="+mj-lt"/>
              <a:buAutoNum type="arabicPeriod"/>
            </a:pPr>
            <a:r>
              <a:rPr lang="en-US" sz="2400" dirty="0" smtClean="0">
                <a:latin typeface="+mn-lt"/>
              </a:rPr>
              <a:t>slavery</a:t>
            </a:r>
            <a:br>
              <a:rPr lang="en-US" sz="2400" dirty="0" smtClean="0">
                <a:latin typeface="+mn-lt"/>
              </a:rPr>
            </a:br>
            <a:endParaRPr lang="en-US" sz="2400" dirty="0" smtClean="0">
              <a:latin typeface="+mn-lt"/>
            </a:endParaRPr>
          </a:p>
          <a:p>
            <a:pPr marL="457200" indent="-457200" algn="l">
              <a:buFont typeface="+mj-lt"/>
              <a:buAutoNum type="arabicPeriod"/>
            </a:pPr>
            <a:r>
              <a:rPr lang="en-US" sz="2400" dirty="0" smtClean="0">
                <a:latin typeface="+mn-lt"/>
              </a:rPr>
              <a:t>states rights vs. federalism</a:t>
            </a:r>
            <a:br>
              <a:rPr lang="en-US" sz="2400" dirty="0" smtClean="0">
                <a:latin typeface="+mn-lt"/>
              </a:rPr>
            </a:br>
            <a:endParaRPr lang="en-US" sz="2400" dirty="0" smtClean="0">
              <a:latin typeface="+mn-lt"/>
            </a:endParaRPr>
          </a:p>
          <a:p>
            <a:pPr marL="457200" indent="-457200" algn="l">
              <a:buFont typeface="+mj-lt"/>
              <a:buAutoNum type="arabicPeriod"/>
            </a:pPr>
            <a:r>
              <a:rPr lang="en-US" sz="2400" dirty="0" smtClean="0">
                <a:latin typeface="+mn-lt"/>
              </a:rPr>
              <a:t>economic and social differences</a:t>
            </a:r>
            <a:endParaRPr lang="en-US" sz="2400" dirty="0">
              <a:latin typeface="+mn-lt"/>
            </a:endParaRPr>
          </a:p>
        </p:txBody>
      </p:sp>
      <p:sp>
        <p:nvSpPr>
          <p:cNvPr id="3" name="TextBox 2"/>
          <p:cNvSpPr txBox="1"/>
          <p:nvPr/>
        </p:nvSpPr>
        <p:spPr>
          <a:xfrm>
            <a:off x="0" y="304800"/>
            <a:ext cx="9143999" cy="584776"/>
          </a:xfrm>
          <a:prstGeom prst="rect">
            <a:avLst/>
          </a:prstGeom>
          <a:noFill/>
        </p:spPr>
        <p:txBody>
          <a:bodyPr wrap="square" rtlCol="0">
            <a:spAutoFit/>
          </a:bodyPr>
          <a:lstStyle/>
          <a:p>
            <a:pPr algn="ctr"/>
            <a:r>
              <a:rPr lang="en-US" sz="3200" dirty="0"/>
              <a:t>The Causes of the Civil </a:t>
            </a:r>
            <a:r>
              <a:rPr lang="en-US" sz="3200" dirty="0" smtClean="0"/>
              <a:t>War</a:t>
            </a:r>
            <a:endParaRPr lang="en-US" sz="3200" dirty="0"/>
          </a:p>
        </p:txBody>
      </p:sp>
      <p:sp>
        <p:nvSpPr>
          <p:cNvPr id="4" name="Line 8"/>
          <p:cNvSpPr>
            <a:spLocks noChangeShapeType="1"/>
          </p:cNvSpPr>
          <p:nvPr/>
        </p:nvSpPr>
        <p:spPr bwMode="auto">
          <a:xfrm>
            <a:off x="533400" y="11430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76557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Ivanhoe wo Scot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0"/>
            <a:ext cx="5067300" cy="6337300"/>
          </a:xfrm>
          <a:prstGeom prst="rect">
            <a:avLst/>
          </a:prstGeom>
        </p:spPr>
      </p:pic>
      <p:sp>
        <p:nvSpPr>
          <p:cNvPr id="4" name="TextBox 3"/>
          <p:cNvSpPr txBox="1"/>
          <p:nvPr/>
        </p:nvSpPr>
        <p:spPr>
          <a:xfrm>
            <a:off x="1752600" y="2971800"/>
            <a:ext cx="5181600" cy="523220"/>
          </a:xfrm>
          <a:prstGeom prst="rect">
            <a:avLst/>
          </a:prstGeom>
          <a:noFill/>
        </p:spPr>
        <p:txBody>
          <a:bodyPr wrap="square" rtlCol="0">
            <a:spAutoFit/>
          </a:bodyPr>
          <a:lstStyle/>
          <a:p>
            <a:pPr algn="ctr"/>
            <a:r>
              <a:rPr lang="en-US" sz="2800" dirty="0" smtClean="0">
                <a:solidFill>
                  <a:srgbClr val="FFFF00"/>
                </a:solidFill>
                <a:latin typeface="Lucida Blackletter"/>
                <a:cs typeface="Lucida Blackletter"/>
              </a:rPr>
              <a:t>Sir Walter Scott</a:t>
            </a:r>
            <a:endParaRPr lang="en-US" sz="2800" dirty="0">
              <a:solidFill>
                <a:srgbClr val="FFFF00"/>
              </a:solidFill>
              <a:latin typeface="Lucida Blackletter"/>
              <a:cs typeface="Lucida Blackletter"/>
            </a:endParaRPr>
          </a:p>
        </p:txBody>
      </p:sp>
    </p:spTree>
    <p:extLst>
      <p:ext uri="{BB962C8B-B14F-4D97-AF65-F5344CB8AC3E}">
        <p14:creationId xmlns:p14="http://schemas.microsoft.com/office/powerpoint/2010/main" val="87806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87331E-6 9.48415E-7 L -0.26658 0.00185 " pathEditMode="relative" rAng="0" ptsTypes="AA">
                                      <p:cBhvr>
                                        <p:cTn id="6" dur="2000" fill="hold"/>
                                        <p:tgtEl>
                                          <p:spTgt spid="4"/>
                                        </p:tgtEl>
                                        <p:attrNameLst>
                                          <p:attrName>ppt_x</p:attrName>
                                          <p:attrName>ppt_y</p:attrName>
                                        </p:attrNameLst>
                                      </p:cBhvr>
                                      <p:rCtr x="-13329" y="9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057400"/>
            <a:ext cx="6629400" cy="3046988"/>
          </a:xfrm>
          <a:prstGeom prst="rect">
            <a:avLst/>
          </a:prstGeom>
          <a:noFill/>
        </p:spPr>
        <p:txBody>
          <a:bodyPr wrap="square" rtlCol="0">
            <a:spAutoFit/>
          </a:bodyPr>
          <a:lstStyle/>
          <a:p>
            <a:pPr algn="l"/>
            <a:endParaRPr lang="en-US" sz="2400" dirty="0">
              <a:latin typeface="+mn-lt"/>
            </a:endParaRPr>
          </a:p>
          <a:p>
            <a:pPr marL="457200" indent="-457200" algn="l">
              <a:buFont typeface="+mj-lt"/>
              <a:buAutoNum type="arabicPeriod"/>
            </a:pPr>
            <a:r>
              <a:rPr lang="en-US" sz="2400" dirty="0" smtClean="0">
                <a:latin typeface="+mn-lt"/>
              </a:rPr>
              <a:t>slavery</a:t>
            </a:r>
            <a:br>
              <a:rPr lang="en-US" sz="2400" dirty="0" smtClean="0">
                <a:latin typeface="+mn-lt"/>
              </a:rPr>
            </a:br>
            <a:endParaRPr lang="en-US" sz="2400" dirty="0" smtClean="0">
              <a:latin typeface="+mn-lt"/>
            </a:endParaRPr>
          </a:p>
          <a:p>
            <a:pPr marL="457200" indent="-457200" algn="l">
              <a:buFont typeface="+mj-lt"/>
              <a:buAutoNum type="arabicPeriod"/>
            </a:pPr>
            <a:r>
              <a:rPr lang="en-US" sz="2400" dirty="0" smtClean="0">
                <a:latin typeface="+mn-lt"/>
              </a:rPr>
              <a:t>states rights vs. federalism</a:t>
            </a:r>
            <a:br>
              <a:rPr lang="en-US" sz="2400" dirty="0" smtClean="0">
                <a:latin typeface="+mn-lt"/>
              </a:rPr>
            </a:br>
            <a:endParaRPr lang="en-US" sz="2400" dirty="0" smtClean="0">
              <a:latin typeface="+mn-lt"/>
            </a:endParaRPr>
          </a:p>
          <a:p>
            <a:pPr marL="457200" indent="-457200" algn="l">
              <a:buFont typeface="+mj-lt"/>
              <a:buAutoNum type="arabicPeriod"/>
            </a:pPr>
            <a:r>
              <a:rPr lang="en-US" sz="2400" dirty="0">
                <a:latin typeface="+mn-lt"/>
              </a:rPr>
              <a:t>economic and social differences</a:t>
            </a:r>
          </a:p>
          <a:p>
            <a:pPr marL="457200" indent="-457200" algn="l">
              <a:buFont typeface="+mj-lt"/>
              <a:buAutoNum type="arabicPeriod"/>
            </a:pPr>
            <a:endParaRPr lang="en-US" sz="2400" dirty="0" smtClean="0">
              <a:latin typeface="+mn-lt"/>
            </a:endParaRPr>
          </a:p>
          <a:p>
            <a:pPr marL="457200" indent="-457200" algn="l">
              <a:buFont typeface="+mj-lt"/>
              <a:buAutoNum type="arabicPeriod"/>
            </a:pPr>
            <a:r>
              <a:rPr lang="en-US" sz="2400" dirty="0" smtClean="0">
                <a:latin typeface="+mn-lt"/>
              </a:rPr>
              <a:t>the South read too much of Sir Walter Scott</a:t>
            </a:r>
            <a:endParaRPr lang="en-US" sz="2400" dirty="0">
              <a:latin typeface="+mn-lt"/>
            </a:endParaRPr>
          </a:p>
        </p:txBody>
      </p:sp>
      <p:sp>
        <p:nvSpPr>
          <p:cNvPr id="3" name="TextBox 2"/>
          <p:cNvSpPr txBox="1"/>
          <p:nvPr/>
        </p:nvSpPr>
        <p:spPr>
          <a:xfrm>
            <a:off x="-20389" y="381000"/>
            <a:ext cx="9143999" cy="584776"/>
          </a:xfrm>
          <a:prstGeom prst="rect">
            <a:avLst/>
          </a:prstGeom>
          <a:noFill/>
        </p:spPr>
        <p:txBody>
          <a:bodyPr wrap="square" rtlCol="0">
            <a:spAutoFit/>
          </a:bodyPr>
          <a:lstStyle/>
          <a:p>
            <a:pPr algn="ctr"/>
            <a:r>
              <a:rPr lang="en-US" sz="3200" dirty="0"/>
              <a:t>The Causes of the Civil </a:t>
            </a:r>
            <a:r>
              <a:rPr lang="en-US" sz="3200" dirty="0" smtClean="0"/>
              <a:t>War</a:t>
            </a:r>
            <a:endParaRPr lang="en-US" sz="3200" dirty="0"/>
          </a:p>
        </p:txBody>
      </p:sp>
      <p:sp>
        <p:nvSpPr>
          <p:cNvPr id="4" name="TextBox 3"/>
          <p:cNvSpPr txBox="1"/>
          <p:nvPr/>
        </p:nvSpPr>
        <p:spPr>
          <a:xfrm>
            <a:off x="2362200" y="1219200"/>
            <a:ext cx="2519665" cy="4708981"/>
          </a:xfrm>
          <a:prstGeom prst="rect">
            <a:avLst/>
          </a:prstGeom>
          <a:noFill/>
        </p:spPr>
        <p:txBody>
          <a:bodyPr wrap="none" rtlCol="0">
            <a:spAutoFit/>
          </a:bodyPr>
          <a:lstStyle/>
          <a:p>
            <a:r>
              <a:rPr lang="en-US" sz="30000" dirty="0" smtClean="0">
                <a:solidFill>
                  <a:srgbClr val="FF0000"/>
                </a:solidFill>
                <a:latin typeface="Comic Sans MS"/>
                <a:cs typeface="Comic Sans MS"/>
              </a:rPr>
              <a:t>F</a:t>
            </a:r>
            <a:endParaRPr lang="en-US" sz="30000" dirty="0">
              <a:solidFill>
                <a:srgbClr val="FF0000"/>
              </a:solidFill>
              <a:latin typeface="Comic Sans MS"/>
              <a:cs typeface="Comic Sans MS"/>
            </a:endParaRPr>
          </a:p>
        </p:txBody>
      </p:sp>
      <p:sp>
        <p:nvSpPr>
          <p:cNvPr id="5" name="Line 8"/>
          <p:cNvSpPr>
            <a:spLocks noChangeShapeType="1"/>
          </p:cNvSpPr>
          <p:nvPr/>
        </p:nvSpPr>
        <p:spPr bwMode="auto">
          <a:xfrm>
            <a:off x="457200" y="13716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190502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85800" y="304800"/>
            <a:ext cx="7010400" cy="685800"/>
            <a:chOff x="609600" y="381000"/>
            <a:chExt cx="7010400" cy="685800"/>
          </a:xfrm>
          <a:solidFill>
            <a:srgbClr val="6FAC27"/>
          </a:solidFill>
        </p:grpSpPr>
        <p:sp>
          <p:nvSpPr>
            <p:cNvPr id="9" name="Rectangle 8"/>
            <p:cNvSpPr/>
            <p:nvPr/>
          </p:nvSpPr>
          <p:spPr bwMode="auto">
            <a:xfrm>
              <a:off x="609600" y="381000"/>
              <a:ext cx="7010400" cy="685800"/>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838200" y="533400"/>
              <a:ext cx="6477000" cy="400110"/>
            </a:xfrm>
            <a:prstGeom prst="rect">
              <a:avLst/>
            </a:prstGeom>
            <a:grpFill/>
          </p:spPr>
          <p:txBody>
            <a:bodyPr wrap="square" rtlCol="0">
              <a:spAutoFit/>
            </a:bodyPr>
            <a:lstStyle/>
            <a:p>
              <a:pPr algn="l"/>
              <a:r>
                <a:rPr lang="en-US" sz="2000" dirty="0" smtClean="0"/>
                <a:t>Thesis: Maryland needs tougher laws against drunk driving. </a:t>
              </a:r>
              <a:endParaRPr lang="en-US" sz="2000" dirty="0"/>
            </a:p>
          </p:txBody>
        </p:sp>
      </p:grpSp>
      <p:grpSp>
        <p:nvGrpSpPr>
          <p:cNvPr id="13" name="Group 12"/>
          <p:cNvGrpSpPr/>
          <p:nvPr/>
        </p:nvGrpSpPr>
        <p:grpSpPr>
          <a:xfrm>
            <a:off x="1447800" y="2895600"/>
            <a:ext cx="6248400" cy="1600200"/>
            <a:chOff x="1371600" y="1752600"/>
            <a:chExt cx="6248400" cy="725864"/>
          </a:xfrm>
          <a:solidFill>
            <a:srgbClr val="6FAC27"/>
          </a:solidFill>
        </p:grpSpPr>
        <p:sp>
          <p:nvSpPr>
            <p:cNvPr id="11" name="Rectangle 10"/>
            <p:cNvSpPr/>
            <p:nvPr/>
          </p:nvSpPr>
          <p:spPr bwMode="auto">
            <a:xfrm>
              <a:off x="1371600" y="1752600"/>
              <a:ext cx="6248400" cy="725864"/>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TextBox 4"/>
            <p:cNvSpPr txBox="1"/>
            <p:nvPr/>
          </p:nvSpPr>
          <p:spPr>
            <a:xfrm>
              <a:off x="1600200" y="1828800"/>
              <a:ext cx="5943600" cy="600323"/>
            </a:xfrm>
            <a:prstGeom prst="rect">
              <a:avLst/>
            </a:prstGeom>
            <a:grpFill/>
          </p:spPr>
          <p:txBody>
            <a:bodyPr wrap="square" rtlCol="0">
              <a:spAutoFit/>
            </a:bodyPr>
            <a:lstStyle/>
            <a:p>
              <a:pPr algn="l"/>
              <a:r>
                <a:rPr lang="en-US" sz="2000" dirty="0" smtClean="0"/>
                <a:t>When a guy in my class in high school was found guilty of driving while intoxicated for the second time, the judge gave him a sentence of only six months, which was then suspended.</a:t>
              </a:r>
              <a:endParaRPr lang="en-US" sz="2000" dirty="0"/>
            </a:p>
          </p:txBody>
        </p:sp>
      </p:grpSp>
      <p:grpSp>
        <p:nvGrpSpPr>
          <p:cNvPr id="22" name="Group 21"/>
          <p:cNvGrpSpPr/>
          <p:nvPr/>
        </p:nvGrpSpPr>
        <p:grpSpPr>
          <a:xfrm>
            <a:off x="1447800" y="1143000"/>
            <a:ext cx="6248400" cy="1600200"/>
            <a:chOff x="1371600" y="1752600"/>
            <a:chExt cx="6248400" cy="725864"/>
          </a:xfrm>
          <a:solidFill>
            <a:srgbClr val="6FAC27"/>
          </a:solidFill>
        </p:grpSpPr>
        <p:sp>
          <p:nvSpPr>
            <p:cNvPr id="23" name="Rectangle 22"/>
            <p:cNvSpPr/>
            <p:nvPr/>
          </p:nvSpPr>
          <p:spPr bwMode="auto">
            <a:xfrm>
              <a:off x="1371600" y="1752600"/>
              <a:ext cx="6248400" cy="725864"/>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TextBox 23"/>
            <p:cNvSpPr txBox="1"/>
            <p:nvPr/>
          </p:nvSpPr>
          <p:spPr>
            <a:xfrm>
              <a:off x="1600200" y="1828800"/>
              <a:ext cx="5943600" cy="600323"/>
            </a:xfrm>
            <a:prstGeom prst="rect">
              <a:avLst/>
            </a:prstGeom>
            <a:grpFill/>
          </p:spPr>
          <p:txBody>
            <a:bodyPr wrap="square" rtlCol="0">
              <a:spAutoFit/>
            </a:bodyPr>
            <a:lstStyle/>
            <a:p>
              <a:pPr algn="l"/>
              <a:r>
                <a:rPr lang="en-US" sz="2000" dirty="0" smtClean="0"/>
                <a:t>My sister was hit by a drunk driver and was in the hospital for six weeks.  Even though the driver of the other car was convicted of DWI, he was given probation before judgment.</a:t>
              </a:r>
              <a:endParaRPr lang="en-US" sz="2000" dirty="0"/>
            </a:p>
          </p:txBody>
        </p:sp>
      </p:grpSp>
      <p:grpSp>
        <p:nvGrpSpPr>
          <p:cNvPr id="25" name="Group 24"/>
          <p:cNvGrpSpPr/>
          <p:nvPr/>
        </p:nvGrpSpPr>
        <p:grpSpPr>
          <a:xfrm>
            <a:off x="1447800" y="4648200"/>
            <a:ext cx="6248400" cy="1066799"/>
            <a:chOff x="1371600" y="1752600"/>
            <a:chExt cx="6248400" cy="483909"/>
          </a:xfrm>
          <a:solidFill>
            <a:srgbClr val="6FAC27"/>
          </a:solidFill>
        </p:grpSpPr>
        <p:sp>
          <p:nvSpPr>
            <p:cNvPr id="26" name="Rectangle 25"/>
            <p:cNvSpPr/>
            <p:nvPr/>
          </p:nvSpPr>
          <p:spPr bwMode="auto">
            <a:xfrm>
              <a:off x="1371600" y="1752600"/>
              <a:ext cx="6248400" cy="483909"/>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TextBox 26"/>
            <p:cNvSpPr txBox="1"/>
            <p:nvPr/>
          </p:nvSpPr>
          <p:spPr>
            <a:xfrm>
              <a:off x="1600200" y="1787165"/>
              <a:ext cx="5943600" cy="321103"/>
            </a:xfrm>
            <a:prstGeom prst="rect">
              <a:avLst/>
            </a:prstGeom>
            <a:grpFill/>
          </p:spPr>
          <p:txBody>
            <a:bodyPr wrap="square" rtlCol="0">
              <a:spAutoFit/>
            </a:bodyPr>
            <a:lstStyle/>
            <a:p>
              <a:pPr algn="l"/>
              <a:r>
                <a:rPr lang="en-US" sz="2000" dirty="0" smtClean="0"/>
                <a:t>When a little girl in my neighborhood was killed by a drunk driver, the judge sentenced him to “time served.”</a:t>
              </a:r>
              <a:endParaRPr lang="en-US" sz="2000" dirty="0"/>
            </a:p>
          </p:txBody>
        </p:sp>
      </p:grpSp>
      <p:grpSp>
        <p:nvGrpSpPr>
          <p:cNvPr id="28" name="Group 27"/>
          <p:cNvGrpSpPr/>
          <p:nvPr/>
        </p:nvGrpSpPr>
        <p:grpSpPr>
          <a:xfrm>
            <a:off x="685800" y="5791200"/>
            <a:ext cx="7010400" cy="762000"/>
            <a:chOff x="609600" y="304800"/>
            <a:chExt cx="7010400" cy="762000"/>
          </a:xfrm>
          <a:solidFill>
            <a:srgbClr val="6FAC27"/>
          </a:solidFill>
        </p:grpSpPr>
        <p:sp>
          <p:nvSpPr>
            <p:cNvPr id="29" name="Rectangle 28"/>
            <p:cNvSpPr/>
            <p:nvPr/>
          </p:nvSpPr>
          <p:spPr bwMode="auto">
            <a:xfrm>
              <a:off x="609600" y="381000"/>
              <a:ext cx="7010400" cy="685800"/>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TextBox 29"/>
            <p:cNvSpPr txBox="1"/>
            <p:nvPr/>
          </p:nvSpPr>
          <p:spPr>
            <a:xfrm>
              <a:off x="838200" y="304800"/>
              <a:ext cx="6477000" cy="707886"/>
            </a:xfrm>
            <a:prstGeom prst="rect">
              <a:avLst/>
            </a:prstGeom>
            <a:noFill/>
          </p:spPr>
          <p:txBody>
            <a:bodyPr wrap="square" rtlCol="0">
              <a:spAutoFit/>
            </a:bodyPr>
            <a:lstStyle/>
            <a:p>
              <a:pPr algn="l"/>
              <a:r>
                <a:rPr lang="en-US" sz="2000" dirty="0" smtClean="0"/>
                <a:t>In conclusion, judges in Maryland need to start giving tougher sentences for drunk driving. </a:t>
              </a:r>
              <a:endParaRPr lang="en-US" sz="2000" dirty="0"/>
            </a:p>
          </p:txBody>
        </p:sp>
      </p:grpSp>
    </p:spTree>
    <p:extLst>
      <p:ext uri="{BB962C8B-B14F-4D97-AF65-F5344CB8AC3E}">
        <p14:creationId xmlns:p14="http://schemas.microsoft.com/office/powerpoint/2010/main" val="265747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85800" y="304800"/>
            <a:ext cx="7010400" cy="685800"/>
            <a:chOff x="609600" y="381000"/>
            <a:chExt cx="7010400" cy="685800"/>
          </a:xfrm>
          <a:solidFill>
            <a:srgbClr val="6FAC27"/>
          </a:solidFill>
        </p:grpSpPr>
        <p:sp>
          <p:nvSpPr>
            <p:cNvPr id="9" name="Rectangle 8"/>
            <p:cNvSpPr/>
            <p:nvPr/>
          </p:nvSpPr>
          <p:spPr bwMode="auto">
            <a:xfrm>
              <a:off x="609600" y="381000"/>
              <a:ext cx="7010400" cy="685800"/>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TextBox 3"/>
            <p:cNvSpPr txBox="1"/>
            <p:nvPr/>
          </p:nvSpPr>
          <p:spPr>
            <a:xfrm>
              <a:off x="838200" y="533400"/>
              <a:ext cx="6477000" cy="400110"/>
            </a:xfrm>
            <a:prstGeom prst="rect">
              <a:avLst/>
            </a:prstGeom>
            <a:grpFill/>
          </p:spPr>
          <p:txBody>
            <a:bodyPr wrap="square" rtlCol="0">
              <a:spAutoFit/>
            </a:bodyPr>
            <a:lstStyle/>
            <a:p>
              <a:pPr algn="l"/>
              <a:r>
                <a:rPr lang="en-US" sz="2000" dirty="0" smtClean="0"/>
                <a:t>Thesis: Maryland needs tougher laws against drunk driving. </a:t>
              </a:r>
              <a:endParaRPr lang="en-US" sz="2000" dirty="0"/>
            </a:p>
          </p:txBody>
        </p:sp>
      </p:grpSp>
      <p:grpSp>
        <p:nvGrpSpPr>
          <p:cNvPr id="28" name="Group 27"/>
          <p:cNvGrpSpPr/>
          <p:nvPr/>
        </p:nvGrpSpPr>
        <p:grpSpPr>
          <a:xfrm>
            <a:off x="685800" y="5791200"/>
            <a:ext cx="7010400" cy="762000"/>
            <a:chOff x="609600" y="304800"/>
            <a:chExt cx="7010400" cy="762000"/>
          </a:xfrm>
          <a:solidFill>
            <a:srgbClr val="6FAC27"/>
          </a:solidFill>
        </p:grpSpPr>
        <p:sp>
          <p:nvSpPr>
            <p:cNvPr id="29" name="Rectangle 28"/>
            <p:cNvSpPr/>
            <p:nvPr/>
          </p:nvSpPr>
          <p:spPr bwMode="auto">
            <a:xfrm>
              <a:off x="609600" y="381000"/>
              <a:ext cx="7010400" cy="685800"/>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TextBox 29"/>
            <p:cNvSpPr txBox="1"/>
            <p:nvPr/>
          </p:nvSpPr>
          <p:spPr>
            <a:xfrm>
              <a:off x="838200" y="304800"/>
              <a:ext cx="6477000" cy="707886"/>
            </a:xfrm>
            <a:prstGeom prst="rect">
              <a:avLst/>
            </a:prstGeom>
            <a:noFill/>
          </p:spPr>
          <p:txBody>
            <a:bodyPr wrap="square" rtlCol="0">
              <a:spAutoFit/>
            </a:bodyPr>
            <a:lstStyle/>
            <a:p>
              <a:pPr algn="l"/>
              <a:r>
                <a:rPr lang="en-US" sz="2000" dirty="0" smtClean="0"/>
                <a:t>In conclusion, judges in Maryland need to start giving tougher sentences for drunk driving. </a:t>
              </a:r>
              <a:endParaRPr lang="en-US" sz="2000" dirty="0"/>
            </a:p>
          </p:txBody>
        </p:sp>
      </p:grpSp>
      <p:grpSp>
        <p:nvGrpSpPr>
          <p:cNvPr id="2" name="Group 1"/>
          <p:cNvGrpSpPr/>
          <p:nvPr/>
        </p:nvGrpSpPr>
        <p:grpSpPr>
          <a:xfrm>
            <a:off x="1447800" y="1143000"/>
            <a:ext cx="6248400" cy="4571999"/>
            <a:chOff x="1447800" y="1143000"/>
            <a:chExt cx="6248400" cy="4571999"/>
          </a:xfrm>
          <a:solidFill>
            <a:srgbClr val="6FAC27"/>
          </a:solidFill>
        </p:grpSpPr>
        <p:grpSp>
          <p:nvGrpSpPr>
            <p:cNvPr id="17" name="Group 16"/>
            <p:cNvGrpSpPr/>
            <p:nvPr/>
          </p:nvGrpSpPr>
          <p:grpSpPr>
            <a:xfrm>
              <a:off x="1447800" y="2895600"/>
              <a:ext cx="6248400" cy="1600200"/>
              <a:chOff x="1371600" y="1752600"/>
              <a:chExt cx="6248400" cy="725864"/>
            </a:xfrm>
            <a:grpFill/>
          </p:grpSpPr>
          <p:sp>
            <p:nvSpPr>
              <p:cNvPr id="18" name="Rectangle 17"/>
              <p:cNvSpPr/>
              <p:nvPr/>
            </p:nvSpPr>
            <p:spPr bwMode="auto">
              <a:xfrm>
                <a:off x="1371600" y="1752600"/>
                <a:ext cx="6248400" cy="725864"/>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extBox 18"/>
              <p:cNvSpPr txBox="1"/>
              <p:nvPr/>
            </p:nvSpPr>
            <p:spPr>
              <a:xfrm>
                <a:off x="1600200" y="1828800"/>
                <a:ext cx="5943600" cy="600323"/>
              </a:xfrm>
              <a:prstGeom prst="rect">
                <a:avLst/>
              </a:prstGeom>
              <a:grpFill/>
            </p:spPr>
            <p:txBody>
              <a:bodyPr wrap="square" rtlCol="0">
                <a:spAutoFit/>
              </a:bodyPr>
              <a:lstStyle/>
              <a:p>
                <a:pPr algn="l"/>
                <a:r>
                  <a:rPr lang="en-US" sz="2000" dirty="0" smtClean="0"/>
                  <a:t>When a guy in my class in high school was found guilty of driving while intoxicated for the second time, the judge gave him a sentence of only six months, which was then suspended.</a:t>
                </a:r>
                <a:endParaRPr lang="en-US" sz="2000" dirty="0"/>
              </a:p>
            </p:txBody>
          </p:sp>
        </p:grpSp>
        <p:grpSp>
          <p:nvGrpSpPr>
            <p:cNvPr id="20" name="Group 19"/>
            <p:cNvGrpSpPr/>
            <p:nvPr/>
          </p:nvGrpSpPr>
          <p:grpSpPr>
            <a:xfrm>
              <a:off x="1447800" y="1143000"/>
              <a:ext cx="6248400" cy="1600200"/>
              <a:chOff x="1371600" y="1752600"/>
              <a:chExt cx="6248400" cy="725864"/>
            </a:xfrm>
            <a:grpFill/>
          </p:grpSpPr>
          <p:sp>
            <p:nvSpPr>
              <p:cNvPr id="21" name="Rectangle 20"/>
              <p:cNvSpPr/>
              <p:nvPr/>
            </p:nvSpPr>
            <p:spPr bwMode="auto">
              <a:xfrm>
                <a:off x="1371600" y="1752600"/>
                <a:ext cx="6248400" cy="725864"/>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Box 30"/>
              <p:cNvSpPr txBox="1"/>
              <p:nvPr/>
            </p:nvSpPr>
            <p:spPr>
              <a:xfrm>
                <a:off x="1600200" y="1828800"/>
                <a:ext cx="5943600" cy="600323"/>
              </a:xfrm>
              <a:prstGeom prst="rect">
                <a:avLst/>
              </a:prstGeom>
              <a:grpFill/>
            </p:spPr>
            <p:txBody>
              <a:bodyPr wrap="square" rtlCol="0">
                <a:spAutoFit/>
              </a:bodyPr>
              <a:lstStyle/>
              <a:p>
                <a:pPr algn="l"/>
                <a:r>
                  <a:rPr lang="en-US" sz="2000" dirty="0" smtClean="0"/>
                  <a:t>My sister was hit by a drunk driver and was in the hospital for six weeks.  Even though the driver of the other car was convicted of DWI, he was given probation before judgment.</a:t>
                </a:r>
                <a:endParaRPr lang="en-US" sz="2000" dirty="0"/>
              </a:p>
            </p:txBody>
          </p:sp>
        </p:grpSp>
        <p:grpSp>
          <p:nvGrpSpPr>
            <p:cNvPr id="32" name="Group 31"/>
            <p:cNvGrpSpPr/>
            <p:nvPr/>
          </p:nvGrpSpPr>
          <p:grpSpPr>
            <a:xfrm>
              <a:off x="1447800" y="4648200"/>
              <a:ext cx="6248400" cy="1066799"/>
              <a:chOff x="1371600" y="1752600"/>
              <a:chExt cx="6248400" cy="483909"/>
            </a:xfrm>
            <a:grpFill/>
          </p:grpSpPr>
          <p:sp>
            <p:nvSpPr>
              <p:cNvPr id="33" name="Rectangle 32"/>
              <p:cNvSpPr/>
              <p:nvPr/>
            </p:nvSpPr>
            <p:spPr bwMode="auto">
              <a:xfrm>
                <a:off x="1371600" y="1752600"/>
                <a:ext cx="6248400" cy="483909"/>
              </a:xfrm>
              <a:prstGeom prst="rect">
                <a:avLst/>
              </a:prstGeom>
              <a:gr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TextBox 33"/>
              <p:cNvSpPr txBox="1"/>
              <p:nvPr/>
            </p:nvSpPr>
            <p:spPr>
              <a:xfrm>
                <a:off x="1524000" y="1787165"/>
                <a:ext cx="5943600" cy="321103"/>
              </a:xfrm>
              <a:prstGeom prst="rect">
                <a:avLst/>
              </a:prstGeom>
              <a:grpFill/>
            </p:spPr>
            <p:txBody>
              <a:bodyPr wrap="square" rtlCol="0">
                <a:spAutoFit/>
              </a:bodyPr>
              <a:lstStyle/>
              <a:p>
                <a:pPr algn="l"/>
                <a:r>
                  <a:rPr lang="en-US" sz="2000" dirty="0" smtClean="0"/>
                  <a:t>When a little girl in my neighborhood was killed by a drunk driver, the judge sentenced him to “time served.”</a:t>
                </a:r>
                <a:endParaRPr lang="en-US" sz="2000" dirty="0"/>
              </a:p>
            </p:txBody>
          </p:sp>
        </p:grpSp>
      </p:grpSp>
    </p:spTree>
    <p:extLst>
      <p:ext uri="{BB962C8B-B14F-4D97-AF65-F5344CB8AC3E}">
        <p14:creationId xmlns:p14="http://schemas.microsoft.com/office/powerpoint/2010/main" val="209294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47800"/>
            <a:ext cx="8077200" cy="966418"/>
          </a:xfrm>
          <a:prstGeom prst="rect">
            <a:avLst/>
          </a:prstGeom>
          <a:noFill/>
        </p:spPr>
        <p:txBody>
          <a:bodyPr wrap="square" rtlCol="0">
            <a:spAutoFit/>
          </a:bodyPr>
          <a:lstStyle/>
          <a:p>
            <a:pPr algn="l">
              <a:lnSpc>
                <a:spcPct val="120000"/>
              </a:lnSpc>
            </a:pPr>
            <a:r>
              <a:rPr lang="en-US" sz="2400" dirty="0" smtClean="0"/>
              <a:t>Assignment:   Write a one-page essay in which you tell me one interesting thing about the kind of person you are.</a:t>
            </a:r>
            <a:endParaRPr lang="en-US" sz="2400" dirty="0"/>
          </a:p>
        </p:txBody>
      </p:sp>
      <p:sp>
        <p:nvSpPr>
          <p:cNvPr id="3" name="TextBox 2"/>
          <p:cNvSpPr txBox="1"/>
          <p:nvPr/>
        </p:nvSpPr>
        <p:spPr>
          <a:xfrm>
            <a:off x="-20389" y="381000"/>
            <a:ext cx="9143999" cy="584776"/>
          </a:xfrm>
          <a:prstGeom prst="rect">
            <a:avLst/>
          </a:prstGeom>
          <a:noFill/>
        </p:spPr>
        <p:txBody>
          <a:bodyPr wrap="square" rtlCol="0">
            <a:spAutoFit/>
          </a:bodyPr>
          <a:lstStyle/>
          <a:p>
            <a:pPr algn="ctr"/>
            <a:r>
              <a:rPr lang="en-US" sz="3200" dirty="0" smtClean="0"/>
              <a:t>Short Writing 1</a:t>
            </a:r>
            <a:endParaRPr lang="en-US" sz="3200" dirty="0"/>
          </a:p>
        </p:txBody>
      </p:sp>
      <p:sp>
        <p:nvSpPr>
          <p:cNvPr id="4" name="Line 8"/>
          <p:cNvSpPr>
            <a:spLocks noChangeShapeType="1"/>
          </p:cNvSpPr>
          <p:nvPr/>
        </p:nvSpPr>
        <p:spPr bwMode="auto">
          <a:xfrm>
            <a:off x="533400" y="11430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43311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3810000" cy="5909311"/>
          </a:xfrm>
          <a:prstGeom prst="rect">
            <a:avLst/>
          </a:prstGeom>
          <a:noFill/>
        </p:spPr>
        <p:txBody>
          <a:bodyPr wrap="square" rtlCol="0">
            <a:spAutoFit/>
          </a:bodyPr>
          <a:lstStyle/>
          <a:p>
            <a:pPr algn="l"/>
            <a:endParaRPr lang="en-US" sz="1800" dirty="0" smtClean="0"/>
          </a:p>
          <a:p>
            <a:pPr marL="342900" lvl="0" indent="-342900" algn="l">
              <a:buFont typeface="+mj-lt"/>
              <a:buAutoNum type="arabicPeriod"/>
            </a:pPr>
            <a:r>
              <a:rPr lang="en-US" sz="1800" dirty="0">
                <a:solidFill>
                  <a:srgbClr val="000000"/>
                </a:solidFill>
              </a:rPr>
              <a:t>One thing that best describes me is that I am a very outgoing person</a:t>
            </a:r>
            <a:r>
              <a:rPr lang="en-US" sz="1800" dirty="0" smtClean="0">
                <a:solidFill>
                  <a:srgbClr val="000000"/>
                </a:solidFill>
              </a:rPr>
              <a:t>.</a:t>
            </a:r>
            <a:endParaRPr lang="en-US" sz="1800" dirty="0">
              <a:solidFill>
                <a:srgbClr val="000000"/>
              </a:solidFill>
            </a:endParaRPr>
          </a:p>
          <a:p>
            <a:pPr marL="342900" lvl="0" indent="-342900" algn="l">
              <a:buFont typeface="+mj-lt"/>
              <a:buAutoNum type="arabicPeriod"/>
            </a:pPr>
            <a:r>
              <a:rPr lang="en-US" sz="1800" dirty="0" smtClean="0">
                <a:solidFill>
                  <a:srgbClr val="000000"/>
                </a:solidFill>
              </a:rPr>
              <a:t>I </a:t>
            </a:r>
            <a:r>
              <a:rPr lang="en-US" sz="1800" dirty="0">
                <a:solidFill>
                  <a:srgbClr val="000000"/>
                </a:solidFill>
              </a:rPr>
              <a:t>am a thoughtful to my grandmother</a:t>
            </a:r>
            <a:r>
              <a:rPr lang="en-US" sz="1800" dirty="0" smtClean="0">
                <a:solidFill>
                  <a:srgbClr val="000000"/>
                </a:solidFill>
              </a:rPr>
              <a:t>.</a:t>
            </a:r>
            <a:endParaRPr lang="en-US" sz="1800" dirty="0">
              <a:solidFill>
                <a:srgbClr val="000000"/>
              </a:solidFill>
            </a:endParaRPr>
          </a:p>
          <a:p>
            <a:pPr marL="342900" lvl="0" indent="-342900" algn="l">
              <a:buFont typeface="+mj-lt"/>
              <a:buAutoNum type="arabicPeriod"/>
            </a:pPr>
            <a:r>
              <a:rPr lang="en-US" sz="1800" dirty="0">
                <a:solidFill>
                  <a:srgbClr val="000000"/>
                </a:solidFill>
              </a:rPr>
              <a:t>I would like to consider myself a somewhat outgoing person</a:t>
            </a:r>
            <a:r>
              <a:rPr lang="en-US" sz="1800" dirty="0" smtClean="0">
                <a:solidFill>
                  <a:srgbClr val="000000"/>
                </a:solidFill>
              </a:rPr>
              <a:t>.</a:t>
            </a:r>
            <a:endParaRPr lang="en-US" sz="1800" dirty="0">
              <a:solidFill>
                <a:srgbClr val="000000"/>
              </a:solidFill>
            </a:endParaRPr>
          </a:p>
          <a:p>
            <a:pPr marL="342900" lvl="0" indent="-342900" algn="l">
              <a:buFont typeface="+mj-lt"/>
              <a:buAutoNum type="arabicPeriod"/>
            </a:pPr>
            <a:r>
              <a:rPr lang="en-US" sz="1800" dirty="0">
                <a:solidFill>
                  <a:srgbClr val="000000"/>
                </a:solidFill>
              </a:rPr>
              <a:t>I have always been a determined person</a:t>
            </a:r>
            <a:r>
              <a:rPr lang="en-US" sz="1800" dirty="0" smtClean="0">
                <a:solidFill>
                  <a:srgbClr val="000000"/>
                </a:solidFill>
              </a:rPr>
              <a:t>.</a:t>
            </a:r>
            <a:endParaRPr lang="en-US" sz="1800" dirty="0">
              <a:solidFill>
                <a:srgbClr val="000000"/>
              </a:solidFill>
            </a:endParaRPr>
          </a:p>
          <a:p>
            <a:pPr marL="342900" lvl="0" indent="-342900" algn="l">
              <a:buFont typeface="+mj-lt"/>
              <a:buAutoNum type="arabicPeriod"/>
            </a:pPr>
            <a:r>
              <a:rPr lang="en-US" sz="1800" dirty="0">
                <a:solidFill>
                  <a:srgbClr val="000000"/>
                </a:solidFill>
              </a:rPr>
              <a:t>I like to meet new people and make new friends</a:t>
            </a:r>
            <a:r>
              <a:rPr lang="en-US" sz="1800" dirty="0" smtClean="0">
                <a:solidFill>
                  <a:srgbClr val="000000"/>
                </a:solidFill>
              </a:rPr>
              <a:t>.</a:t>
            </a:r>
            <a:endParaRPr lang="en-US" sz="1800" dirty="0">
              <a:solidFill>
                <a:srgbClr val="000000"/>
              </a:solidFill>
            </a:endParaRPr>
          </a:p>
          <a:p>
            <a:pPr marL="342900" lvl="0" indent="-342900" algn="l">
              <a:buFont typeface="+mj-lt"/>
              <a:buAutoNum type="arabicPeriod"/>
            </a:pPr>
            <a:r>
              <a:rPr lang="en-US" sz="1800" dirty="0">
                <a:solidFill>
                  <a:srgbClr val="000000"/>
                </a:solidFill>
              </a:rPr>
              <a:t>I'm very outgoing</a:t>
            </a:r>
            <a:r>
              <a:rPr lang="en-US" sz="1800" dirty="0" smtClean="0">
                <a:solidFill>
                  <a:srgbClr val="000000"/>
                </a:solidFill>
              </a:rPr>
              <a:t>.</a:t>
            </a:r>
            <a:endParaRPr lang="en-US" sz="1800" dirty="0">
              <a:solidFill>
                <a:srgbClr val="000000"/>
              </a:solidFill>
            </a:endParaRPr>
          </a:p>
          <a:p>
            <a:pPr marL="342900" lvl="0" indent="-342900" algn="l">
              <a:buFont typeface="+mj-lt"/>
              <a:buAutoNum type="arabicPeriod"/>
            </a:pPr>
            <a:r>
              <a:rPr lang="en-US" sz="1800" dirty="0" smtClean="0">
                <a:solidFill>
                  <a:srgbClr val="000000"/>
                </a:solidFill>
              </a:rPr>
              <a:t>I am very ambitious because I am afraid of failing.</a:t>
            </a:r>
            <a:endParaRPr lang="en-US" sz="1800" dirty="0">
              <a:solidFill>
                <a:srgbClr val="000000"/>
              </a:solidFill>
            </a:endParaRPr>
          </a:p>
          <a:p>
            <a:pPr marL="342900" lvl="0" indent="-342900" algn="l">
              <a:buFont typeface="+mj-lt"/>
              <a:buAutoNum type="arabicPeriod"/>
            </a:pPr>
            <a:r>
              <a:rPr lang="en-US" sz="1800" dirty="0">
                <a:solidFill>
                  <a:srgbClr val="000000"/>
                </a:solidFill>
              </a:rPr>
              <a:t>I want to do well in school</a:t>
            </a:r>
            <a:r>
              <a:rPr lang="en-US" sz="1800" dirty="0" smtClean="0">
                <a:solidFill>
                  <a:srgbClr val="000000"/>
                </a:solidFill>
              </a:rPr>
              <a:t>.</a:t>
            </a:r>
            <a:endParaRPr lang="en-US" sz="1800" dirty="0">
              <a:solidFill>
                <a:srgbClr val="000000"/>
              </a:solidFill>
            </a:endParaRPr>
          </a:p>
          <a:p>
            <a:pPr marL="342900" lvl="0" indent="-342900" algn="l">
              <a:buFont typeface="+mj-lt"/>
              <a:buAutoNum type="arabicPeriod"/>
            </a:pPr>
            <a:r>
              <a:rPr lang="en-US" sz="1800" dirty="0">
                <a:solidFill>
                  <a:srgbClr val="000000"/>
                </a:solidFill>
              </a:rPr>
              <a:t>My desire to help other people is really selfish at heart</a:t>
            </a:r>
            <a:r>
              <a:rPr lang="en-US" sz="1800" dirty="0" smtClean="0">
                <a:solidFill>
                  <a:srgbClr val="000000"/>
                </a:solidFill>
              </a:rPr>
              <a:t>.</a:t>
            </a:r>
            <a:endParaRPr lang="en-US" sz="1800" dirty="0">
              <a:solidFill>
                <a:srgbClr val="000000"/>
              </a:solidFill>
            </a:endParaRPr>
          </a:p>
          <a:p>
            <a:pPr marL="342900" lvl="0" indent="-342900" algn="l">
              <a:buFont typeface="+mj-lt"/>
              <a:buAutoNum type="arabicPeriod"/>
            </a:pPr>
            <a:r>
              <a:rPr lang="en-US" sz="1800" dirty="0">
                <a:solidFill>
                  <a:srgbClr val="000000"/>
                </a:solidFill>
              </a:rPr>
              <a:t>There are many characteristics that I </a:t>
            </a:r>
            <a:r>
              <a:rPr lang="en-US" sz="1800" dirty="0" smtClean="0">
                <a:solidFill>
                  <a:srgbClr val="000000"/>
                </a:solidFill>
              </a:rPr>
              <a:t>have. </a:t>
            </a:r>
            <a:r>
              <a:rPr lang="en-US" sz="1800" dirty="0">
                <a:solidFill>
                  <a:srgbClr val="000000"/>
                </a:solidFill>
              </a:rPr>
              <a:t>However the one that I think sticks out the most </a:t>
            </a:r>
            <a:r>
              <a:rPr lang="en-US" sz="1800" dirty="0" smtClean="0">
                <a:solidFill>
                  <a:srgbClr val="000000"/>
                </a:solidFill>
              </a:rPr>
              <a:t>would </a:t>
            </a:r>
            <a:r>
              <a:rPr lang="en-US" sz="1800" dirty="0">
                <a:solidFill>
                  <a:srgbClr val="000000"/>
                </a:solidFill>
              </a:rPr>
              <a:t>have to be that I am giving</a:t>
            </a:r>
            <a:r>
              <a:rPr lang="en-US" sz="1800" dirty="0" smtClean="0">
                <a:solidFill>
                  <a:srgbClr val="000000"/>
                </a:solidFill>
              </a:rPr>
              <a:t>.</a:t>
            </a:r>
            <a:endParaRPr lang="en-US" sz="1800" dirty="0">
              <a:solidFill>
                <a:srgbClr val="000000"/>
              </a:solidFill>
            </a:endParaRPr>
          </a:p>
        </p:txBody>
      </p:sp>
      <p:sp>
        <p:nvSpPr>
          <p:cNvPr id="3" name="TextBox 2"/>
          <p:cNvSpPr txBox="1"/>
          <p:nvPr/>
        </p:nvSpPr>
        <p:spPr>
          <a:xfrm>
            <a:off x="4495800" y="685800"/>
            <a:ext cx="4419600" cy="5909311"/>
          </a:xfrm>
          <a:prstGeom prst="rect">
            <a:avLst/>
          </a:prstGeom>
          <a:noFill/>
        </p:spPr>
        <p:txBody>
          <a:bodyPr wrap="square" rtlCol="0">
            <a:spAutoFit/>
          </a:bodyPr>
          <a:lstStyle/>
          <a:p>
            <a:pPr marL="342900" lvl="0" indent="-342900" algn="l">
              <a:buFont typeface="+mj-lt"/>
              <a:buAutoNum type="arabicPeriod"/>
            </a:pPr>
            <a:endParaRPr lang="en-US" sz="1800" dirty="0">
              <a:solidFill>
                <a:srgbClr val="000000"/>
              </a:solidFill>
            </a:endParaRPr>
          </a:p>
          <a:p>
            <a:pPr marL="342900" lvl="0" indent="-342900" algn="l">
              <a:buFont typeface="+mj-lt"/>
              <a:buAutoNum type="arabicPeriod" startAt="11"/>
            </a:pPr>
            <a:r>
              <a:rPr lang="en-US" sz="1800" dirty="0" smtClean="0">
                <a:solidFill>
                  <a:srgbClr val="000000"/>
                </a:solidFill>
              </a:rPr>
              <a:t>I am a very outgoing person because I am afraid to be alone.</a:t>
            </a:r>
          </a:p>
          <a:p>
            <a:pPr marL="342900" lvl="0" indent="-342900" algn="l">
              <a:buFont typeface="+mj-lt"/>
              <a:buAutoNum type="arabicPeriod" startAt="11"/>
            </a:pPr>
            <a:r>
              <a:rPr lang="en-US" sz="1800" dirty="0" smtClean="0">
                <a:solidFill>
                  <a:srgbClr val="000000"/>
                </a:solidFill>
              </a:rPr>
              <a:t>The </a:t>
            </a:r>
            <a:r>
              <a:rPr lang="en-US" sz="1800" dirty="0">
                <a:solidFill>
                  <a:srgbClr val="000000"/>
                </a:solidFill>
              </a:rPr>
              <a:t>type of person that I happen to be is a good person.</a:t>
            </a:r>
          </a:p>
          <a:p>
            <a:pPr marL="342900" lvl="0" indent="-342900" algn="l">
              <a:buFont typeface="+mj-lt"/>
              <a:buAutoNum type="arabicPeriod" startAt="11"/>
            </a:pPr>
            <a:r>
              <a:rPr lang="en-US" sz="1800" dirty="0">
                <a:solidFill>
                  <a:srgbClr val="000000"/>
                </a:solidFill>
              </a:rPr>
              <a:t>One trait about me that sticks out and can easily be connected to me, is how creative I am.</a:t>
            </a:r>
          </a:p>
          <a:p>
            <a:pPr marL="342900" lvl="0" indent="-342900" algn="l">
              <a:buFont typeface="+mj-lt"/>
              <a:buAutoNum type="arabicPeriod" startAt="11"/>
            </a:pPr>
            <a:r>
              <a:rPr lang="en-US" sz="1800" dirty="0">
                <a:solidFill>
                  <a:srgbClr val="000000"/>
                </a:solidFill>
              </a:rPr>
              <a:t>I am a very adventurous person</a:t>
            </a:r>
            <a:r>
              <a:rPr lang="en-US" sz="1800" dirty="0" smtClean="0">
                <a:solidFill>
                  <a:srgbClr val="000000"/>
                </a:solidFill>
              </a:rPr>
              <a:t>,</a:t>
            </a:r>
            <a:endParaRPr lang="en-US" sz="1800" dirty="0">
              <a:solidFill>
                <a:srgbClr val="000000"/>
              </a:solidFill>
            </a:endParaRPr>
          </a:p>
          <a:p>
            <a:pPr marL="342900" lvl="0" indent="-342900" algn="l">
              <a:buFont typeface="+mj-lt"/>
              <a:buAutoNum type="arabicPeriod" startAt="11"/>
            </a:pPr>
            <a:r>
              <a:rPr lang="en-US" sz="1800" dirty="0">
                <a:solidFill>
                  <a:srgbClr val="000000"/>
                </a:solidFill>
              </a:rPr>
              <a:t>The majority of people I asked said I am caring.</a:t>
            </a:r>
          </a:p>
          <a:p>
            <a:pPr marL="342900" lvl="0" indent="-342900" algn="l">
              <a:buFont typeface="+mj-lt"/>
              <a:buAutoNum type="arabicPeriod" startAt="11"/>
            </a:pPr>
            <a:r>
              <a:rPr lang="en-US" sz="1800" dirty="0" smtClean="0">
                <a:solidFill>
                  <a:srgbClr val="000000"/>
                </a:solidFill>
              </a:rPr>
              <a:t>I </a:t>
            </a:r>
            <a:r>
              <a:rPr lang="en-US" sz="1800" dirty="0">
                <a:solidFill>
                  <a:srgbClr val="000000"/>
                </a:solidFill>
              </a:rPr>
              <a:t>am a generous person, but I am not a fool.</a:t>
            </a:r>
          </a:p>
          <a:p>
            <a:pPr marL="342900" lvl="0" indent="-342900" algn="l">
              <a:buFont typeface="+mj-lt"/>
              <a:buAutoNum type="arabicPeriod" startAt="11"/>
            </a:pPr>
            <a:r>
              <a:rPr lang="en-US" sz="1800" dirty="0">
                <a:solidFill>
                  <a:srgbClr val="000000"/>
                </a:solidFill>
              </a:rPr>
              <a:t>I am something of a chameleon.</a:t>
            </a:r>
          </a:p>
          <a:p>
            <a:pPr marL="342900" lvl="0" indent="-342900" algn="l">
              <a:buFont typeface="+mj-lt"/>
              <a:buAutoNum type="arabicPeriod" startAt="11"/>
            </a:pPr>
            <a:r>
              <a:rPr lang="en-US" sz="1800" dirty="0">
                <a:solidFill>
                  <a:srgbClr val="000000"/>
                </a:solidFill>
              </a:rPr>
              <a:t>I feel an important thing to know about myself is that I am ambitious.</a:t>
            </a:r>
          </a:p>
          <a:p>
            <a:pPr marL="342900" lvl="0" indent="-342900" algn="l">
              <a:buFont typeface="+mj-lt"/>
              <a:buAutoNum type="arabicPeriod" startAt="11"/>
            </a:pPr>
            <a:r>
              <a:rPr lang="en-US" sz="1800" dirty="0">
                <a:solidFill>
                  <a:srgbClr val="000000"/>
                </a:solidFill>
              </a:rPr>
              <a:t>I have been described as many things, adventurous being one of them.</a:t>
            </a:r>
          </a:p>
          <a:p>
            <a:pPr marL="342900" lvl="0" indent="-342900" algn="l">
              <a:buFont typeface="+mj-lt"/>
              <a:buAutoNum type="arabicPeriod" startAt="11"/>
            </a:pPr>
            <a:r>
              <a:rPr lang="en-US" sz="1800" dirty="0">
                <a:solidFill>
                  <a:srgbClr val="000000"/>
                </a:solidFill>
              </a:rPr>
              <a:t>I am a very generous person</a:t>
            </a:r>
            <a:r>
              <a:rPr lang="en-US" sz="1800" dirty="0" smtClean="0">
                <a:solidFill>
                  <a:srgbClr val="000000"/>
                </a:solidFill>
              </a:rPr>
              <a:t>.</a:t>
            </a:r>
            <a:endParaRPr lang="en-US" sz="1800" dirty="0">
              <a:solidFill>
                <a:srgbClr val="000000"/>
              </a:solidFill>
            </a:endParaRPr>
          </a:p>
          <a:p>
            <a:pPr algn="l"/>
            <a:endParaRPr lang="en-US" sz="1800" dirty="0"/>
          </a:p>
          <a:p>
            <a:pPr algn="l"/>
            <a:endParaRPr lang="en-US" sz="1800" dirty="0"/>
          </a:p>
        </p:txBody>
      </p:sp>
      <p:sp>
        <p:nvSpPr>
          <p:cNvPr id="4" name="TextBox 3"/>
          <p:cNvSpPr txBox="1"/>
          <p:nvPr/>
        </p:nvSpPr>
        <p:spPr>
          <a:xfrm>
            <a:off x="0" y="228600"/>
            <a:ext cx="9144000" cy="461665"/>
          </a:xfrm>
          <a:prstGeom prst="rect">
            <a:avLst/>
          </a:prstGeom>
          <a:noFill/>
        </p:spPr>
        <p:txBody>
          <a:bodyPr wrap="square" rtlCol="0">
            <a:spAutoFit/>
          </a:bodyPr>
          <a:lstStyle/>
          <a:p>
            <a:pPr algn="ctr"/>
            <a:r>
              <a:rPr lang="en-US" sz="2400" b="1" dirty="0">
                <a:latin typeface="+mn-lt"/>
              </a:rPr>
              <a:t>Some Theses from Paper 1</a:t>
            </a:r>
            <a:endParaRPr lang="en-US" sz="2400" dirty="0">
              <a:latin typeface="+mn-lt"/>
            </a:endParaRPr>
          </a:p>
        </p:txBody>
      </p:sp>
      <p:sp>
        <p:nvSpPr>
          <p:cNvPr id="5" name="Line 8"/>
          <p:cNvSpPr>
            <a:spLocks noChangeShapeType="1"/>
          </p:cNvSpPr>
          <p:nvPr/>
        </p:nvSpPr>
        <p:spPr bwMode="auto">
          <a:xfrm>
            <a:off x="381000" y="8382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59319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3810000" cy="5909311"/>
          </a:xfrm>
          <a:prstGeom prst="rect">
            <a:avLst/>
          </a:prstGeom>
          <a:noFill/>
        </p:spPr>
        <p:txBody>
          <a:bodyPr wrap="square" rtlCol="0">
            <a:spAutoFit/>
          </a:bodyPr>
          <a:lstStyle/>
          <a:p>
            <a:pPr algn="l"/>
            <a:endParaRPr lang="en-US" sz="1800" dirty="0" smtClean="0"/>
          </a:p>
          <a:p>
            <a:pPr marL="342900" lvl="0" indent="-342900" algn="l">
              <a:buFont typeface="+mj-lt"/>
              <a:buAutoNum type="arabicPeriod"/>
            </a:pPr>
            <a:r>
              <a:rPr lang="en-US" sz="1800" dirty="0"/>
              <a:t>One thing that best describes me is that I am a very outgoing person</a:t>
            </a:r>
            <a:r>
              <a:rPr lang="en-US" sz="1800" dirty="0" smtClean="0"/>
              <a:t>.</a:t>
            </a:r>
            <a:endParaRPr lang="en-US" sz="1800" dirty="0"/>
          </a:p>
          <a:p>
            <a:pPr marL="342900" lvl="0" indent="-342900" algn="l">
              <a:buFont typeface="+mj-lt"/>
              <a:buAutoNum type="arabicPeriod"/>
            </a:pPr>
            <a:r>
              <a:rPr lang="en-US" sz="1800" dirty="0" smtClean="0"/>
              <a:t>I </a:t>
            </a:r>
            <a:r>
              <a:rPr lang="en-US" sz="1800" dirty="0"/>
              <a:t>am a thoughtful to my grandmother</a:t>
            </a:r>
            <a:r>
              <a:rPr lang="en-US" sz="1800" dirty="0" smtClean="0"/>
              <a:t>.</a:t>
            </a:r>
            <a:endParaRPr lang="en-US" sz="1800" dirty="0"/>
          </a:p>
          <a:p>
            <a:pPr marL="342900" lvl="0" indent="-342900" algn="l">
              <a:buFont typeface="+mj-lt"/>
              <a:buAutoNum type="arabicPeriod"/>
            </a:pPr>
            <a:r>
              <a:rPr lang="en-US" sz="1800" dirty="0"/>
              <a:t>I would like to consider myself a somewhat outgoing person</a:t>
            </a:r>
            <a:r>
              <a:rPr lang="en-US" sz="1800" dirty="0" smtClean="0"/>
              <a:t>.</a:t>
            </a:r>
            <a:endParaRPr lang="en-US" sz="1800" dirty="0"/>
          </a:p>
          <a:p>
            <a:pPr marL="342900" lvl="0" indent="-342900" algn="l">
              <a:buFont typeface="+mj-lt"/>
              <a:buAutoNum type="arabicPeriod"/>
            </a:pPr>
            <a:r>
              <a:rPr lang="en-US" sz="1800" dirty="0"/>
              <a:t>I have always been a determined person</a:t>
            </a:r>
            <a:r>
              <a:rPr lang="en-US" sz="1800" dirty="0" smtClean="0"/>
              <a:t>.</a:t>
            </a:r>
            <a:endParaRPr lang="en-US" sz="1800" dirty="0"/>
          </a:p>
          <a:p>
            <a:pPr marL="342900" lvl="0" indent="-342900" algn="l">
              <a:buFont typeface="+mj-lt"/>
              <a:buAutoNum type="arabicPeriod"/>
            </a:pPr>
            <a:r>
              <a:rPr lang="en-US" sz="1800" dirty="0"/>
              <a:t>I like to meet new people and make new friends</a:t>
            </a:r>
            <a:r>
              <a:rPr lang="en-US" sz="1800" dirty="0" smtClean="0"/>
              <a:t>.</a:t>
            </a:r>
            <a:endParaRPr lang="en-US" sz="1800" dirty="0"/>
          </a:p>
          <a:p>
            <a:pPr marL="342900" lvl="0" indent="-342900" algn="l">
              <a:buFont typeface="+mj-lt"/>
              <a:buAutoNum type="arabicPeriod"/>
            </a:pPr>
            <a:r>
              <a:rPr lang="en-US" sz="1800" dirty="0"/>
              <a:t>I'm very outgoing</a:t>
            </a:r>
            <a:r>
              <a:rPr lang="en-US" sz="1800" dirty="0" smtClean="0"/>
              <a:t>.</a:t>
            </a:r>
            <a:endParaRPr lang="en-US" sz="1800" dirty="0"/>
          </a:p>
          <a:p>
            <a:pPr marL="342900" lvl="0" indent="-342900" algn="l">
              <a:buFont typeface="+mj-lt"/>
              <a:buAutoNum type="arabicPeriod"/>
            </a:pPr>
            <a:r>
              <a:rPr lang="en-US" sz="1800" dirty="0" smtClean="0">
                <a:solidFill>
                  <a:srgbClr val="FF0000"/>
                </a:solidFill>
              </a:rPr>
              <a:t>I am very ambitious because I am afraid of failing.</a:t>
            </a:r>
            <a:endParaRPr lang="en-US" sz="1800" dirty="0">
              <a:solidFill>
                <a:srgbClr val="FF0000"/>
              </a:solidFill>
            </a:endParaRPr>
          </a:p>
          <a:p>
            <a:pPr marL="342900" lvl="0" indent="-342900" algn="l">
              <a:buFont typeface="+mj-lt"/>
              <a:buAutoNum type="arabicPeriod"/>
            </a:pPr>
            <a:r>
              <a:rPr lang="en-US" sz="1800" dirty="0"/>
              <a:t>I want to do well in school</a:t>
            </a:r>
            <a:r>
              <a:rPr lang="en-US" sz="1800" dirty="0" smtClean="0"/>
              <a:t>.</a:t>
            </a:r>
            <a:endParaRPr lang="en-US" sz="1800" dirty="0"/>
          </a:p>
          <a:p>
            <a:pPr marL="342900" lvl="0" indent="-342900" algn="l">
              <a:buFont typeface="+mj-lt"/>
              <a:buAutoNum type="arabicPeriod"/>
            </a:pPr>
            <a:r>
              <a:rPr lang="en-US" sz="1800" dirty="0">
                <a:solidFill>
                  <a:srgbClr val="FF0000"/>
                </a:solidFill>
              </a:rPr>
              <a:t>My desire to help other people is really selfish at heart</a:t>
            </a:r>
            <a:r>
              <a:rPr lang="en-US" sz="1800" dirty="0" smtClean="0">
                <a:solidFill>
                  <a:srgbClr val="FF0000"/>
                </a:solidFill>
              </a:rPr>
              <a:t>.</a:t>
            </a:r>
            <a:endParaRPr lang="en-US" sz="1800" dirty="0">
              <a:solidFill>
                <a:srgbClr val="FF0000"/>
              </a:solidFill>
            </a:endParaRPr>
          </a:p>
          <a:p>
            <a:pPr marL="342900" lvl="0" indent="-342900" algn="l">
              <a:buFont typeface="+mj-lt"/>
              <a:buAutoNum type="arabicPeriod"/>
            </a:pPr>
            <a:r>
              <a:rPr lang="en-US" sz="1800" dirty="0"/>
              <a:t>There are many characteristics that I </a:t>
            </a:r>
            <a:r>
              <a:rPr lang="en-US" sz="1800" dirty="0" smtClean="0"/>
              <a:t>have. </a:t>
            </a:r>
            <a:r>
              <a:rPr lang="en-US" sz="1800" dirty="0"/>
              <a:t>However the one that I think sticks out the most </a:t>
            </a:r>
            <a:r>
              <a:rPr lang="en-US" sz="1800" dirty="0" smtClean="0"/>
              <a:t>would </a:t>
            </a:r>
            <a:r>
              <a:rPr lang="en-US" sz="1800" dirty="0"/>
              <a:t>have to be that I am giving</a:t>
            </a:r>
            <a:r>
              <a:rPr lang="en-US" sz="1800" dirty="0" smtClean="0"/>
              <a:t>.</a:t>
            </a:r>
            <a:endParaRPr lang="en-US" sz="1800" dirty="0"/>
          </a:p>
        </p:txBody>
      </p:sp>
      <p:sp>
        <p:nvSpPr>
          <p:cNvPr id="3" name="TextBox 2"/>
          <p:cNvSpPr txBox="1"/>
          <p:nvPr/>
        </p:nvSpPr>
        <p:spPr>
          <a:xfrm>
            <a:off x="4495800" y="685800"/>
            <a:ext cx="4419600" cy="5909311"/>
          </a:xfrm>
          <a:prstGeom prst="rect">
            <a:avLst/>
          </a:prstGeom>
          <a:noFill/>
        </p:spPr>
        <p:txBody>
          <a:bodyPr wrap="square" rtlCol="0">
            <a:spAutoFit/>
          </a:bodyPr>
          <a:lstStyle/>
          <a:p>
            <a:pPr marL="342900" lvl="0" indent="-342900" algn="l">
              <a:buFont typeface="+mj-lt"/>
              <a:buAutoNum type="arabicPeriod"/>
            </a:pPr>
            <a:endParaRPr lang="en-US" sz="1800" dirty="0"/>
          </a:p>
          <a:p>
            <a:pPr marL="342900" lvl="0" indent="-342900" algn="l">
              <a:buFont typeface="+mj-lt"/>
              <a:buAutoNum type="arabicPeriod" startAt="11"/>
            </a:pPr>
            <a:r>
              <a:rPr lang="en-US" sz="1800" dirty="0" smtClean="0">
                <a:solidFill>
                  <a:srgbClr val="FF0000"/>
                </a:solidFill>
              </a:rPr>
              <a:t>I am a very outgoing person because I am afraid to be alone.</a:t>
            </a:r>
          </a:p>
          <a:p>
            <a:pPr marL="342900" lvl="0" indent="-342900" algn="l">
              <a:buFont typeface="+mj-lt"/>
              <a:buAutoNum type="arabicPeriod" startAt="11"/>
            </a:pPr>
            <a:r>
              <a:rPr lang="en-US" sz="1800" dirty="0" smtClean="0"/>
              <a:t>The </a:t>
            </a:r>
            <a:r>
              <a:rPr lang="en-US" sz="1800" dirty="0"/>
              <a:t>type of person that I happen to be is a good person.</a:t>
            </a:r>
          </a:p>
          <a:p>
            <a:pPr marL="342900" lvl="0" indent="-342900" algn="l">
              <a:buFont typeface="+mj-lt"/>
              <a:buAutoNum type="arabicPeriod" startAt="11"/>
            </a:pPr>
            <a:r>
              <a:rPr lang="en-US" sz="1800" dirty="0"/>
              <a:t>One trait about me that sticks out and can easily be connected to me, is how creative I am.</a:t>
            </a:r>
          </a:p>
          <a:p>
            <a:pPr marL="342900" lvl="0" indent="-342900" algn="l">
              <a:buFont typeface="+mj-lt"/>
              <a:buAutoNum type="arabicPeriod" startAt="11"/>
            </a:pPr>
            <a:r>
              <a:rPr lang="en-US" sz="1800" dirty="0"/>
              <a:t>I am a very adventurous person</a:t>
            </a:r>
            <a:r>
              <a:rPr lang="en-US" sz="1800" dirty="0" smtClean="0"/>
              <a:t>,</a:t>
            </a:r>
            <a:endParaRPr lang="en-US" sz="1800" dirty="0"/>
          </a:p>
          <a:p>
            <a:pPr marL="342900" lvl="0" indent="-342900" algn="l">
              <a:buFont typeface="+mj-lt"/>
              <a:buAutoNum type="arabicPeriod" startAt="11"/>
            </a:pPr>
            <a:r>
              <a:rPr lang="en-US" sz="1800" dirty="0"/>
              <a:t>The majority of people I asked said I am caring.</a:t>
            </a:r>
          </a:p>
          <a:p>
            <a:pPr marL="342900" lvl="0" indent="-342900" algn="l">
              <a:buFont typeface="+mj-lt"/>
              <a:buAutoNum type="arabicPeriod" startAt="11"/>
            </a:pPr>
            <a:r>
              <a:rPr lang="en-US" sz="1800" dirty="0" smtClean="0">
                <a:solidFill>
                  <a:srgbClr val="FF0000"/>
                </a:solidFill>
              </a:rPr>
              <a:t>I </a:t>
            </a:r>
            <a:r>
              <a:rPr lang="en-US" sz="1800" dirty="0">
                <a:solidFill>
                  <a:srgbClr val="FF0000"/>
                </a:solidFill>
              </a:rPr>
              <a:t>am a generous person, but I am not a fool.</a:t>
            </a:r>
          </a:p>
          <a:p>
            <a:pPr marL="342900" lvl="0" indent="-342900" algn="l">
              <a:buFont typeface="+mj-lt"/>
              <a:buAutoNum type="arabicPeriod" startAt="11"/>
            </a:pPr>
            <a:r>
              <a:rPr lang="en-US" sz="1800" dirty="0">
                <a:solidFill>
                  <a:srgbClr val="FF0000"/>
                </a:solidFill>
              </a:rPr>
              <a:t>I am something of a chameleon.</a:t>
            </a:r>
          </a:p>
          <a:p>
            <a:pPr marL="342900" lvl="0" indent="-342900" algn="l">
              <a:buFont typeface="+mj-lt"/>
              <a:buAutoNum type="arabicPeriod" startAt="11"/>
            </a:pPr>
            <a:r>
              <a:rPr lang="en-US" sz="1800" dirty="0"/>
              <a:t>I feel an important thing to know about myself is that I am ambitious.</a:t>
            </a:r>
          </a:p>
          <a:p>
            <a:pPr marL="342900" lvl="0" indent="-342900" algn="l">
              <a:buFont typeface="+mj-lt"/>
              <a:buAutoNum type="arabicPeriod" startAt="11"/>
            </a:pPr>
            <a:r>
              <a:rPr lang="en-US" sz="1800" dirty="0"/>
              <a:t>I have been described as many things, adventurous being one of them.</a:t>
            </a:r>
          </a:p>
          <a:p>
            <a:pPr marL="342900" lvl="0" indent="-342900" algn="l">
              <a:buFont typeface="+mj-lt"/>
              <a:buAutoNum type="arabicPeriod" startAt="11"/>
            </a:pPr>
            <a:r>
              <a:rPr lang="en-US" sz="1800" dirty="0"/>
              <a:t>I am a very generous person</a:t>
            </a:r>
            <a:r>
              <a:rPr lang="en-US" sz="1800" dirty="0" smtClean="0"/>
              <a:t>.</a:t>
            </a:r>
            <a:endParaRPr lang="en-US" sz="1800" dirty="0"/>
          </a:p>
          <a:p>
            <a:pPr algn="l"/>
            <a:endParaRPr lang="en-US" sz="1800" dirty="0"/>
          </a:p>
          <a:p>
            <a:pPr algn="l"/>
            <a:endParaRPr lang="en-US" sz="1800" dirty="0"/>
          </a:p>
        </p:txBody>
      </p:sp>
      <p:sp>
        <p:nvSpPr>
          <p:cNvPr id="4" name="TextBox 3"/>
          <p:cNvSpPr txBox="1"/>
          <p:nvPr/>
        </p:nvSpPr>
        <p:spPr>
          <a:xfrm>
            <a:off x="0" y="228600"/>
            <a:ext cx="9144000" cy="461665"/>
          </a:xfrm>
          <a:prstGeom prst="rect">
            <a:avLst/>
          </a:prstGeom>
          <a:noFill/>
        </p:spPr>
        <p:txBody>
          <a:bodyPr wrap="square" rtlCol="0">
            <a:spAutoFit/>
          </a:bodyPr>
          <a:lstStyle/>
          <a:p>
            <a:pPr algn="ctr"/>
            <a:r>
              <a:rPr lang="en-US" sz="2400" b="1" dirty="0">
                <a:latin typeface="+mn-lt"/>
              </a:rPr>
              <a:t>Some Theses from Paper 1</a:t>
            </a:r>
            <a:endParaRPr lang="en-US" sz="2400" dirty="0">
              <a:latin typeface="+mn-lt"/>
            </a:endParaRPr>
          </a:p>
        </p:txBody>
      </p:sp>
      <p:sp>
        <p:nvSpPr>
          <p:cNvPr id="5" name="Line 8"/>
          <p:cNvSpPr>
            <a:spLocks noChangeShapeType="1"/>
          </p:cNvSpPr>
          <p:nvPr/>
        </p:nvSpPr>
        <p:spPr bwMode="auto">
          <a:xfrm>
            <a:off x="381000" y="8382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40812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Line 14"/>
          <p:cNvSpPr>
            <a:spLocks noChangeShapeType="1"/>
          </p:cNvSpPr>
          <p:nvPr/>
        </p:nvSpPr>
        <p:spPr bwMode="auto">
          <a:xfrm>
            <a:off x="533400" y="901700"/>
            <a:ext cx="8077200" cy="1588"/>
          </a:xfrm>
          <a:prstGeom prst="line">
            <a:avLst/>
          </a:prstGeom>
          <a:noFill/>
          <a:ln w="38100">
            <a:solidFill>
              <a:srgbClr val="8DB01D"/>
            </a:solidFill>
            <a:round/>
            <a:headEnd/>
            <a:tailEnd/>
          </a:ln>
        </p:spPr>
        <p:txBody>
          <a:bodyPr lIns="0" tIns="0" rIns="0" bIns="0">
            <a:prstTxWarp prst="textNoShape">
              <a:avLst/>
            </a:prstTxWarp>
          </a:bodyPr>
          <a:lstStyle/>
          <a:p>
            <a:endParaRPr lang="en-US"/>
          </a:p>
        </p:txBody>
      </p:sp>
      <p:sp>
        <p:nvSpPr>
          <p:cNvPr id="29714" name="Rectangle 25"/>
          <p:cNvSpPr>
            <a:spLocks/>
          </p:cNvSpPr>
          <p:nvPr/>
        </p:nvSpPr>
        <p:spPr bwMode="auto">
          <a:xfrm>
            <a:off x="0" y="2286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ea typeface="Arial" charset="0"/>
                <a:cs typeface="Arial" charset="0"/>
                <a:sym typeface="Arial" charset="0"/>
              </a:rPr>
              <a:t>Pedagogy for ALP</a:t>
            </a:r>
            <a:endParaRPr lang="en-US" sz="3200" b="1" dirty="0">
              <a:ea typeface="Arial" charset="0"/>
              <a:cs typeface="Arial" charset="0"/>
              <a:sym typeface="Arial" charset="0"/>
            </a:endParaRPr>
          </a:p>
        </p:txBody>
      </p:sp>
      <p:grpSp>
        <p:nvGrpSpPr>
          <p:cNvPr id="20" name="Group 19"/>
          <p:cNvGrpSpPr/>
          <p:nvPr/>
        </p:nvGrpSpPr>
        <p:grpSpPr>
          <a:xfrm>
            <a:off x="6477000" y="5867400"/>
            <a:ext cx="2667000" cy="889000"/>
            <a:chOff x="6527800" y="5689600"/>
            <a:chExt cx="2667000" cy="889000"/>
          </a:xfrm>
        </p:grpSpPr>
        <p:pic>
          <p:nvPicPr>
            <p:cNvPr id="2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dirty="0">
                  <a:solidFill>
                    <a:srgbClr val="FFFFFF"/>
                  </a:solidFill>
                  <a:latin typeface="Arial" charset="0"/>
                  <a:ea typeface="ＭＳ Ｐゴシック" charset="0"/>
                  <a:cs typeface="Arial" charset="0"/>
                  <a:sym typeface="Arial" charset="0"/>
                </a:rPr>
                <a:t>A</a:t>
              </a:r>
            </a:p>
          </p:txBody>
        </p:sp>
        <p:sp>
          <p:nvSpPr>
            <p:cNvPr id="33"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L</a:t>
              </a:r>
            </a:p>
          </p:txBody>
        </p:sp>
        <p:sp>
          <p:nvSpPr>
            <p:cNvPr id="34"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P</a:t>
              </a:r>
            </a:p>
          </p:txBody>
        </p:sp>
        <p:sp>
          <p:nvSpPr>
            <p:cNvPr id="35"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1200" dirty="0">
                  <a:solidFill>
                    <a:schemeClr val="tx1"/>
                  </a:solidFill>
                  <a:latin typeface="Arial" charset="0"/>
                  <a:ea typeface="ＭＳ Ｐゴシック" charset="0"/>
                  <a:cs typeface="Arial" charset="0"/>
                  <a:sym typeface="Arial" charset="0"/>
                </a:rPr>
                <a:t>The Accelerated Learning  </a:t>
              </a:r>
              <a:r>
                <a:rPr lang="en-US" sz="1200" dirty="0" smtClean="0">
                  <a:solidFill>
                    <a:schemeClr val="tx1"/>
                  </a:solidFill>
                  <a:latin typeface="Arial" charset="0"/>
                  <a:ea typeface="ＭＳ Ｐゴシック" charset="0"/>
                  <a:cs typeface="Arial" charset="0"/>
                  <a:sym typeface="Arial" charset="0"/>
                </a:rPr>
                <a:t>Program</a:t>
              </a:r>
              <a:endParaRPr lang="en-US" sz="1200" dirty="0">
                <a:solidFill>
                  <a:schemeClr val="tx1"/>
                </a:solidFill>
                <a:latin typeface="Arial" charset="0"/>
                <a:ea typeface="ＭＳ Ｐゴシック" charset="0"/>
                <a:cs typeface="Arial" charset="0"/>
                <a:sym typeface="Arial" charset="0"/>
              </a:endParaRPr>
            </a:p>
          </p:txBody>
        </p:sp>
      </p:grpSp>
      <p:grpSp>
        <p:nvGrpSpPr>
          <p:cNvPr id="4" name="Group 3"/>
          <p:cNvGrpSpPr/>
          <p:nvPr/>
        </p:nvGrpSpPr>
        <p:grpSpPr>
          <a:xfrm>
            <a:off x="-31061" y="1066800"/>
            <a:ext cx="9175061" cy="838200"/>
            <a:chOff x="-31062" y="1524000"/>
            <a:chExt cx="9175061" cy="838200"/>
          </a:xfrm>
        </p:grpSpPr>
        <p:sp>
          <p:nvSpPr>
            <p:cNvPr id="2" name="Rectangle 1"/>
            <p:cNvSpPr/>
            <p:nvPr/>
          </p:nvSpPr>
          <p:spPr>
            <a:xfrm>
              <a:off x="-31062" y="15240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Backward Curriculum Design</a:t>
              </a:r>
            </a:p>
          </p:txBody>
        </p:sp>
      </p:grpSp>
      <p:grpSp>
        <p:nvGrpSpPr>
          <p:cNvPr id="15" name="Group 14"/>
          <p:cNvGrpSpPr/>
          <p:nvPr/>
        </p:nvGrpSpPr>
        <p:grpSpPr>
          <a:xfrm>
            <a:off x="-31061" y="2057400"/>
            <a:ext cx="9175061" cy="838200"/>
            <a:chOff x="-31062" y="1524000"/>
            <a:chExt cx="9175061" cy="838200"/>
          </a:xfrm>
        </p:grpSpPr>
        <p:sp>
          <p:nvSpPr>
            <p:cNvPr id="16" name="Rectangle 15"/>
            <p:cNvSpPr/>
            <p:nvPr/>
          </p:nvSpPr>
          <p:spPr>
            <a:xfrm>
              <a:off x="-31062" y="1524000"/>
              <a:ext cx="9175061" cy="838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Active Learning</a:t>
              </a:r>
            </a:p>
          </p:txBody>
        </p:sp>
      </p:grpSp>
      <p:grpSp>
        <p:nvGrpSpPr>
          <p:cNvPr id="18" name="Group 17"/>
          <p:cNvGrpSpPr/>
          <p:nvPr/>
        </p:nvGrpSpPr>
        <p:grpSpPr>
          <a:xfrm>
            <a:off x="1" y="3048000"/>
            <a:ext cx="9175061" cy="838200"/>
            <a:chOff x="-54742" y="1219200"/>
            <a:chExt cx="9175061" cy="838200"/>
          </a:xfrm>
        </p:grpSpPr>
        <p:sp>
          <p:nvSpPr>
            <p:cNvPr id="19" name="Rectangle 18"/>
            <p:cNvSpPr/>
            <p:nvPr/>
          </p:nvSpPr>
          <p:spPr>
            <a:xfrm>
              <a:off x="-54742" y="12192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4742" y="1371600"/>
              <a:ext cx="9144000" cy="584776"/>
            </a:xfrm>
            <a:prstGeom prst="rect">
              <a:avLst/>
            </a:prstGeom>
            <a:noFill/>
          </p:spPr>
          <p:txBody>
            <a:bodyPr wrap="square" rtlCol="0">
              <a:spAutoFit/>
            </a:bodyPr>
            <a:lstStyle/>
            <a:p>
              <a:pPr algn="ctr">
                <a:buSzPct val="100000"/>
              </a:pPr>
              <a:r>
                <a:rPr lang="en-US" sz="3200" dirty="0" smtClean="0">
                  <a:solidFill>
                    <a:schemeClr val="bg1"/>
                  </a:solidFill>
                </a:rPr>
                <a:t>Integrated Reading and Writing</a:t>
              </a:r>
            </a:p>
          </p:txBody>
        </p:sp>
      </p:grpSp>
      <p:grpSp>
        <p:nvGrpSpPr>
          <p:cNvPr id="25" name="Group 24"/>
          <p:cNvGrpSpPr/>
          <p:nvPr/>
        </p:nvGrpSpPr>
        <p:grpSpPr>
          <a:xfrm>
            <a:off x="-31062" y="4038600"/>
            <a:ext cx="9175061" cy="838200"/>
            <a:chOff x="-31062" y="1524000"/>
            <a:chExt cx="9175061" cy="838200"/>
          </a:xfrm>
        </p:grpSpPr>
        <p:sp>
          <p:nvSpPr>
            <p:cNvPr id="26" name="Rectangle 25"/>
            <p:cNvSpPr/>
            <p:nvPr/>
          </p:nvSpPr>
          <p:spPr>
            <a:xfrm>
              <a:off x="-31062" y="1524000"/>
              <a:ext cx="9175061" cy="838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Thinking Skills in the Writing Classroom</a:t>
              </a:r>
            </a:p>
          </p:txBody>
        </p:sp>
      </p:grpSp>
      <p:grpSp>
        <p:nvGrpSpPr>
          <p:cNvPr id="28" name="Group 27"/>
          <p:cNvGrpSpPr/>
          <p:nvPr/>
        </p:nvGrpSpPr>
        <p:grpSpPr>
          <a:xfrm>
            <a:off x="-31062" y="5029200"/>
            <a:ext cx="9175061" cy="838200"/>
            <a:chOff x="-31062" y="1524000"/>
            <a:chExt cx="9175061" cy="838200"/>
          </a:xfrm>
        </p:grpSpPr>
        <p:sp>
          <p:nvSpPr>
            <p:cNvPr id="29" name="Rectangle 28"/>
            <p:cNvSpPr/>
            <p:nvPr/>
          </p:nvSpPr>
          <p:spPr>
            <a:xfrm>
              <a:off x="-31062" y="15240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Editing Skills</a:t>
              </a:r>
            </a:p>
          </p:txBody>
        </p:sp>
      </p:grpSp>
    </p:spTree>
    <p:extLst>
      <p:ext uri="{BB962C8B-B14F-4D97-AF65-F5344CB8AC3E}">
        <p14:creationId xmlns:p14="http://schemas.microsoft.com/office/powerpoint/2010/main" val="153625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TextBox 1"/>
          <p:cNvSpPr txBox="1"/>
          <p:nvPr/>
        </p:nvSpPr>
        <p:spPr>
          <a:xfrm>
            <a:off x="381000" y="304800"/>
            <a:ext cx="8458200" cy="584776"/>
          </a:xfrm>
          <a:prstGeom prst="rect">
            <a:avLst/>
          </a:prstGeom>
          <a:noFill/>
        </p:spPr>
        <p:txBody>
          <a:bodyPr wrap="square" rtlCol="0">
            <a:spAutoFit/>
          </a:bodyPr>
          <a:lstStyle/>
          <a:p>
            <a:pPr algn="ctr"/>
            <a:r>
              <a:rPr lang="en-US" sz="3200" dirty="0" smtClean="0">
                <a:latin typeface="Arial"/>
              </a:rPr>
              <a:t>The Research on Teaching Grammar</a:t>
            </a:r>
            <a:endParaRPr lang="en-US" sz="3200" dirty="0">
              <a:latin typeface="Arial"/>
            </a:endParaRPr>
          </a:p>
        </p:txBody>
      </p:sp>
      <p:sp>
        <p:nvSpPr>
          <p:cNvPr id="5" name="TextBox 4"/>
          <p:cNvSpPr txBox="1"/>
          <p:nvPr/>
        </p:nvSpPr>
        <p:spPr>
          <a:xfrm>
            <a:off x="381000" y="1828800"/>
            <a:ext cx="8382000" cy="5262980"/>
          </a:xfrm>
          <a:prstGeom prst="rect">
            <a:avLst/>
          </a:prstGeom>
          <a:noFill/>
        </p:spPr>
        <p:txBody>
          <a:bodyPr wrap="square" rtlCol="0">
            <a:spAutoFit/>
          </a:bodyPr>
          <a:lstStyle/>
          <a:p>
            <a:pPr marL="919163" indent="-919163"/>
            <a:r>
              <a:rPr lang="en-US" sz="2800" dirty="0">
                <a:latin typeface="Arial"/>
              </a:rPr>
              <a:t>Braddock, Richard, Richard Lloyd-Jones, and Lowell Schoer.  </a:t>
            </a:r>
            <a:r>
              <a:rPr lang="en-US" sz="2800" i="1" dirty="0">
                <a:latin typeface="Arial"/>
              </a:rPr>
              <a:t>Research in Written Communication</a:t>
            </a:r>
            <a:r>
              <a:rPr lang="en-US" sz="2800" dirty="0">
                <a:latin typeface="Arial"/>
              </a:rPr>
              <a:t>.  Urbana, IL: NCTE, 1963</a:t>
            </a:r>
            <a:r>
              <a:rPr lang="en-US" sz="2800" dirty="0" smtClean="0">
                <a:latin typeface="Arial"/>
              </a:rPr>
              <a:t>.</a:t>
            </a:r>
            <a:r>
              <a:rPr lang="en-US" sz="2800" dirty="0">
                <a:latin typeface="Arial"/>
              </a:rPr>
              <a:t>  </a:t>
            </a:r>
            <a:endParaRPr lang="en-US" sz="2800" dirty="0" smtClean="0">
              <a:latin typeface="Arial"/>
            </a:endParaRPr>
          </a:p>
          <a:p>
            <a:pPr marL="919163" indent="-919163"/>
            <a:endParaRPr lang="en-US" sz="2800" dirty="0">
              <a:latin typeface="Arial"/>
            </a:endParaRPr>
          </a:p>
          <a:p>
            <a:pPr marL="919163" indent="-919163"/>
            <a:r>
              <a:rPr lang="en-US" sz="2800" dirty="0">
                <a:latin typeface="Arial"/>
              </a:rPr>
              <a:t>Hillocks, George. </a:t>
            </a:r>
            <a:r>
              <a:rPr lang="en-US" sz="2800" i="1" dirty="0">
                <a:latin typeface="Arial"/>
              </a:rPr>
              <a:t>Research on Written Communication</a:t>
            </a:r>
            <a:r>
              <a:rPr lang="en-US" sz="2800" dirty="0">
                <a:latin typeface="Arial"/>
              </a:rPr>
              <a:t>.  Urbana, IL: NCTE, 1986</a:t>
            </a:r>
            <a:r>
              <a:rPr lang="en-US" sz="2800" dirty="0" smtClean="0">
                <a:latin typeface="Arial"/>
              </a:rPr>
              <a:t>.</a:t>
            </a:r>
          </a:p>
          <a:p>
            <a:pPr marL="919163" indent="-919163"/>
            <a:endParaRPr lang="en-US" sz="2800" dirty="0">
              <a:latin typeface="Arial"/>
            </a:endParaRPr>
          </a:p>
          <a:p>
            <a:pPr marL="919163" indent="-919163"/>
            <a:r>
              <a:rPr lang="en-US" sz="2800" dirty="0">
                <a:latin typeface="Arial"/>
              </a:rPr>
              <a:t>Kolln, Martha. “Closing the Books on Alchemy.” </a:t>
            </a:r>
            <a:r>
              <a:rPr lang="en-US" sz="2800" i="1" dirty="0">
                <a:latin typeface="Arial"/>
              </a:rPr>
              <a:t>College Composition and Communication</a:t>
            </a:r>
            <a:r>
              <a:rPr lang="en-US" sz="2800" dirty="0">
                <a:latin typeface="Arial"/>
              </a:rPr>
              <a:t>.  32.4 (Jun 1981) 139-51.</a:t>
            </a:r>
          </a:p>
          <a:p>
            <a:endParaRPr lang="en-US" sz="2800" dirty="0">
              <a:latin typeface="Arial"/>
            </a:endParaRPr>
          </a:p>
          <a:p>
            <a:endParaRPr lang="en-US" sz="2800" dirty="0">
              <a:latin typeface="Arial"/>
            </a:endParaRPr>
          </a:p>
        </p:txBody>
      </p:sp>
    </p:spTree>
    <p:extLst>
      <p:ext uri="{BB962C8B-B14F-4D97-AF65-F5344CB8AC3E}">
        <p14:creationId xmlns:p14="http://schemas.microsoft.com/office/powerpoint/2010/main" val="3979595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15CB0"/>
        </a:solidFill>
        <a:effectLst/>
      </p:bgPr>
    </p:bg>
    <p:spTree>
      <p:nvGrpSpPr>
        <p:cNvPr id="1" name=""/>
        <p:cNvGrpSpPr/>
        <p:nvPr/>
      </p:nvGrpSpPr>
      <p:grpSpPr>
        <a:xfrm>
          <a:off x="0" y="0"/>
          <a:ext cx="0" cy="0"/>
          <a:chOff x="0" y="0"/>
          <a:chExt cx="0" cy="0"/>
        </a:xfrm>
      </p:grpSpPr>
      <p:sp>
        <p:nvSpPr>
          <p:cNvPr id="2" name="Rectangle 1"/>
          <p:cNvSpPr/>
          <p:nvPr/>
        </p:nvSpPr>
        <p:spPr>
          <a:xfrm rot="19186578">
            <a:off x="-63716" y="1444172"/>
            <a:ext cx="4237372"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l">
              <a:buClr>
                <a:srgbClr val="7FA500"/>
              </a:buClr>
            </a:pPr>
            <a:r>
              <a:rPr lang="en-US" sz="3600" dirty="0" smtClean="0"/>
              <a:t>can’t write a thesis</a:t>
            </a:r>
            <a:endParaRPr lang="en-US" sz="3600" dirty="0"/>
          </a:p>
        </p:txBody>
      </p:sp>
      <p:sp>
        <p:nvSpPr>
          <p:cNvPr id="3" name="Rectangle 2"/>
          <p:cNvSpPr/>
          <p:nvPr/>
        </p:nvSpPr>
        <p:spPr>
          <a:xfrm rot="1311136">
            <a:off x="4325182" y="1206265"/>
            <a:ext cx="5019601"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l">
              <a:buClr>
                <a:srgbClr val="7FA500"/>
              </a:buClr>
            </a:pPr>
            <a:r>
              <a:rPr lang="en-US" sz="3600" dirty="0" smtClean="0"/>
              <a:t>no concrete examples</a:t>
            </a:r>
            <a:endParaRPr lang="en-US" sz="3600" dirty="0"/>
          </a:p>
        </p:txBody>
      </p:sp>
      <p:sp>
        <p:nvSpPr>
          <p:cNvPr id="4" name="Rectangle 3"/>
          <p:cNvSpPr/>
          <p:nvPr/>
        </p:nvSpPr>
        <p:spPr>
          <a:xfrm rot="21128680">
            <a:off x="404777" y="2912397"/>
            <a:ext cx="4345943"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l">
              <a:buClr>
                <a:srgbClr val="7FA500"/>
              </a:buClr>
            </a:pPr>
            <a:r>
              <a:rPr lang="en-US" sz="3600" dirty="0" smtClean="0"/>
              <a:t>sentence fragments</a:t>
            </a:r>
            <a:endParaRPr lang="en-US" sz="3600" dirty="0"/>
          </a:p>
        </p:txBody>
      </p:sp>
      <p:sp>
        <p:nvSpPr>
          <p:cNvPr id="7" name="Rectangle 6"/>
          <p:cNvSpPr/>
          <p:nvPr/>
        </p:nvSpPr>
        <p:spPr>
          <a:xfrm rot="2117356">
            <a:off x="1916966" y="5018644"/>
            <a:ext cx="438987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l">
              <a:buClr>
                <a:srgbClr val="7FA500"/>
              </a:buClr>
            </a:pPr>
            <a:r>
              <a:rPr lang="en-US" sz="3600" dirty="0" smtClean="0"/>
              <a:t>confusing words</a:t>
            </a:r>
            <a:endParaRPr lang="en-US" sz="3600" dirty="0"/>
          </a:p>
        </p:txBody>
      </p:sp>
      <p:sp>
        <p:nvSpPr>
          <p:cNvPr id="10" name="Rectangle 9"/>
          <p:cNvSpPr/>
          <p:nvPr/>
        </p:nvSpPr>
        <p:spPr>
          <a:xfrm rot="1498021">
            <a:off x="2653019" y="2166517"/>
            <a:ext cx="501989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l">
              <a:buClr>
                <a:srgbClr val="7FA500"/>
              </a:buClr>
            </a:pPr>
            <a:r>
              <a:rPr lang="en-US" sz="3600" dirty="0" smtClean="0"/>
              <a:t>subject-verb agreement</a:t>
            </a:r>
            <a:endParaRPr lang="en-US" sz="3600" dirty="0"/>
          </a:p>
        </p:txBody>
      </p:sp>
      <p:sp>
        <p:nvSpPr>
          <p:cNvPr id="11" name="Rectangle 10"/>
          <p:cNvSpPr/>
          <p:nvPr/>
        </p:nvSpPr>
        <p:spPr>
          <a:xfrm rot="21419496">
            <a:off x="4741480" y="3967371"/>
            <a:ext cx="334264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ctr">
              <a:buClr>
                <a:srgbClr val="7FA500"/>
              </a:buClr>
            </a:pPr>
            <a:r>
              <a:rPr lang="en-US" sz="3600" dirty="0" err="1" smtClean="0"/>
              <a:t>mla</a:t>
            </a:r>
            <a:r>
              <a:rPr lang="en-US" sz="3600" dirty="0" smtClean="0"/>
              <a:t> format</a:t>
            </a:r>
            <a:endParaRPr lang="en-US" sz="3600" dirty="0"/>
          </a:p>
        </p:txBody>
      </p:sp>
      <p:sp>
        <p:nvSpPr>
          <p:cNvPr id="12" name="Rectangle 11"/>
          <p:cNvSpPr/>
          <p:nvPr/>
        </p:nvSpPr>
        <p:spPr>
          <a:xfrm>
            <a:off x="-381000" y="3048000"/>
            <a:ext cx="998219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ctr">
              <a:buClr>
                <a:srgbClr val="7FA500"/>
              </a:buClr>
            </a:pPr>
            <a:r>
              <a:rPr lang="en-US" sz="5400" dirty="0"/>
              <a:t>when we asked students . . .</a:t>
            </a:r>
          </a:p>
        </p:txBody>
      </p:sp>
      <p:sp>
        <p:nvSpPr>
          <p:cNvPr id="9" name="Rectangle 8"/>
          <p:cNvSpPr/>
          <p:nvPr/>
        </p:nvSpPr>
        <p:spPr>
          <a:xfrm>
            <a:off x="-381000" y="3048000"/>
            <a:ext cx="998219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ctr">
              <a:buClr>
                <a:srgbClr val="7FA500"/>
              </a:buClr>
            </a:pPr>
            <a:r>
              <a:rPr lang="en-US" sz="5400" dirty="0"/>
              <a:t>They told us “</a:t>
            </a:r>
            <a:r>
              <a:rPr lang="en-US" sz="5400" dirty="0" smtClean="0"/>
              <a:t>none of the above”</a:t>
            </a:r>
            <a:endParaRPr lang="en-US" sz="5400" dirty="0"/>
          </a:p>
        </p:txBody>
      </p:sp>
    </p:spTree>
    <p:extLst>
      <p:ext uri="{BB962C8B-B14F-4D97-AF65-F5344CB8AC3E}">
        <p14:creationId xmlns:p14="http://schemas.microsoft.com/office/powerpoint/2010/main" val="88918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0" grpId="0" animBg="1"/>
      <p:bldP spid="11" grpId="0" animBg="1"/>
      <p:bldP spid="12" grpId="0" animBg="1"/>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1216" y="2743200"/>
            <a:ext cx="8382000" cy="1815882"/>
          </a:xfrm>
          <a:prstGeom prst="rect">
            <a:avLst/>
          </a:prstGeom>
          <a:noFill/>
        </p:spPr>
        <p:txBody>
          <a:bodyPr wrap="square" rtlCol="0">
            <a:spAutoFit/>
          </a:bodyPr>
          <a:lstStyle/>
          <a:p>
            <a:r>
              <a:rPr lang="en-US" sz="2800" dirty="0" smtClean="0">
                <a:latin typeface="Arial"/>
              </a:rPr>
              <a:t>Why do so many English teachers continue to “teach grammar” in fairly traditional ways?</a:t>
            </a:r>
            <a:endParaRPr lang="en-US" sz="2800" dirty="0">
              <a:latin typeface="Arial"/>
            </a:endParaRPr>
          </a:p>
          <a:p>
            <a:endParaRPr lang="en-US" sz="2800" dirty="0">
              <a:latin typeface="Arial"/>
            </a:endParaRPr>
          </a:p>
          <a:p>
            <a:endParaRPr lang="en-US" sz="2800" dirty="0">
              <a:latin typeface="Arial"/>
            </a:endParaRP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381000" y="304800"/>
            <a:ext cx="8458200" cy="584776"/>
          </a:xfrm>
          <a:prstGeom prst="rect">
            <a:avLst/>
          </a:prstGeom>
          <a:noFill/>
        </p:spPr>
        <p:txBody>
          <a:bodyPr wrap="square" rtlCol="0">
            <a:spAutoFit/>
          </a:bodyPr>
          <a:lstStyle/>
          <a:p>
            <a:pPr algn="ctr"/>
            <a:r>
              <a:rPr lang="en-US" sz="3200" dirty="0" smtClean="0">
                <a:latin typeface="Arial"/>
              </a:rPr>
              <a:t>The Research on Teaching Grammar</a:t>
            </a:r>
            <a:endParaRPr lang="en-US" sz="3200" dirty="0">
              <a:latin typeface="Arial"/>
            </a:endParaRPr>
          </a:p>
        </p:txBody>
      </p:sp>
    </p:spTree>
    <p:extLst>
      <p:ext uri="{BB962C8B-B14F-4D97-AF65-F5344CB8AC3E}">
        <p14:creationId xmlns:p14="http://schemas.microsoft.com/office/powerpoint/2010/main" val="68381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TextBox 1"/>
          <p:cNvSpPr txBox="1"/>
          <p:nvPr/>
        </p:nvSpPr>
        <p:spPr>
          <a:xfrm>
            <a:off x="0" y="304800"/>
            <a:ext cx="9144000" cy="584776"/>
          </a:xfrm>
          <a:prstGeom prst="rect">
            <a:avLst/>
          </a:prstGeom>
          <a:noFill/>
        </p:spPr>
        <p:txBody>
          <a:bodyPr wrap="square" rtlCol="0">
            <a:spAutoFit/>
          </a:bodyPr>
          <a:lstStyle/>
          <a:p>
            <a:pPr algn="ctr"/>
            <a:r>
              <a:rPr lang="en-US" sz="3200" dirty="0" smtClean="0">
                <a:latin typeface="Arial"/>
              </a:rPr>
              <a:t>The Goal of Teaching Grammar</a:t>
            </a:r>
            <a:endParaRPr lang="en-US" sz="3200" dirty="0">
              <a:latin typeface="Arial"/>
            </a:endParaRPr>
          </a:p>
        </p:txBody>
      </p:sp>
      <p:sp>
        <p:nvSpPr>
          <p:cNvPr id="5" name="TextBox 4"/>
          <p:cNvSpPr txBox="1"/>
          <p:nvPr/>
        </p:nvSpPr>
        <p:spPr>
          <a:xfrm>
            <a:off x="990600" y="2438400"/>
            <a:ext cx="7696200" cy="1815882"/>
          </a:xfrm>
          <a:prstGeom prst="rect">
            <a:avLst/>
          </a:prstGeom>
          <a:noFill/>
        </p:spPr>
        <p:txBody>
          <a:bodyPr wrap="square" rtlCol="0">
            <a:spAutoFit/>
          </a:bodyPr>
          <a:lstStyle/>
          <a:p>
            <a:pPr lvl="0"/>
            <a:r>
              <a:rPr lang="en-US" sz="2800" dirty="0">
                <a:latin typeface="Arial"/>
              </a:rPr>
              <a:t>T</a:t>
            </a:r>
            <a:r>
              <a:rPr lang="en-US" sz="2800" dirty="0" smtClean="0">
                <a:latin typeface="Arial"/>
              </a:rPr>
              <a:t>he </a:t>
            </a:r>
            <a:r>
              <a:rPr lang="en-US" sz="2800" dirty="0">
                <a:latin typeface="Arial"/>
              </a:rPr>
              <a:t>goal </a:t>
            </a:r>
            <a:r>
              <a:rPr lang="en-US" sz="2800" dirty="0" smtClean="0">
                <a:latin typeface="Arial"/>
              </a:rPr>
              <a:t>of whatever we do under the vague umbrella of “teaching grammar” is </a:t>
            </a:r>
            <a:r>
              <a:rPr lang="en-US" sz="2800" i="1" dirty="0">
                <a:latin typeface="Arial"/>
              </a:rPr>
              <a:t>not</a:t>
            </a:r>
            <a:r>
              <a:rPr lang="en-US" sz="2800" dirty="0">
                <a:latin typeface="Arial"/>
              </a:rPr>
              <a:t> </a:t>
            </a:r>
            <a:r>
              <a:rPr lang="en-US" sz="2800" dirty="0" smtClean="0">
                <a:latin typeface="Arial"/>
              </a:rPr>
              <a:t>turning our students </a:t>
            </a:r>
            <a:r>
              <a:rPr lang="en-US" sz="2800" dirty="0">
                <a:latin typeface="Arial"/>
              </a:rPr>
              <a:t>into grammarians, but </a:t>
            </a:r>
            <a:r>
              <a:rPr lang="en-US" sz="2800" dirty="0" smtClean="0">
                <a:latin typeface="Arial"/>
              </a:rPr>
              <a:t>into more effective editors of their own writing.</a:t>
            </a:r>
            <a:endParaRPr lang="en-US" sz="2800" dirty="0">
              <a:latin typeface="Arial"/>
            </a:endParaRPr>
          </a:p>
        </p:txBody>
      </p:sp>
    </p:spTree>
    <p:extLst>
      <p:ext uri="{BB962C8B-B14F-4D97-AF65-F5344CB8AC3E}">
        <p14:creationId xmlns:p14="http://schemas.microsoft.com/office/powerpoint/2010/main" val="117006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524000"/>
            <a:ext cx="7696200" cy="954107"/>
          </a:xfrm>
          <a:prstGeom prst="rect">
            <a:avLst/>
          </a:prstGeom>
          <a:noFill/>
        </p:spPr>
        <p:txBody>
          <a:bodyPr wrap="square" rtlCol="0">
            <a:spAutoFit/>
          </a:bodyPr>
          <a:lstStyle/>
          <a:p>
            <a:pPr lvl="0"/>
            <a:r>
              <a:rPr lang="en-US" sz="2800" dirty="0" smtClean="0">
                <a:latin typeface="Arial"/>
              </a:rPr>
              <a:t>This would seem to mean </a:t>
            </a:r>
            <a:r>
              <a:rPr lang="en-US" sz="2800" dirty="0">
                <a:latin typeface="Arial"/>
              </a:rPr>
              <a:t>less terminology/fewer </a:t>
            </a:r>
            <a:r>
              <a:rPr lang="en-US" sz="2800" dirty="0" smtClean="0">
                <a:latin typeface="Arial"/>
              </a:rPr>
              <a:t>concepts</a:t>
            </a:r>
            <a:r>
              <a:rPr lang="en-US" sz="2800" dirty="0">
                <a:latin typeface="Arial"/>
              </a:rPr>
              <a:t>.</a:t>
            </a: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TextBox 7"/>
          <p:cNvSpPr txBox="1"/>
          <p:nvPr/>
        </p:nvSpPr>
        <p:spPr>
          <a:xfrm>
            <a:off x="0" y="304800"/>
            <a:ext cx="9144000" cy="584776"/>
          </a:xfrm>
          <a:prstGeom prst="rect">
            <a:avLst/>
          </a:prstGeom>
          <a:noFill/>
        </p:spPr>
        <p:txBody>
          <a:bodyPr wrap="square" rtlCol="0">
            <a:spAutoFit/>
          </a:bodyPr>
          <a:lstStyle/>
          <a:p>
            <a:pPr algn="ctr"/>
            <a:r>
              <a:rPr lang="en-US" sz="3200" dirty="0" smtClean="0">
                <a:latin typeface="Arial"/>
              </a:rPr>
              <a:t>The Goal of Teaching Grammar</a:t>
            </a:r>
            <a:endParaRPr lang="en-US" sz="3200" dirty="0">
              <a:latin typeface="Arial"/>
            </a:endParaRPr>
          </a:p>
        </p:txBody>
      </p:sp>
      <p:sp>
        <p:nvSpPr>
          <p:cNvPr id="9" name="TextBox 8"/>
          <p:cNvSpPr txBox="1"/>
          <p:nvPr/>
        </p:nvSpPr>
        <p:spPr>
          <a:xfrm>
            <a:off x="2057400" y="2466422"/>
            <a:ext cx="4724400" cy="4419671"/>
          </a:xfrm>
          <a:prstGeom prst="rect">
            <a:avLst/>
          </a:prstGeom>
          <a:noFill/>
        </p:spPr>
        <p:txBody>
          <a:bodyPr wrap="square" rtlCol="0">
            <a:spAutoFit/>
          </a:bodyPr>
          <a:lstStyle/>
          <a:p>
            <a:pPr marL="457200" lvl="0" indent="-457200">
              <a:lnSpc>
                <a:spcPct val="90000"/>
              </a:lnSpc>
              <a:buSzPct val="75000"/>
              <a:buBlip>
                <a:blip r:embed="rId2"/>
              </a:buBlip>
            </a:pPr>
            <a:r>
              <a:rPr lang="en-US" sz="2400" dirty="0" smtClean="0"/>
              <a:t>subject</a:t>
            </a:r>
          </a:p>
          <a:p>
            <a:pPr marL="457200" lvl="0" indent="-457200">
              <a:lnSpc>
                <a:spcPct val="90000"/>
              </a:lnSpc>
              <a:buSzPct val="75000"/>
              <a:buBlip>
                <a:blip r:embed="rId2"/>
              </a:buBlip>
            </a:pPr>
            <a:r>
              <a:rPr lang="en-US" sz="2400" dirty="0" smtClean="0"/>
              <a:t>verb</a:t>
            </a:r>
          </a:p>
          <a:p>
            <a:pPr marL="457200" lvl="0" indent="-457200">
              <a:lnSpc>
                <a:spcPct val="90000"/>
              </a:lnSpc>
              <a:buSzPct val="75000"/>
              <a:buBlip>
                <a:blip r:embed="rId2"/>
              </a:buBlip>
            </a:pPr>
            <a:r>
              <a:rPr lang="en-US" sz="2400" dirty="0" smtClean="0"/>
              <a:t>sentence</a:t>
            </a:r>
          </a:p>
          <a:p>
            <a:pPr marL="457200" lvl="0" indent="-457200">
              <a:lnSpc>
                <a:spcPct val="90000"/>
              </a:lnSpc>
              <a:buSzPct val="75000"/>
              <a:buBlip>
                <a:blip r:embed="rId2"/>
              </a:buBlip>
            </a:pPr>
            <a:r>
              <a:rPr lang="en-US" sz="2400" dirty="0" smtClean="0"/>
              <a:t>independent clause</a:t>
            </a:r>
          </a:p>
          <a:p>
            <a:pPr marL="457200" lvl="0" indent="-457200">
              <a:lnSpc>
                <a:spcPct val="90000"/>
              </a:lnSpc>
              <a:buSzPct val="75000"/>
              <a:buBlip>
                <a:blip r:embed="rId2"/>
              </a:buBlip>
            </a:pPr>
            <a:r>
              <a:rPr lang="en-US" sz="2400" dirty="0" smtClean="0"/>
              <a:t>pronoun</a:t>
            </a:r>
          </a:p>
          <a:p>
            <a:pPr marL="914400" lvl="1" indent="-457200">
              <a:lnSpc>
                <a:spcPct val="90000"/>
              </a:lnSpc>
              <a:buSzPct val="75000"/>
              <a:buBlip>
                <a:blip r:embed="rId3"/>
              </a:buBlip>
            </a:pPr>
            <a:r>
              <a:rPr lang="en-US" sz="2400" dirty="0" smtClean="0"/>
              <a:t>personal </a:t>
            </a:r>
          </a:p>
          <a:p>
            <a:pPr marL="914400" lvl="1" indent="-457200">
              <a:lnSpc>
                <a:spcPct val="90000"/>
              </a:lnSpc>
              <a:buSzPct val="75000"/>
              <a:buBlip>
                <a:blip r:embed="rId3"/>
              </a:buBlip>
            </a:pPr>
            <a:r>
              <a:rPr lang="en-US" sz="2400" dirty="0" smtClean="0"/>
              <a:t>relative</a:t>
            </a:r>
          </a:p>
          <a:p>
            <a:pPr marL="914400" lvl="1" indent="-457200">
              <a:lnSpc>
                <a:spcPct val="90000"/>
              </a:lnSpc>
              <a:buSzPct val="75000"/>
              <a:buBlip>
                <a:blip r:embed="rId3"/>
              </a:buBlip>
            </a:pPr>
            <a:r>
              <a:rPr lang="en-US" sz="2400" dirty="0" smtClean="0"/>
              <a:t>demonstrative</a:t>
            </a:r>
          </a:p>
          <a:p>
            <a:pPr marL="914400" lvl="1" indent="-457200">
              <a:lnSpc>
                <a:spcPct val="90000"/>
              </a:lnSpc>
              <a:buSzPct val="75000"/>
              <a:buBlip>
                <a:blip r:embed="rId3"/>
              </a:buBlip>
            </a:pPr>
            <a:r>
              <a:rPr lang="en-US" sz="2400" dirty="0" smtClean="0"/>
              <a:t>indefinite</a:t>
            </a:r>
          </a:p>
          <a:p>
            <a:pPr marL="914400" lvl="1" indent="-457200">
              <a:lnSpc>
                <a:spcPct val="90000"/>
              </a:lnSpc>
              <a:buSzPct val="75000"/>
              <a:buBlip>
                <a:blip r:embed="rId3"/>
              </a:buBlip>
            </a:pPr>
            <a:r>
              <a:rPr lang="en-US" sz="2400" dirty="0" smtClean="0"/>
              <a:t>possessive</a:t>
            </a:r>
          </a:p>
          <a:p>
            <a:pPr marL="914400" lvl="1" indent="-457200">
              <a:lnSpc>
                <a:spcPct val="90000"/>
              </a:lnSpc>
              <a:buSzPct val="75000"/>
              <a:buBlip>
                <a:blip r:embed="rId3"/>
              </a:buBlip>
            </a:pPr>
            <a:r>
              <a:rPr lang="en-US" sz="2400" dirty="0" smtClean="0"/>
              <a:t>reflexive</a:t>
            </a:r>
          </a:p>
          <a:p>
            <a:pPr marL="914400" lvl="1" indent="-457200">
              <a:lnSpc>
                <a:spcPct val="90000"/>
              </a:lnSpc>
              <a:buSzPct val="75000"/>
              <a:buBlip>
                <a:blip r:embed="rId3"/>
              </a:buBlip>
            </a:pPr>
            <a:r>
              <a:rPr lang="en-US" sz="2400" dirty="0" smtClean="0"/>
              <a:t>intensive</a:t>
            </a:r>
          </a:p>
          <a:p>
            <a:pPr marL="914400" lvl="1" indent="-457200">
              <a:lnSpc>
                <a:spcPct val="90000"/>
              </a:lnSpc>
              <a:buSzPct val="75000"/>
              <a:buBlip>
                <a:blip r:embed="rId2"/>
              </a:buBlip>
            </a:pPr>
            <a:endParaRPr lang="en-US" sz="2400" dirty="0" smtClean="0"/>
          </a:p>
        </p:txBody>
      </p:sp>
    </p:spTree>
    <p:extLst>
      <p:ext uri="{BB962C8B-B14F-4D97-AF65-F5344CB8AC3E}">
        <p14:creationId xmlns:p14="http://schemas.microsoft.com/office/powerpoint/2010/main" val="341877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524000"/>
            <a:ext cx="7696200" cy="954107"/>
          </a:xfrm>
          <a:prstGeom prst="rect">
            <a:avLst/>
          </a:prstGeom>
          <a:noFill/>
        </p:spPr>
        <p:txBody>
          <a:bodyPr wrap="square" rtlCol="0">
            <a:spAutoFit/>
          </a:bodyPr>
          <a:lstStyle/>
          <a:p>
            <a:pPr lvl="0"/>
            <a:r>
              <a:rPr lang="en-US" sz="2800" dirty="0" smtClean="0">
                <a:latin typeface="Arial"/>
              </a:rPr>
              <a:t>This would seem to mean </a:t>
            </a:r>
            <a:r>
              <a:rPr lang="en-US" sz="2800" dirty="0">
                <a:latin typeface="Arial"/>
              </a:rPr>
              <a:t>less terminology/fewer </a:t>
            </a:r>
            <a:r>
              <a:rPr lang="en-US" sz="2800" dirty="0" smtClean="0">
                <a:latin typeface="Arial"/>
              </a:rPr>
              <a:t>concepts</a:t>
            </a:r>
            <a:r>
              <a:rPr lang="en-US" sz="2800" dirty="0">
                <a:latin typeface="Arial"/>
              </a:rPr>
              <a:t>.</a:t>
            </a: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TextBox 7"/>
          <p:cNvSpPr txBox="1"/>
          <p:nvPr/>
        </p:nvSpPr>
        <p:spPr>
          <a:xfrm>
            <a:off x="0" y="304800"/>
            <a:ext cx="9144000" cy="584776"/>
          </a:xfrm>
          <a:prstGeom prst="rect">
            <a:avLst/>
          </a:prstGeom>
          <a:noFill/>
        </p:spPr>
        <p:txBody>
          <a:bodyPr wrap="square" rtlCol="0">
            <a:spAutoFit/>
          </a:bodyPr>
          <a:lstStyle/>
          <a:p>
            <a:pPr algn="ctr"/>
            <a:r>
              <a:rPr lang="en-US" sz="3200" dirty="0" smtClean="0">
                <a:latin typeface="Arial"/>
              </a:rPr>
              <a:t>The Goal of Teaching Grammar</a:t>
            </a:r>
            <a:endParaRPr lang="en-US" sz="3200" dirty="0">
              <a:latin typeface="Arial"/>
            </a:endParaRPr>
          </a:p>
        </p:txBody>
      </p:sp>
      <p:sp>
        <p:nvSpPr>
          <p:cNvPr id="9" name="TextBox 8"/>
          <p:cNvSpPr txBox="1"/>
          <p:nvPr/>
        </p:nvSpPr>
        <p:spPr>
          <a:xfrm>
            <a:off x="2057400" y="2466422"/>
            <a:ext cx="4724400" cy="2092881"/>
          </a:xfrm>
          <a:prstGeom prst="rect">
            <a:avLst/>
          </a:prstGeom>
          <a:noFill/>
        </p:spPr>
        <p:txBody>
          <a:bodyPr wrap="square" rtlCol="0">
            <a:spAutoFit/>
          </a:bodyPr>
          <a:lstStyle/>
          <a:p>
            <a:pPr marL="457200" lvl="0" indent="-457200">
              <a:lnSpc>
                <a:spcPct val="90000"/>
              </a:lnSpc>
              <a:buSzPct val="75000"/>
              <a:buBlip>
                <a:blip r:embed="rId2"/>
              </a:buBlip>
            </a:pPr>
            <a:r>
              <a:rPr lang="en-US" sz="2400" dirty="0" smtClean="0"/>
              <a:t>subject</a:t>
            </a:r>
          </a:p>
          <a:p>
            <a:pPr marL="457200" lvl="0" indent="-457200">
              <a:lnSpc>
                <a:spcPct val="90000"/>
              </a:lnSpc>
              <a:buSzPct val="75000"/>
              <a:buBlip>
                <a:blip r:embed="rId2"/>
              </a:buBlip>
            </a:pPr>
            <a:r>
              <a:rPr lang="en-US" sz="2400" dirty="0" smtClean="0"/>
              <a:t>verb</a:t>
            </a:r>
          </a:p>
          <a:p>
            <a:pPr marL="457200" lvl="0" indent="-457200">
              <a:lnSpc>
                <a:spcPct val="90000"/>
              </a:lnSpc>
              <a:buSzPct val="75000"/>
              <a:buBlip>
                <a:blip r:embed="rId2"/>
              </a:buBlip>
            </a:pPr>
            <a:r>
              <a:rPr lang="en-US" sz="2400" dirty="0" smtClean="0"/>
              <a:t>sentence</a:t>
            </a:r>
          </a:p>
          <a:p>
            <a:pPr marL="457200" lvl="0" indent="-457200">
              <a:lnSpc>
                <a:spcPct val="90000"/>
              </a:lnSpc>
              <a:buSzPct val="75000"/>
              <a:buBlip>
                <a:blip r:embed="rId2"/>
              </a:buBlip>
            </a:pPr>
            <a:r>
              <a:rPr lang="en-US" sz="2400" dirty="0" smtClean="0"/>
              <a:t>independent clause</a:t>
            </a:r>
          </a:p>
          <a:p>
            <a:pPr marL="457200" lvl="0" indent="-457200">
              <a:lnSpc>
                <a:spcPct val="90000"/>
              </a:lnSpc>
              <a:buSzPct val="75000"/>
              <a:buBlip>
                <a:blip r:embed="rId2"/>
              </a:buBlip>
            </a:pPr>
            <a:r>
              <a:rPr lang="en-US" sz="2400" dirty="0" smtClean="0"/>
              <a:t>pronoun</a:t>
            </a:r>
          </a:p>
          <a:p>
            <a:pPr marL="914400" lvl="1" indent="-457200">
              <a:lnSpc>
                <a:spcPct val="90000"/>
              </a:lnSpc>
              <a:buSzPct val="75000"/>
              <a:buBlip>
                <a:blip r:embed="rId3"/>
              </a:buBlip>
            </a:pPr>
            <a:r>
              <a:rPr lang="en-US" sz="2400" dirty="0" smtClean="0"/>
              <a:t>personal </a:t>
            </a:r>
          </a:p>
        </p:txBody>
      </p:sp>
    </p:spTree>
    <p:extLst>
      <p:ext uri="{BB962C8B-B14F-4D97-AF65-F5344CB8AC3E}">
        <p14:creationId xmlns:p14="http://schemas.microsoft.com/office/powerpoint/2010/main" val="192734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TextBox 1"/>
          <p:cNvSpPr txBox="1"/>
          <p:nvPr/>
        </p:nvSpPr>
        <p:spPr>
          <a:xfrm>
            <a:off x="381000" y="304800"/>
            <a:ext cx="8458200" cy="523220"/>
          </a:xfrm>
          <a:prstGeom prst="rect">
            <a:avLst/>
          </a:prstGeom>
          <a:noFill/>
        </p:spPr>
        <p:txBody>
          <a:bodyPr wrap="square" rtlCol="0">
            <a:spAutoFit/>
          </a:bodyPr>
          <a:lstStyle/>
          <a:p>
            <a:pPr algn="ctr"/>
            <a:r>
              <a:rPr lang="en-US" sz="2800" dirty="0" smtClean="0">
                <a:latin typeface="Arial"/>
              </a:rPr>
              <a:t>Our traditional definitions of concepts are COIK.</a:t>
            </a:r>
            <a:endParaRPr lang="en-US" sz="2800" dirty="0">
              <a:latin typeface="Arial"/>
            </a:endParaRPr>
          </a:p>
        </p:txBody>
      </p:sp>
      <p:sp>
        <p:nvSpPr>
          <p:cNvPr id="5" name="TextBox 4"/>
          <p:cNvSpPr txBox="1"/>
          <p:nvPr/>
        </p:nvSpPr>
        <p:spPr>
          <a:xfrm>
            <a:off x="762000" y="1828800"/>
            <a:ext cx="7696200" cy="1384995"/>
          </a:xfrm>
          <a:prstGeom prst="rect">
            <a:avLst/>
          </a:prstGeom>
          <a:noFill/>
        </p:spPr>
        <p:txBody>
          <a:bodyPr wrap="square" rtlCol="0">
            <a:spAutoFit/>
          </a:bodyPr>
          <a:lstStyle/>
          <a:p>
            <a:pPr lvl="1"/>
            <a:r>
              <a:rPr lang="en-US" sz="2800" dirty="0" smtClean="0">
                <a:latin typeface="Arial"/>
              </a:rPr>
              <a:t>A sentence is a group of words that includes at least one subject and one verb and that expresses a complete thought.</a:t>
            </a:r>
          </a:p>
        </p:txBody>
      </p:sp>
      <p:sp>
        <p:nvSpPr>
          <p:cNvPr id="3" name="TextBox 2"/>
          <p:cNvSpPr txBox="1"/>
          <p:nvPr/>
        </p:nvSpPr>
        <p:spPr>
          <a:xfrm>
            <a:off x="609600" y="2971800"/>
            <a:ext cx="8001000" cy="2871555"/>
          </a:xfrm>
          <a:prstGeom prst="rect">
            <a:avLst/>
          </a:prstGeom>
          <a:noFill/>
        </p:spPr>
        <p:txBody>
          <a:bodyPr wrap="square" rtlCol="0">
            <a:spAutoFit/>
          </a:bodyPr>
          <a:lstStyle/>
          <a:p>
            <a:pPr lvl="1">
              <a:lnSpc>
                <a:spcPct val="130000"/>
              </a:lnSpc>
            </a:pPr>
            <a:endParaRPr lang="en-US" sz="2800" dirty="0">
              <a:latin typeface="Arial"/>
            </a:endParaRPr>
          </a:p>
          <a:p>
            <a:pPr marL="1428750" lvl="2" indent="-514350">
              <a:lnSpc>
                <a:spcPct val="130000"/>
              </a:lnSpc>
              <a:buFont typeface="+mj-lt"/>
              <a:buAutoNum type="arabicPeriod"/>
            </a:pPr>
            <a:r>
              <a:rPr lang="en-US" sz="2800" dirty="0">
                <a:latin typeface="Arial"/>
              </a:rPr>
              <a:t>The woman running after the bus</a:t>
            </a:r>
            <a:r>
              <a:rPr lang="en-US" sz="2800" dirty="0" smtClean="0">
                <a:latin typeface="Arial"/>
              </a:rPr>
              <a:t>.</a:t>
            </a:r>
            <a:endParaRPr lang="en-US" sz="2800" dirty="0">
              <a:latin typeface="Arial"/>
            </a:endParaRPr>
          </a:p>
          <a:p>
            <a:pPr marL="1428750" lvl="2" indent="-514350">
              <a:lnSpc>
                <a:spcPct val="130000"/>
              </a:lnSpc>
              <a:buFont typeface="+mj-lt"/>
              <a:buAutoNum type="arabicPeriod"/>
            </a:pPr>
            <a:r>
              <a:rPr lang="en-US" sz="2800" dirty="0">
                <a:latin typeface="Arial"/>
              </a:rPr>
              <a:t>She found it in the back seat of her car</a:t>
            </a:r>
            <a:r>
              <a:rPr lang="en-US" sz="2800" dirty="0" smtClean="0">
                <a:latin typeface="Arial"/>
              </a:rPr>
              <a:t>.</a:t>
            </a:r>
            <a:endParaRPr lang="en-US" sz="2800" dirty="0">
              <a:latin typeface="Arial"/>
            </a:endParaRPr>
          </a:p>
          <a:p>
            <a:pPr marL="1428750" lvl="2" indent="-514350">
              <a:lnSpc>
                <a:spcPct val="130000"/>
              </a:lnSpc>
              <a:buFont typeface="+mj-lt"/>
              <a:buAutoNum type="arabicPeriod"/>
            </a:pPr>
            <a:r>
              <a:rPr lang="en-US" sz="2800" dirty="0">
                <a:latin typeface="Arial"/>
              </a:rPr>
              <a:t>Christine did too</a:t>
            </a:r>
            <a:r>
              <a:rPr lang="en-US" sz="2800" dirty="0" smtClean="0">
                <a:latin typeface="Arial"/>
              </a:rPr>
              <a:t>.</a:t>
            </a:r>
            <a:endParaRPr lang="en-US" sz="2800" dirty="0">
              <a:latin typeface="Arial"/>
            </a:endParaRPr>
          </a:p>
          <a:p>
            <a:pPr marL="1428750" lvl="2" indent="-514350">
              <a:lnSpc>
                <a:spcPct val="130000"/>
              </a:lnSpc>
              <a:buFont typeface="+mj-lt"/>
              <a:buAutoNum type="arabicPeriod"/>
            </a:pPr>
            <a:r>
              <a:rPr lang="en-US" sz="2800" dirty="0">
                <a:latin typeface="Arial"/>
              </a:rPr>
              <a:t>Peanut butter.</a:t>
            </a:r>
          </a:p>
        </p:txBody>
      </p:sp>
    </p:spTree>
    <p:extLst>
      <p:ext uri="{BB962C8B-B14F-4D97-AF65-F5344CB8AC3E}">
        <p14:creationId xmlns:p14="http://schemas.microsoft.com/office/powerpoint/2010/main" val="309514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676400"/>
            <a:ext cx="8534400" cy="3539431"/>
          </a:xfrm>
          <a:prstGeom prst="rect">
            <a:avLst/>
          </a:prstGeom>
          <a:noFill/>
        </p:spPr>
        <p:txBody>
          <a:bodyPr wrap="square" rtlCol="0">
            <a:spAutoFit/>
          </a:bodyPr>
          <a:lstStyle/>
          <a:p>
            <a:pPr marL="57150" lvl="1" algn="ctr"/>
            <a:r>
              <a:rPr lang="en-US" sz="2800" dirty="0" smtClean="0">
                <a:latin typeface="Arial"/>
              </a:rPr>
              <a:t>Rei Noguchi’s definition</a:t>
            </a:r>
          </a:p>
          <a:p>
            <a:pPr marL="57150" lvl="1"/>
            <a:endParaRPr lang="en-US" sz="2800" dirty="0">
              <a:latin typeface="Arial"/>
            </a:endParaRPr>
          </a:p>
          <a:p>
            <a:pPr marL="57150" lvl="1"/>
            <a:r>
              <a:rPr lang="en-US" sz="2800" dirty="0" smtClean="0">
                <a:latin typeface="Arial"/>
              </a:rPr>
              <a:t>A sentence is a group of words that makes sense when placed on the line below:</a:t>
            </a:r>
          </a:p>
          <a:p>
            <a:pPr marL="57150" lvl="1"/>
            <a:endParaRPr lang="en-US" sz="2800" dirty="0">
              <a:latin typeface="Arial"/>
            </a:endParaRPr>
          </a:p>
          <a:p>
            <a:pPr marL="968375" lvl="1"/>
            <a:r>
              <a:rPr lang="en-US" sz="2800" dirty="0" smtClean="0">
                <a:latin typeface="Arial"/>
              </a:rPr>
              <a:t>They refused to believe the idea </a:t>
            </a:r>
          </a:p>
          <a:p>
            <a:pPr marL="968375" lvl="1"/>
            <a:endParaRPr lang="en-US" sz="2800" dirty="0" smtClean="0">
              <a:latin typeface="Arial"/>
            </a:endParaRPr>
          </a:p>
          <a:p>
            <a:pPr marL="968375" lvl="1"/>
            <a:r>
              <a:rPr lang="en-US" sz="2800" dirty="0" smtClean="0">
                <a:latin typeface="Arial"/>
              </a:rPr>
              <a:t>that _______________________________</a:t>
            </a:r>
          </a:p>
        </p:txBody>
      </p:sp>
      <p:sp>
        <p:nvSpPr>
          <p:cNvPr id="3" name="TextBox 2"/>
          <p:cNvSpPr txBox="1"/>
          <p:nvPr/>
        </p:nvSpPr>
        <p:spPr>
          <a:xfrm>
            <a:off x="2438400" y="4572000"/>
            <a:ext cx="5334588" cy="800219"/>
          </a:xfrm>
          <a:prstGeom prst="rect">
            <a:avLst/>
          </a:prstGeom>
          <a:noFill/>
        </p:spPr>
        <p:txBody>
          <a:bodyPr wrap="none" rtlCol="0">
            <a:spAutoFit/>
          </a:bodyPr>
          <a:lstStyle/>
          <a:p>
            <a:pPr marL="0" lvl="1"/>
            <a:r>
              <a:rPr lang="en-US" sz="2800" dirty="0">
                <a:latin typeface="Arial"/>
              </a:rPr>
              <a:t>the woman running </a:t>
            </a:r>
            <a:r>
              <a:rPr lang="en-US" sz="2800" dirty="0" smtClean="0">
                <a:latin typeface="Arial"/>
              </a:rPr>
              <a:t>after the bus</a:t>
            </a:r>
            <a:endParaRPr lang="en-US" sz="2800" dirty="0">
              <a:latin typeface="Arial"/>
            </a:endParaRPr>
          </a:p>
          <a:p>
            <a:endParaRPr lang="en-US" dirty="0">
              <a:latin typeface="Arial"/>
            </a:endParaRP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381000" y="304800"/>
            <a:ext cx="8458200" cy="523220"/>
          </a:xfrm>
          <a:prstGeom prst="rect">
            <a:avLst/>
          </a:prstGeom>
          <a:noFill/>
        </p:spPr>
        <p:txBody>
          <a:bodyPr wrap="square" rtlCol="0">
            <a:spAutoFit/>
          </a:bodyPr>
          <a:lstStyle/>
          <a:p>
            <a:pPr algn="ctr"/>
            <a:r>
              <a:rPr lang="en-US" sz="2800" dirty="0" smtClean="0">
                <a:latin typeface="Arial"/>
              </a:rPr>
              <a:t>Our traditional definitions of concepts are COIK.</a:t>
            </a:r>
            <a:endParaRPr lang="en-US" sz="2800" dirty="0">
              <a:latin typeface="Arial"/>
            </a:endParaRPr>
          </a:p>
        </p:txBody>
      </p:sp>
    </p:spTree>
    <p:extLst>
      <p:ext uri="{BB962C8B-B14F-4D97-AF65-F5344CB8AC3E}">
        <p14:creationId xmlns:p14="http://schemas.microsoft.com/office/powerpoint/2010/main" val="42691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676400"/>
            <a:ext cx="8534400" cy="3539431"/>
          </a:xfrm>
          <a:prstGeom prst="rect">
            <a:avLst/>
          </a:prstGeom>
          <a:noFill/>
        </p:spPr>
        <p:txBody>
          <a:bodyPr wrap="square" rtlCol="0">
            <a:spAutoFit/>
          </a:bodyPr>
          <a:lstStyle/>
          <a:p>
            <a:pPr marL="57150" lvl="1" algn="ctr"/>
            <a:r>
              <a:rPr lang="en-US" sz="2800" dirty="0" smtClean="0">
                <a:latin typeface="Arial"/>
              </a:rPr>
              <a:t>Rei Noguchi’s definition</a:t>
            </a:r>
          </a:p>
          <a:p>
            <a:pPr marL="57150" lvl="1"/>
            <a:endParaRPr lang="en-US" sz="2800" dirty="0">
              <a:latin typeface="Arial"/>
            </a:endParaRPr>
          </a:p>
          <a:p>
            <a:pPr marL="57150" lvl="1"/>
            <a:r>
              <a:rPr lang="en-US" sz="2800" dirty="0" smtClean="0">
                <a:latin typeface="Arial"/>
              </a:rPr>
              <a:t>A sentence is a group of words that makes sense when placed on the line below:</a:t>
            </a:r>
          </a:p>
          <a:p>
            <a:pPr marL="57150" lvl="1"/>
            <a:endParaRPr lang="en-US" sz="2800" dirty="0">
              <a:latin typeface="Arial"/>
            </a:endParaRPr>
          </a:p>
          <a:p>
            <a:pPr marL="968375" lvl="1"/>
            <a:r>
              <a:rPr lang="en-US" sz="2800" dirty="0" smtClean="0">
                <a:latin typeface="Arial"/>
              </a:rPr>
              <a:t>They refused to believe the idea </a:t>
            </a:r>
          </a:p>
          <a:p>
            <a:pPr marL="968375" lvl="1"/>
            <a:endParaRPr lang="en-US" sz="2800" dirty="0">
              <a:latin typeface="Arial"/>
            </a:endParaRPr>
          </a:p>
          <a:p>
            <a:pPr marL="968375" lvl="1"/>
            <a:r>
              <a:rPr lang="en-US" sz="2800" dirty="0" smtClean="0">
                <a:latin typeface="Arial"/>
              </a:rPr>
              <a:t>that _______________________________</a:t>
            </a:r>
          </a:p>
        </p:txBody>
      </p:sp>
      <p:sp>
        <p:nvSpPr>
          <p:cNvPr id="3" name="TextBox 2"/>
          <p:cNvSpPr txBox="1"/>
          <p:nvPr/>
        </p:nvSpPr>
        <p:spPr>
          <a:xfrm>
            <a:off x="2057400" y="4572000"/>
            <a:ext cx="6272595" cy="523220"/>
          </a:xfrm>
          <a:prstGeom prst="rect">
            <a:avLst/>
          </a:prstGeom>
          <a:noFill/>
        </p:spPr>
        <p:txBody>
          <a:bodyPr wrap="none" rtlCol="0">
            <a:spAutoFit/>
          </a:bodyPr>
          <a:lstStyle/>
          <a:p>
            <a:pPr marL="57150" lvl="1"/>
            <a:r>
              <a:rPr lang="en-US" sz="2800" dirty="0">
                <a:latin typeface="Arial"/>
              </a:rPr>
              <a:t>she found it in the back seat of her car</a:t>
            </a: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381000" y="304800"/>
            <a:ext cx="8458200" cy="523220"/>
          </a:xfrm>
          <a:prstGeom prst="rect">
            <a:avLst/>
          </a:prstGeom>
          <a:noFill/>
        </p:spPr>
        <p:txBody>
          <a:bodyPr wrap="square" rtlCol="0">
            <a:spAutoFit/>
          </a:bodyPr>
          <a:lstStyle/>
          <a:p>
            <a:pPr algn="ctr"/>
            <a:r>
              <a:rPr lang="en-US" sz="2800" dirty="0" smtClean="0">
                <a:latin typeface="Arial"/>
              </a:rPr>
              <a:t>Our traditional definitions of concepts are COIK.</a:t>
            </a:r>
            <a:endParaRPr lang="en-US" sz="2800" dirty="0">
              <a:latin typeface="Arial"/>
            </a:endParaRPr>
          </a:p>
        </p:txBody>
      </p:sp>
    </p:spTree>
    <p:extLst>
      <p:ext uri="{BB962C8B-B14F-4D97-AF65-F5344CB8AC3E}">
        <p14:creationId xmlns:p14="http://schemas.microsoft.com/office/powerpoint/2010/main" val="162759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676400"/>
            <a:ext cx="8534400" cy="3539431"/>
          </a:xfrm>
          <a:prstGeom prst="rect">
            <a:avLst/>
          </a:prstGeom>
          <a:noFill/>
        </p:spPr>
        <p:txBody>
          <a:bodyPr wrap="square" rtlCol="0">
            <a:spAutoFit/>
          </a:bodyPr>
          <a:lstStyle/>
          <a:p>
            <a:pPr marL="57150" lvl="1" algn="ctr"/>
            <a:r>
              <a:rPr lang="en-US" sz="2800" dirty="0" smtClean="0">
                <a:latin typeface="Arial"/>
              </a:rPr>
              <a:t>Rei Noguchi’s definition</a:t>
            </a:r>
          </a:p>
          <a:p>
            <a:pPr marL="57150" lvl="1"/>
            <a:endParaRPr lang="en-US" sz="2800" dirty="0">
              <a:latin typeface="Arial"/>
            </a:endParaRPr>
          </a:p>
          <a:p>
            <a:pPr marL="57150" lvl="1"/>
            <a:r>
              <a:rPr lang="en-US" sz="2800" dirty="0" smtClean="0">
                <a:latin typeface="Arial"/>
              </a:rPr>
              <a:t>A sentence is a group of words that makes sense when placed on the line below:</a:t>
            </a:r>
          </a:p>
          <a:p>
            <a:pPr marL="57150" lvl="1"/>
            <a:endParaRPr lang="en-US" sz="2800" dirty="0">
              <a:latin typeface="Arial"/>
            </a:endParaRPr>
          </a:p>
          <a:p>
            <a:pPr marL="968375" lvl="1"/>
            <a:r>
              <a:rPr lang="en-US" sz="2800" dirty="0" smtClean="0">
                <a:latin typeface="Arial"/>
              </a:rPr>
              <a:t>They refused to believe the idea </a:t>
            </a:r>
          </a:p>
          <a:p>
            <a:pPr marL="968375" lvl="1"/>
            <a:endParaRPr lang="en-US" sz="2800" dirty="0">
              <a:latin typeface="Arial"/>
            </a:endParaRPr>
          </a:p>
          <a:p>
            <a:pPr marL="968375" lvl="1"/>
            <a:r>
              <a:rPr lang="en-US" sz="2800" dirty="0" smtClean="0">
                <a:latin typeface="Arial"/>
              </a:rPr>
              <a:t>that _______________________________</a:t>
            </a: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381000" y="304800"/>
            <a:ext cx="8458200" cy="523220"/>
          </a:xfrm>
          <a:prstGeom prst="rect">
            <a:avLst/>
          </a:prstGeom>
          <a:noFill/>
        </p:spPr>
        <p:txBody>
          <a:bodyPr wrap="square" rtlCol="0">
            <a:spAutoFit/>
          </a:bodyPr>
          <a:lstStyle/>
          <a:p>
            <a:pPr algn="ctr"/>
            <a:r>
              <a:rPr lang="en-US" sz="2800" dirty="0" smtClean="0">
                <a:latin typeface="Arial"/>
              </a:rPr>
              <a:t>Our traditional definitions of concepts are COIK.</a:t>
            </a:r>
            <a:endParaRPr lang="en-US" sz="2800" dirty="0">
              <a:latin typeface="Arial"/>
            </a:endParaRPr>
          </a:p>
        </p:txBody>
      </p:sp>
      <p:sp>
        <p:nvSpPr>
          <p:cNvPr id="8" name="TextBox 7"/>
          <p:cNvSpPr txBox="1"/>
          <p:nvPr/>
        </p:nvSpPr>
        <p:spPr>
          <a:xfrm>
            <a:off x="2514600" y="4648200"/>
            <a:ext cx="2779352" cy="523220"/>
          </a:xfrm>
          <a:prstGeom prst="rect">
            <a:avLst/>
          </a:prstGeom>
          <a:noFill/>
        </p:spPr>
        <p:txBody>
          <a:bodyPr wrap="none" rtlCol="0">
            <a:spAutoFit/>
          </a:bodyPr>
          <a:lstStyle/>
          <a:p>
            <a:pPr marL="57150" lvl="1"/>
            <a:r>
              <a:rPr lang="en-US" sz="2800" dirty="0">
                <a:latin typeface="Arial"/>
              </a:rPr>
              <a:t>Christine did too</a:t>
            </a:r>
          </a:p>
        </p:txBody>
      </p:sp>
    </p:spTree>
    <p:extLst>
      <p:ext uri="{BB962C8B-B14F-4D97-AF65-F5344CB8AC3E}">
        <p14:creationId xmlns:p14="http://schemas.microsoft.com/office/powerpoint/2010/main" val="270878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676400"/>
            <a:ext cx="8534400" cy="3539431"/>
          </a:xfrm>
          <a:prstGeom prst="rect">
            <a:avLst/>
          </a:prstGeom>
          <a:noFill/>
        </p:spPr>
        <p:txBody>
          <a:bodyPr wrap="square" rtlCol="0">
            <a:spAutoFit/>
          </a:bodyPr>
          <a:lstStyle/>
          <a:p>
            <a:pPr marL="57150" lvl="1" algn="ctr"/>
            <a:r>
              <a:rPr lang="en-US" sz="2800" dirty="0" smtClean="0">
                <a:latin typeface="Arial"/>
              </a:rPr>
              <a:t>Rei Noguchi’s definition</a:t>
            </a:r>
          </a:p>
          <a:p>
            <a:pPr marL="57150" lvl="1"/>
            <a:endParaRPr lang="en-US" sz="2800" dirty="0">
              <a:latin typeface="Arial"/>
            </a:endParaRPr>
          </a:p>
          <a:p>
            <a:pPr marL="57150" lvl="1"/>
            <a:r>
              <a:rPr lang="en-US" sz="2800" dirty="0" smtClean="0">
                <a:latin typeface="Arial"/>
              </a:rPr>
              <a:t>A sentence is a group of words that makes sense when placed on the line below:</a:t>
            </a:r>
          </a:p>
          <a:p>
            <a:pPr marL="57150" lvl="1"/>
            <a:endParaRPr lang="en-US" sz="2800" dirty="0">
              <a:latin typeface="Arial"/>
            </a:endParaRPr>
          </a:p>
          <a:p>
            <a:pPr marL="968375" lvl="1"/>
            <a:r>
              <a:rPr lang="en-US" sz="2800" dirty="0" smtClean="0">
                <a:latin typeface="Arial"/>
              </a:rPr>
              <a:t>They refused to believe the idea </a:t>
            </a:r>
          </a:p>
          <a:p>
            <a:pPr marL="968375" lvl="1"/>
            <a:endParaRPr lang="en-US" sz="2800" dirty="0">
              <a:latin typeface="Arial"/>
            </a:endParaRPr>
          </a:p>
          <a:p>
            <a:pPr marL="968375" lvl="1"/>
            <a:r>
              <a:rPr lang="en-US" sz="2800" dirty="0" smtClean="0">
                <a:latin typeface="Arial"/>
              </a:rPr>
              <a:t>that _______________________________</a:t>
            </a: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381000" y="304800"/>
            <a:ext cx="8458200" cy="523220"/>
          </a:xfrm>
          <a:prstGeom prst="rect">
            <a:avLst/>
          </a:prstGeom>
          <a:noFill/>
        </p:spPr>
        <p:txBody>
          <a:bodyPr wrap="square" rtlCol="0">
            <a:spAutoFit/>
          </a:bodyPr>
          <a:lstStyle/>
          <a:p>
            <a:pPr algn="ctr"/>
            <a:r>
              <a:rPr lang="en-US" sz="2800" dirty="0" smtClean="0">
                <a:latin typeface="Arial"/>
              </a:rPr>
              <a:t>Our traditional definitions of concepts are COIK.</a:t>
            </a:r>
            <a:endParaRPr lang="en-US" sz="2800" dirty="0">
              <a:latin typeface="Arial"/>
            </a:endParaRPr>
          </a:p>
        </p:txBody>
      </p:sp>
      <p:sp>
        <p:nvSpPr>
          <p:cNvPr id="9" name="TextBox 8"/>
          <p:cNvSpPr txBox="1"/>
          <p:nvPr/>
        </p:nvSpPr>
        <p:spPr>
          <a:xfrm>
            <a:off x="2438400" y="4648200"/>
            <a:ext cx="2300880" cy="523220"/>
          </a:xfrm>
          <a:prstGeom prst="rect">
            <a:avLst/>
          </a:prstGeom>
          <a:noFill/>
        </p:spPr>
        <p:txBody>
          <a:bodyPr wrap="none" rtlCol="0">
            <a:spAutoFit/>
          </a:bodyPr>
          <a:lstStyle/>
          <a:p>
            <a:pPr marL="57150" lvl="1"/>
            <a:r>
              <a:rPr lang="en-US" sz="2800" dirty="0">
                <a:latin typeface="Arial"/>
              </a:rPr>
              <a:t>peanut butter</a:t>
            </a:r>
          </a:p>
        </p:txBody>
      </p:sp>
    </p:spTree>
    <p:extLst>
      <p:ext uri="{BB962C8B-B14F-4D97-AF65-F5344CB8AC3E}">
        <p14:creationId xmlns:p14="http://schemas.microsoft.com/office/powerpoint/2010/main" val="1463425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
          <p:cNvSpPr>
            <a:spLocks noChangeShapeType="1"/>
          </p:cNvSpPr>
          <p:nvPr/>
        </p:nvSpPr>
        <p:spPr bwMode="auto">
          <a:xfrm>
            <a:off x="533400" y="16764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 name="Rectangle 2"/>
          <p:cNvSpPr>
            <a:spLocks/>
          </p:cNvSpPr>
          <p:nvPr/>
        </p:nvSpPr>
        <p:spPr bwMode="auto">
          <a:xfrm>
            <a:off x="546100" y="381000"/>
            <a:ext cx="80391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2400" dirty="0"/>
              <a:t>What can you figure out about punctuation rules from the following sentences?  The sentences in black are correct; the sentences in red are not correct.</a:t>
            </a:r>
          </a:p>
        </p:txBody>
      </p:sp>
      <p:sp>
        <p:nvSpPr>
          <p:cNvPr id="2" name="Rectangle 1"/>
          <p:cNvSpPr/>
          <p:nvPr/>
        </p:nvSpPr>
        <p:spPr>
          <a:xfrm>
            <a:off x="609600" y="2057400"/>
            <a:ext cx="8229600" cy="4124206"/>
          </a:xfrm>
          <a:prstGeom prst="rect">
            <a:avLst/>
          </a:prstGeom>
        </p:spPr>
        <p:txBody>
          <a:bodyPr wrap="square">
            <a:spAutoFit/>
          </a:bodyPr>
          <a:lstStyle/>
          <a:p>
            <a:pPr lvl="0" algn="l">
              <a:spcAft>
                <a:spcPts val="1200"/>
              </a:spcAft>
            </a:pPr>
            <a:r>
              <a:rPr lang="en-US" sz="2400" dirty="0" smtClean="0"/>
              <a:t>Tom lives in Overlea, and his brother lives in Parkville.</a:t>
            </a:r>
          </a:p>
          <a:p>
            <a:pPr>
              <a:spcAft>
                <a:spcPts val="1200"/>
              </a:spcAft>
            </a:pPr>
            <a:r>
              <a:rPr lang="en-US" sz="2400" b="1" dirty="0" smtClean="0">
                <a:solidFill>
                  <a:srgbClr val="FF0000"/>
                </a:solidFill>
              </a:rPr>
              <a:t>Tom lives in Overlea and his brother lives in Parkville.</a:t>
            </a:r>
          </a:p>
          <a:p>
            <a:pPr lvl="0" algn="l">
              <a:spcAft>
                <a:spcPts val="1200"/>
              </a:spcAft>
            </a:pPr>
            <a:endParaRPr lang="en-US" sz="2400" dirty="0" smtClean="0"/>
          </a:p>
          <a:p>
            <a:pPr lvl="0" algn="l">
              <a:spcAft>
                <a:spcPts val="1200"/>
              </a:spcAft>
            </a:pPr>
            <a:r>
              <a:rPr lang="en-US" sz="2400" dirty="0" smtClean="0"/>
              <a:t>Chuck bought an iPhone, but he doesn’t know how to use it.</a:t>
            </a:r>
          </a:p>
          <a:p>
            <a:pPr lvl="0">
              <a:spcAft>
                <a:spcPts val="1200"/>
              </a:spcAft>
            </a:pPr>
            <a:r>
              <a:rPr lang="en-US" sz="2400" b="1" dirty="0">
                <a:solidFill>
                  <a:srgbClr val="FF0000"/>
                </a:solidFill>
              </a:rPr>
              <a:t>Chuck bought an </a:t>
            </a:r>
            <a:r>
              <a:rPr lang="en-US" sz="2400" b="1" dirty="0" smtClean="0">
                <a:solidFill>
                  <a:srgbClr val="FF0000"/>
                </a:solidFill>
              </a:rPr>
              <a:t>iPhone </a:t>
            </a:r>
            <a:r>
              <a:rPr lang="en-US" sz="2400" b="1" dirty="0">
                <a:solidFill>
                  <a:srgbClr val="FF0000"/>
                </a:solidFill>
              </a:rPr>
              <a:t>but he doesn’t know how to use it</a:t>
            </a:r>
            <a:r>
              <a:rPr lang="en-US" sz="2400" b="1" dirty="0" smtClean="0">
                <a:solidFill>
                  <a:srgbClr val="FF0000"/>
                </a:solidFill>
              </a:rPr>
              <a:t>.</a:t>
            </a:r>
          </a:p>
          <a:p>
            <a:pPr lvl="0">
              <a:spcAft>
                <a:spcPts val="1200"/>
              </a:spcAft>
            </a:pPr>
            <a:endParaRPr lang="en-US" sz="2400" b="1" dirty="0" smtClean="0"/>
          </a:p>
          <a:p>
            <a:pPr lvl="0">
              <a:spcAft>
                <a:spcPts val="1200"/>
              </a:spcAft>
            </a:pPr>
            <a:r>
              <a:rPr lang="en-US" sz="2400" b="1" dirty="0" smtClean="0"/>
              <a:t>Wendy went to the ocean, and it rained every day.</a:t>
            </a:r>
            <a:endParaRPr lang="en-US" sz="2400" b="1" dirty="0"/>
          </a:p>
          <a:p>
            <a:pPr lvl="0">
              <a:spcAft>
                <a:spcPts val="1200"/>
              </a:spcAft>
            </a:pPr>
            <a:r>
              <a:rPr lang="en-US" sz="2400" b="1" dirty="0" smtClean="0">
                <a:solidFill>
                  <a:srgbClr val="FF0000"/>
                </a:solidFill>
              </a:rPr>
              <a:t>Wendy went to the ocean and it rained every day.</a:t>
            </a:r>
            <a:endParaRPr lang="en-US" sz="2400" b="1" dirty="0">
              <a:solidFill>
                <a:srgbClr val="FF0000"/>
              </a:solidFill>
            </a:endParaRPr>
          </a:p>
        </p:txBody>
      </p:sp>
    </p:spTree>
    <p:extLst>
      <p:ext uri="{BB962C8B-B14F-4D97-AF65-F5344CB8AC3E}">
        <p14:creationId xmlns:p14="http://schemas.microsoft.com/office/powerpoint/2010/main" val="390557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5CB0"/>
        </a:solidFill>
        <a:effectLst/>
      </p:bgPr>
    </p:bg>
    <p:spTree>
      <p:nvGrpSpPr>
        <p:cNvPr id="1" name=""/>
        <p:cNvGrpSpPr/>
        <p:nvPr/>
      </p:nvGrpSpPr>
      <p:grpSpPr>
        <a:xfrm>
          <a:off x="0" y="0"/>
          <a:ext cx="0" cy="0"/>
          <a:chOff x="0" y="0"/>
          <a:chExt cx="0" cy="0"/>
        </a:xfrm>
      </p:grpSpPr>
      <p:sp>
        <p:nvSpPr>
          <p:cNvPr id="9" name="Rectangle 8"/>
          <p:cNvSpPr/>
          <p:nvPr/>
        </p:nvSpPr>
        <p:spPr>
          <a:xfrm>
            <a:off x="1066800" y="4876800"/>
            <a:ext cx="209735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l">
              <a:buClr>
                <a:srgbClr val="7FA500"/>
              </a:buClr>
            </a:pPr>
            <a:r>
              <a:rPr lang="en-US" sz="3600" dirty="0" smtClean="0"/>
              <a:t>eviction</a:t>
            </a:r>
            <a:endParaRPr lang="en-US" sz="3600" dirty="0"/>
          </a:p>
        </p:txBody>
      </p:sp>
      <p:sp>
        <p:nvSpPr>
          <p:cNvPr id="5" name="Rectangle 4"/>
          <p:cNvSpPr/>
          <p:nvPr/>
        </p:nvSpPr>
        <p:spPr>
          <a:xfrm rot="19602608">
            <a:off x="6374091" y="3068008"/>
            <a:ext cx="24874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l">
              <a:buClr>
                <a:srgbClr val="7FA500"/>
              </a:buClr>
            </a:pPr>
            <a:r>
              <a:rPr lang="en-US" sz="3600" dirty="0" smtClean="0"/>
              <a:t>car trouble</a:t>
            </a:r>
            <a:endParaRPr lang="en-US" sz="3600" dirty="0"/>
          </a:p>
        </p:txBody>
      </p:sp>
      <p:sp>
        <p:nvSpPr>
          <p:cNvPr id="3" name="Rectangle 2"/>
          <p:cNvSpPr/>
          <p:nvPr/>
        </p:nvSpPr>
        <p:spPr>
          <a:xfrm rot="1311136">
            <a:off x="4372970" y="958718"/>
            <a:ext cx="3689465"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l">
              <a:buClr>
                <a:srgbClr val="7FA500"/>
              </a:buClr>
            </a:pPr>
            <a:r>
              <a:rPr lang="en-US" sz="3600" dirty="0" smtClean="0"/>
              <a:t>changes at work</a:t>
            </a:r>
            <a:endParaRPr lang="en-US" sz="3600" dirty="0"/>
          </a:p>
        </p:txBody>
      </p:sp>
      <p:sp>
        <p:nvSpPr>
          <p:cNvPr id="2" name="Rectangle 1"/>
          <p:cNvSpPr/>
          <p:nvPr/>
        </p:nvSpPr>
        <p:spPr>
          <a:xfrm rot="19186578">
            <a:off x="-63716" y="1444172"/>
            <a:ext cx="4237372"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l">
              <a:buClr>
                <a:srgbClr val="7FA500"/>
              </a:buClr>
            </a:pPr>
            <a:r>
              <a:rPr lang="en-US" sz="3600" dirty="0" smtClean="0"/>
              <a:t>financial problems</a:t>
            </a:r>
            <a:endParaRPr lang="en-US" sz="3600" dirty="0"/>
          </a:p>
        </p:txBody>
      </p:sp>
      <p:sp>
        <p:nvSpPr>
          <p:cNvPr id="6" name="Rectangle 5"/>
          <p:cNvSpPr/>
          <p:nvPr/>
        </p:nvSpPr>
        <p:spPr>
          <a:xfrm rot="2600865">
            <a:off x="2982891" y="4257438"/>
            <a:ext cx="547620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l">
              <a:buClr>
                <a:srgbClr val="7FA500"/>
              </a:buClr>
            </a:pPr>
            <a:r>
              <a:rPr lang="en-US" sz="3600" dirty="0" smtClean="0"/>
              <a:t>abusive situation at home</a:t>
            </a:r>
            <a:endParaRPr lang="en-US" sz="3600" dirty="0"/>
          </a:p>
        </p:txBody>
      </p:sp>
      <p:sp>
        <p:nvSpPr>
          <p:cNvPr id="7" name="Rectangle 6"/>
          <p:cNvSpPr/>
          <p:nvPr/>
        </p:nvSpPr>
        <p:spPr>
          <a:xfrm rot="2117356">
            <a:off x="1957592" y="4890917"/>
            <a:ext cx="394768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l">
              <a:buClr>
                <a:srgbClr val="7FA500"/>
              </a:buClr>
            </a:pPr>
            <a:r>
              <a:rPr lang="en-US" sz="3600" dirty="0" smtClean="0"/>
              <a:t>medical problems</a:t>
            </a:r>
            <a:endParaRPr lang="en-US" sz="3600" dirty="0"/>
          </a:p>
        </p:txBody>
      </p:sp>
      <p:sp>
        <p:nvSpPr>
          <p:cNvPr id="10" name="Rectangle 9"/>
          <p:cNvSpPr/>
          <p:nvPr/>
        </p:nvSpPr>
        <p:spPr>
          <a:xfrm rot="1498021">
            <a:off x="2653019" y="2166517"/>
            <a:ext cx="501989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l">
              <a:buClr>
                <a:srgbClr val="7FA500"/>
              </a:buClr>
            </a:pPr>
            <a:r>
              <a:rPr lang="en-US" sz="3600" dirty="0" smtClean="0"/>
              <a:t>problems with children</a:t>
            </a:r>
            <a:endParaRPr lang="en-US" sz="3600" dirty="0"/>
          </a:p>
        </p:txBody>
      </p:sp>
      <p:sp>
        <p:nvSpPr>
          <p:cNvPr id="11" name="Rectangle 10"/>
          <p:cNvSpPr/>
          <p:nvPr/>
        </p:nvSpPr>
        <p:spPr>
          <a:xfrm rot="21419496">
            <a:off x="4813070" y="1738639"/>
            <a:ext cx="182742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ctr">
              <a:buClr>
                <a:srgbClr val="7FA500"/>
              </a:buClr>
            </a:pPr>
            <a:r>
              <a:rPr lang="en-US" sz="3600" dirty="0"/>
              <a:t>laid off</a:t>
            </a:r>
          </a:p>
        </p:txBody>
      </p:sp>
      <p:sp>
        <p:nvSpPr>
          <p:cNvPr id="4" name="Rectangle 3"/>
          <p:cNvSpPr/>
          <p:nvPr/>
        </p:nvSpPr>
        <p:spPr>
          <a:xfrm rot="21128680">
            <a:off x="409059" y="2974775"/>
            <a:ext cx="3433133"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l">
              <a:buClr>
                <a:srgbClr val="7FA500"/>
              </a:buClr>
            </a:pPr>
            <a:r>
              <a:rPr lang="en-US" sz="3600" dirty="0" smtClean="0"/>
              <a:t>legal problems</a:t>
            </a:r>
            <a:endParaRPr lang="en-US" sz="3600" dirty="0"/>
          </a:p>
        </p:txBody>
      </p:sp>
      <p:sp>
        <p:nvSpPr>
          <p:cNvPr id="12" name="Rectangle 11"/>
          <p:cNvSpPr/>
          <p:nvPr/>
        </p:nvSpPr>
        <p:spPr>
          <a:xfrm>
            <a:off x="12700" y="2667000"/>
            <a:ext cx="9131300" cy="1107996"/>
          </a:xfrm>
          <a:prstGeom prst="rect">
            <a:avLst/>
          </a:prstGeom>
          <a:solidFill>
            <a:schemeClr val="tx1"/>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lvl="1" algn="ctr">
              <a:buClr>
                <a:srgbClr val="7FA500"/>
              </a:buClr>
            </a:pPr>
            <a:r>
              <a:rPr lang="en-US" sz="6600" dirty="0" smtClean="0"/>
              <a:t>life issues</a:t>
            </a:r>
            <a:endParaRPr lang="en-US" sz="6600" dirty="0"/>
          </a:p>
        </p:txBody>
      </p:sp>
      <p:sp>
        <p:nvSpPr>
          <p:cNvPr id="14" name="Rectangle 13"/>
          <p:cNvSpPr/>
          <p:nvPr/>
        </p:nvSpPr>
        <p:spPr bwMode="auto">
          <a:xfrm>
            <a:off x="0" y="0"/>
            <a:ext cx="9166174" cy="6858000"/>
          </a:xfrm>
          <a:prstGeom prst="rect">
            <a:avLst/>
          </a:prstGeom>
          <a:solidFill>
            <a:srgbClr val="615CB0">
              <a:alpha val="66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ectangle 12"/>
          <p:cNvSpPr/>
          <p:nvPr/>
        </p:nvSpPr>
        <p:spPr>
          <a:xfrm rot="21383212">
            <a:off x="318435" y="856639"/>
            <a:ext cx="677336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l">
              <a:buClr>
                <a:srgbClr val="7FA500"/>
              </a:buClr>
            </a:pPr>
            <a:r>
              <a:rPr lang="en-US" sz="3600" dirty="0" smtClean="0"/>
              <a:t>student becomes discouraged</a:t>
            </a:r>
            <a:endParaRPr lang="en-US" sz="3600" dirty="0"/>
          </a:p>
        </p:txBody>
      </p:sp>
      <p:sp>
        <p:nvSpPr>
          <p:cNvPr id="18" name="Rectangle 17"/>
          <p:cNvSpPr/>
          <p:nvPr/>
        </p:nvSpPr>
        <p:spPr>
          <a:xfrm rot="20352802">
            <a:off x="110008" y="2504495"/>
            <a:ext cx="950905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buClr>
                <a:srgbClr val="7FA500"/>
              </a:buClr>
            </a:pPr>
            <a:r>
              <a:rPr lang="en-US" sz="3600" dirty="0" smtClean="0"/>
              <a:t>student fears she isn’t “college material”</a:t>
            </a:r>
            <a:endParaRPr lang="en-US" sz="3600" dirty="0"/>
          </a:p>
        </p:txBody>
      </p:sp>
      <p:sp>
        <p:nvSpPr>
          <p:cNvPr id="17" name="Rectangle 16"/>
          <p:cNvSpPr/>
          <p:nvPr/>
        </p:nvSpPr>
        <p:spPr>
          <a:xfrm rot="1771494">
            <a:off x="2861176" y="1804786"/>
            <a:ext cx="533014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l">
              <a:buClr>
                <a:srgbClr val="7FA500"/>
              </a:buClr>
            </a:pPr>
            <a:r>
              <a:rPr lang="en-US" sz="3600" dirty="0" smtClean="0"/>
              <a:t>student loses confidence </a:t>
            </a:r>
            <a:endParaRPr lang="en-US" sz="3600" dirty="0"/>
          </a:p>
        </p:txBody>
      </p:sp>
      <p:sp>
        <p:nvSpPr>
          <p:cNvPr id="21" name="Rectangle 20"/>
          <p:cNvSpPr/>
          <p:nvPr/>
        </p:nvSpPr>
        <p:spPr>
          <a:xfrm rot="1967839">
            <a:off x="-136216" y="3992745"/>
            <a:ext cx="677336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lgn="l">
              <a:buClr>
                <a:srgbClr val="7FA500"/>
              </a:buClr>
            </a:pPr>
            <a:r>
              <a:rPr lang="en-US" sz="3600" dirty="0" smtClean="0"/>
              <a:t>student becomes depressed</a:t>
            </a:r>
            <a:endParaRPr lang="en-US" sz="3600" dirty="0"/>
          </a:p>
        </p:txBody>
      </p:sp>
      <p:sp>
        <p:nvSpPr>
          <p:cNvPr id="19" name="Rectangle 18"/>
          <p:cNvSpPr/>
          <p:nvPr/>
        </p:nvSpPr>
        <p:spPr>
          <a:xfrm rot="19801898">
            <a:off x="2787186" y="4277566"/>
            <a:ext cx="631633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ctr">
              <a:buClr>
                <a:srgbClr val="7FA500"/>
              </a:buClr>
            </a:pPr>
            <a:r>
              <a:rPr lang="en-US" sz="3600" dirty="0" smtClean="0"/>
              <a:t>stress becomes too great</a:t>
            </a:r>
            <a:endParaRPr lang="en-US" sz="3600" dirty="0"/>
          </a:p>
        </p:txBody>
      </p:sp>
      <p:sp>
        <p:nvSpPr>
          <p:cNvPr id="22" name="Rectangle 21"/>
          <p:cNvSpPr/>
          <p:nvPr/>
        </p:nvSpPr>
        <p:spPr>
          <a:xfrm rot="1771494">
            <a:off x="-138123" y="5093446"/>
            <a:ext cx="458005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l">
              <a:buClr>
                <a:srgbClr val="7FA500"/>
              </a:buClr>
            </a:pPr>
            <a:r>
              <a:rPr lang="en-US" sz="3600" dirty="0" smtClean="0"/>
              <a:t>student feels isolated</a:t>
            </a:r>
            <a:endParaRPr lang="en-US" sz="3600" dirty="0"/>
          </a:p>
        </p:txBody>
      </p:sp>
      <p:sp>
        <p:nvSpPr>
          <p:cNvPr id="20" name="Rectangle 19"/>
          <p:cNvSpPr/>
          <p:nvPr/>
        </p:nvSpPr>
        <p:spPr>
          <a:xfrm>
            <a:off x="0" y="2667000"/>
            <a:ext cx="9144000"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ctr">
              <a:buClr>
                <a:srgbClr val="7FA500"/>
              </a:buClr>
            </a:pPr>
            <a:r>
              <a:rPr lang="en-US" sz="6600" dirty="0" smtClean="0"/>
              <a:t>affective issues</a:t>
            </a:r>
            <a:endParaRPr lang="en-US" sz="6600" dirty="0"/>
          </a:p>
        </p:txBody>
      </p:sp>
    </p:spTree>
    <p:extLst>
      <p:ext uri="{BB962C8B-B14F-4D97-AF65-F5344CB8AC3E}">
        <p14:creationId xmlns:p14="http://schemas.microsoft.com/office/powerpoint/2010/main" val="404938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3" grpId="0" animBg="1"/>
      <p:bldP spid="2" grpId="0" animBg="1"/>
      <p:bldP spid="6" grpId="0" animBg="1"/>
      <p:bldP spid="7" grpId="0" animBg="1"/>
      <p:bldP spid="10" grpId="0" animBg="1"/>
      <p:bldP spid="11" grpId="0" animBg="1"/>
      <p:bldP spid="4" grpId="0" animBg="1"/>
      <p:bldP spid="12" grpId="0" animBg="1"/>
      <p:bldP spid="14" grpId="0" animBg="1"/>
      <p:bldP spid="13" grpId="0" animBg="1"/>
      <p:bldP spid="18" grpId="0" animBg="1"/>
      <p:bldP spid="17" grpId="0" animBg="1"/>
      <p:bldP spid="21" grpId="0" animBg="1"/>
      <p:bldP spid="19" grpId="0" animBg="1"/>
      <p:bldP spid="22"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
          <p:cNvSpPr>
            <a:spLocks noChangeShapeType="1"/>
          </p:cNvSpPr>
          <p:nvPr/>
        </p:nvSpPr>
        <p:spPr bwMode="auto">
          <a:xfrm>
            <a:off x="533400" y="16764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 name="Rectangle 2"/>
          <p:cNvSpPr>
            <a:spLocks/>
          </p:cNvSpPr>
          <p:nvPr/>
        </p:nvSpPr>
        <p:spPr bwMode="auto">
          <a:xfrm>
            <a:off x="546100" y="381000"/>
            <a:ext cx="80391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2400" dirty="0"/>
              <a:t>What can you figure out about punctuation rules from the following sentences?  The sentences in black are correct; the sentences in red are not correct.</a:t>
            </a:r>
          </a:p>
        </p:txBody>
      </p:sp>
      <p:sp>
        <p:nvSpPr>
          <p:cNvPr id="2" name="Rectangle 1"/>
          <p:cNvSpPr/>
          <p:nvPr/>
        </p:nvSpPr>
        <p:spPr>
          <a:xfrm>
            <a:off x="152400" y="2057400"/>
            <a:ext cx="8763000" cy="4124206"/>
          </a:xfrm>
          <a:prstGeom prst="rect">
            <a:avLst/>
          </a:prstGeom>
        </p:spPr>
        <p:txBody>
          <a:bodyPr wrap="square">
            <a:spAutoFit/>
          </a:bodyPr>
          <a:lstStyle/>
          <a:p>
            <a:pPr lvl="0">
              <a:spcAft>
                <a:spcPts val="1200"/>
              </a:spcAft>
            </a:pPr>
            <a:r>
              <a:rPr lang="en-US" sz="2400" dirty="0"/>
              <a:t>Peter discussed grammar and gave us some 3X5 cards to study.</a:t>
            </a:r>
          </a:p>
          <a:p>
            <a:pPr>
              <a:spcAft>
                <a:spcPts val="1200"/>
              </a:spcAft>
            </a:pPr>
            <a:r>
              <a:rPr lang="en-US" sz="2400" b="1" dirty="0">
                <a:solidFill>
                  <a:srgbClr val="FF0000"/>
                </a:solidFill>
              </a:rPr>
              <a:t>Peter discussed </a:t>
            </a:r>
            <a:r>
              <a:rPr lang="en-US" sz="2400" b="1" dirty="0" smtClean="0">
                <a:solidFill>
                  <a:srgbClr val="FF0000"/>
                </a:solidFill>
              </a:rPr>
              <a:t>grammar, </a:t>
            </a:r>
            <a:r>
              <a:rPr lang="en-US" sz="2400" b="1" dirty="0">
                <a:solidFill>
                  <a:srgbClr val="FF0000"/>
                </a:solidFill>
              </a:rPr>
              <a:t>and gave us some 3X5 cards to study.</a:t>
            </a:r>
          </a:p>
          <a:p>
            <a:pPr lvl="0" algn="l">
              <a:spcAft>
                <a:spcPts val="1200"/>
              </a:spcAft>
            </a:pPr>
            <a:endParaRPr lang="en-US" sz="2400" dirty="0" smtClean="0"/>
          </a:p>
          <a:p>
            <a:pPr lvl="0" algn="l">
              <a:spcAft>
                <a:spcPts val="1200"/>
              </a:spcAft>
            </a:pPr>
            <a:r>
              <a:rPr lang="en-US" sz="2400" dirty="0" smtClean="0"/>
              <a:t>My mother has worked hard all her life but has not gotten ahead.</a:t>
            </a:r>
          </a:p>
          <a:p>
            <a:pPr lvl="0">
              <a:spcAft>
                <a:spcPts val="1200"/>
              </a:spcAft>
            </a:pPr>
            <a:r>
              <a:rPr lang="en-US" sz="2400" b="1" dirty="0" smtClean="0">
                <a:solidFill>
                  <a:srgbClr val="FF0000"/>
                </a:solidFill>
              </a:rPr>
              <a:t>My mother has worked hard all her life, but has not gotten ahead.</a:t>
            </a:r>
          </a:p>
          <a:p>
            <a:pPr lvl="0">
              <a:spcAft>
                <a:spcPts val="1200"/>
              </a:spcAft>
            </a:pPr>
            <a:endParaRPr lang="en-US" sz="2400" b="1" dirty="0" smtClean="0"/>
          </a:p>
          <a:p>
            <a:pPr lvl="0">
              <a:spcAft>
                <a:spcPts val="1200"/>
              </a:spcAft>
            </a:pPr>
            <a:r>
              <a:rPr lang="en-US" sz="2400" dirty="0" err="1" smtClean="0"/>
              <a:t>Tyesha</a:t>
            </a:r>
            <a:r>
              <a:rPr lang="en-US" sz="2400" dirty="0" smtClean="0"/>
              <a:t> opened the door and let a strange cat into the house.</a:t>
            </a:r>
            <a:endParaRPr lang="en-US" sz="2400" dirty="0"/>
          </a:p>
          <a:p>
            <a:pPr lvl="0">
              <a:spcAft>
                <a:spcPts val="1200"/>
              </a:spcAft>
            </a:pPr>
            <a:r>
              <a:rPr lang="en-US" sz="2400" b="1" dirty="0" err="1" smtClean="0">
                <a:solidFill>
                  <a:srgbClr val="FF0000"/>
                </a:solidFill>
              </a:rPr>
              <a:t>Tyesha</a:t>
            </a:r>
            <a:r>
              <a:rPr lang="en-US" sz="2400" b="1" dirty="0" smtClean="0">
                <a:solidFill>
                  <a:srgbClr val="FF0000"/>
                </a:solidFill>
              </a:rPr>
              <a:t> opened the door, and let a strange cat into the house.</a:t>
            </a:r>
            <a:endParaRPr lang="en-US" sz="2400" b="1" dirty="0">
              <a:solidFill>
                <a:srgbClr val="FF0000"/>
              </a:solidFill>
            </a:endParaRPr>
          </a:p>
        </p:txBody>
      </p:sp>
    </p:spTree>
    <p:extLst>
      <p:ext uri="{BB962C8B-B14F-4D97-AF65-F5344CB8AC3E}">
        <p14:creationId xmlns:p14="http://schemas.microsoft.com/office/powerpoint/2010/main" val="42104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00200"/>
            <a:ext cx="8458200" cy="1815882"/>
          </a:xfrm>
          <a:prstGeom prst="rect">
            <a:avLst/>
          </a:prstGeom>
          <a:noFill/>
        </p:spPr>
        <p:txBody>
          <a:bodyPr wrap="square" rtlCol="0">
            <a:spAutoFit/>
          </a:bodyPr>
          <a:lstStyle/>
          <a:p>
            <a:pPr algn="l"/>
            <a:r>
              <a:rPr lang="en-US" sz="2800" dirty="0" smtClean="0">
                <a:latin typeface="Arial"/>
              </a:rPr>
              <a:t>Combine the following short sentences into one longer sentence.  The new sentence should contain all the information contained in the shorter sentences below.</a:t>
            </a:r>
            <a:endParaRPr lang="en-US" sz="2800" dirty="0">
              <a:latin typeface="Arial"/>
            </a:endParaRPr>
          </a:p>
        </p:txBody>
      </p:sp>
      <p:sp>
        <p:nvSpPr>
          <p:cNvPr id="5" name="TextBox 4"/>
          <p:cNvSpPr txBox="1"/>
          <p:nvPr/>
        </p:nvSpPr>
        <p:spPr>
          <a:xfrm>
            <a:off x="457200" y="3505200"/>
            <a:ext cx="7696200" cy="2677656"/>
          </a:xfrm>
          <a:prstGeom prst="rect">
            <a:avLst/>
          </a:prstGeom>
          <a:noFill/>
        </p:spPr>
        <p:txBody>
          <a:bodyPr wrap="square" rtlCol="0">
            <a:spAutoFit/>
          </a:bodyPr>
          <a:lstStyle/>
          <a:p>
            <a:pPr algn="l"/>
            <a:r>
              <a:rPr lang="en-US" sz="2800" dirty="0" smtClean="0">
                <a:latin typeface="Arial"/>
              </a:rPr>
              <a:t>Justin </a:t>
            </a:r>
            <a:r>
              <a:rPr lang="en-US" sz="2800" dirty="0" err="1">
                <a:latin typeface="Arial"/>
              </a:rPr>
              <a:t>Brightwood</a:t>
            </a:r>
            <a:r>
              <a:rPr lang="en-US" sz="2800" dirty="0">
                <a:latin typeface="Arial"/>
              </a:rPr>
              <a:t> </a:t>
            </a:r>
            <a:r>
              <a:rPr lang="en-US" sz="2800" dirty="0" smtClean="0">
                <a:latin typeface="Arial"/>
              </a:rPr>
              <a:t>sensed that he was losing the argument.</a:t>
            </a:r>
          </a:p>
          <a:p>
            <a:r>
              <a:rPr lang="en-US" sz="2800" dirty="0" smtClean="0">
                <a:latin typeface="Arial"/>
              </a:rPr>
              <a:t>Justin </a:t>
            </a:r>
            <a:r>
              <a:rPr lang="en-US" sz="2800" dirty="0" err="1">
                <a:latin typeface="Arial"/>
              </a:rPr>
              <a:t>Brightwood</a:t>
            </a:r>
            <a:r>
              <a:rPr lang="en-US" sz="2800" dirty="0">
                <a:latin typeface="Arial"/>
              </a:rPr>
              <a:t> changed the </a:t>
            </a:r>
            <a:r>
              <a:rPr lang="en-US" sz="2800" dirty="0" smtClean="0">
                <a:latin typeface="Arial"/>
              </a:rPr>
              <a:t>subject.</a:t>
            </a:r>
          </a:p>
          <a:p>
            <a:r>
              <a:rPr lang="en-US" sz="2800" dirty="0" smtClean="0">
                <a:latin typeface="Arial"/>
              </a:rPr>
              <a:t>Justin </a:t>
            </a:r>
            <a:r>
              <a:rPr lang="en-US" sz="2800" dirty="0" err="1" smtClean="0">
                <a:latin typeface="Arial"/>
              </a:rPr>
              <a:t>Brightwood</a:t>
            </a:r>
            <a:r>
              <a:rPr lang="en-US" sz="2800" dirty="0" smtClean="0">
                <a:latin typeface="Arial"/>
              </a:rPr>
              <a:t> began talking about </a:t>
            </a:r>
            <a:r>
              <a:rPr lang="en-US" sz="2800" dirty="0">
                <a:latin typeface="Arial"/>
              </a:rPr>
              <a:t>global warming.</a:t>
            </a:r>
          </a:p>
          <a:p>
            <a:pPr algn="l"/>
            <a:endParaRPr lang="en-US" sz="2800" dirty="0">
              <a:solidFill>
                <a:srgbClr val="FF0000"/>
              </a:solidFill>
              <a:latin typeface="Arial"/>
            </a:endParaRPr>
          </a:p>
        </p:txBody>
      </p:sp>
      <p:sp>
        <p:nvSpPr>
          <p:cNvPr id="4" name="Rectangle 3"/>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1"/>
                </a:solidFill>
                <a:latin typeface="Arial"/>
              </a:rPr>
              <a:t>Sentence Combining</a:t>
            </a:r>
            <a:endParaRPr lang="en-US" sz="3600" b="1" dirty="0">
              <a:solidFill>
                <a:schemeClr val="tx1"/>
              </a:solidFill>
              <a:latin typeface="Arial"/>
            </a:endParaRPr>
          </a:p>
        </p:txBody>
      </p:sp>
    </p:spTree>
    <p:extLst>
      <p:ext uri="{BB962C8B-B14F-4D97-AF65-F5344CB8AC3E}">
        <p14:creationId xmlns:p14="http://schemas.microsoft.com/office/powerpoint/2010/main" val="107836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523220"/>
          </a:xfrm>
          <a:prstGeom prst="rect">
            <a:avLst/>
          </a:prstGeom>
          <a:noFill/>
        </p:spPr>
        <p:txBody>
          <a:bodyPr wrap="square" rtlCol="0">
            <a:spAutoFit/>
          </a:bodyPr>
          <a:lstStyle/>
          <a:p>
            <a:pPr algn="ctr"/>
            <a:r>
              <a:rPr lang="en-US" sz="2800" dirty="0" smtClean="0">
                <a:latin typeface="Arial"/>
              </a:rPr>
              <a:t>Sentence Combining</a:t>
            </a:r>
            <a:endParaRPr lang="en-US" sz="2800" dirty="0">
              <a:latin typeface="Arial"/>
            </a:endParaRPr>
          </a:p>
        </p:txBody>
      </p:sp>
      <p:sp>
        <p:nvSpPr>
          <p:cNvPr id="4" name="Line 1"/>
          <p:cNvSpPr>
            <a:spLocks noChangeShapeType="1"/>
          </p:cNvSpPr>
          <p:nvPr/>
        </p:nvSpPr>
        <p:spPr bwMode="auto">
          <a:xfrm>
            <a:off x="609600" y="1066800"/>
            <a:ext cx="8077200" cy="1588"/>
          </a:xfrm>
          <a:prstGeom prst="line">
            <a:avLst/>
          </a:prstGeom>
          <a:noFill/>
          <a:ln w="38100" cap="flat">
            <a:solidFill>
              <a:srgbClr val="7FA60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Arial"/>
            </a:endParaRPr>
          </a:p>
        </p:txBody>
      </p:sp>
      <p:sp>
        <p:nvSpPr>
          <p:cNvPr id="5" name="TextBox 4"/>
          <p:cNvSpPr txBox="1"/>
          <p:nvPr/>
        </p:nvSpPr>
        <p:spPr>
          <a:xfrm>
            <a:off x="609600" y="1622965"/>
            <a:ext cx="8153400" cy="4401205"/>
          </a:xfrm>
          <a:prstGeom prst="rect">
            <a:avLst/>
          </a:prstGeom>
          <a:noFill/>
        </p:spPr>
        <p:txBody>
          <a:bodyPr wrap="square" rtlCol="0">
            <a:spAutoFit/>
          </a:bodyPr>
          <a:lstStyle/>
          <a:p>
            <a:pPr algn="l"/>
            <a:r>
              <a:rPr lang="en-US" sz="2800" dirty="0" smtClean="0">
                <a:latin typeface="Arial"/>
              </a:rPr>
              <a:t>Justin </a:t>
            </a:r>
            <a:r>
              <a:rPr lang="en-US" sz="2800" dirty="0" err="1" smtClean="0">
                <a:latin typeface="Arial"/>
              </a:rPr>
              <a:t>Brightwood</a:t>
            </a:r>
            <a:r>
              <a:rPr lang="en-US" sz="2800" dirty="0" smtClean="0">
                <a:latin typeface="Arial"/>
              </a:rPr>
              <a:t>, sensing that he was losing the argument, changed the subject and began talking about global warming.</a:t>
            </a:r>
          </a:p>
          <a:p>
            <a:pPr algn="l"/>
            <a:endParaRPr lang="en-US" sz="2800" dirty="0">
              <a:latin typeface="Arial"/>
            </a:endParaRPr>
          </a:p>
          <a:p>
            <a:pPr algn="l"/>
            <a:r>
              <a:rPr lang="en-US" sz="2800" dirty="0" smtClean="0">
                <a:latin typeface="Arial"/>
              </a:rPr>
              <a:t>Justin </a:t>
            </a:r>
            <a:r>
              <a:rPr lang="en-US" sz="2800" dirty="0" err="1" smtClean="0">
                <a:latin typeface="Arial"/>
              </a:rPr>
              <a:t>Brightwood</a:t>
            </a:r>
            <a:r>
              <a:rPr lang="en-US" sz="2800" dirty="0">
                <a:latin typeface="Arial"/>
              </a:rPr>
              <a:t> </a:t>
            </a:r>
            <a:r>
              <a:rPr lang="en-US" sz="2800" dirty="0" smtClean="0">
                <a:latin typeface="Arial"/>
              </a:rPr>
              <a:t>changed the subject to global warming, sensing he was losing the argument.</a:t>
            </a:r>
          </a:p>
          <a:p>
            <a:pPr algn="l"/>
            <a:endParaRPr lang="en-US" sz="2800" dirty="0">
              <a:latin typeface="Arial"/>
            </a:endParaRPr>
          </a:p>
          <a:p>
            <a:pPr algn="l"/>
            <a:r>
              <a:rPr lang="en-US" sz="2800" dirty="0" smtClean="0">
                <a:latin typeface="Arial"/>
              </a:rPr>
              <a:t>Sensing that he was losing the argument, Justin </a:t>
            </a:r>
            <a:r>
              <a:rPr lang="en-US" sz="2800" dirty="0" err="1" smtClean="0">
                <a:latin typeface="Arial"/>
              </a:rPr>
              <a:t>Brightwood</a:t>
            </a:r>
            <a:r>
              <a:rPr lang="en-US" sz="2800" dirty="0" smtClean="0">
                <a:latin typeface="Arial"/>
              </a:rPr>
              <a:t> changed the subject to global warming.</a:t>
            </a:r>
            <a:endParaRPr lang="en-US" sz="2800" dirty="0">
              <a:latin typeface="Arial"/>
            </a:endParaRPr>
          </a:p>
        </p:txBody>
      </p:sp>
      <p:sp>
        <p:nvSpPr>
          <p:cNvPr id="6" name="Rectangle 5"/>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solidFill>
                  <a:schemeClr val="tx1"/>
                </a:solidFill>
                <a:latin typeface="Arial"/>
              </a:rPr>
              <a:t>Sentence Combining</a:t>
            </a:r>
            <a:endParaRPr lang="en-US" sz="3600" b="1" dirty="0">
              <a:solidFill>
                <a:schemeClr val="tx1"/>
              </a:solidFill>
              <a:latin typeface="Arial"/>
            </a:endParaRPr>
          </a:p>
        </p:txBody>
      </p:sp>
    </p:spTree>
    <p:extLst>
      <p:ext uri="{BB962C8B-B14F-4D97-AF65-F5344CB8AC3E}">
        <p14:creationId xmlns:p14="http://schemas.microsoft.com/office/powerpoint/2010/main" val="179309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1" name="Line 14"/>
          <p:cNvSpPr>
            <a:spLocks noChangeShapeType="1"/>
          </p:cNvSpPr>
          <p:nvPr/>
        </p:nvSpPr>
        <p:spPr bwMode="auto">
          <a:xfrm>
            <a:off x="533400" y="901700"/>
            <a:ext cx="8077200" cy="1588"/>
          </a:xfrm>
          <a:prstGeom prst="line">
            <a:avLst/>
          </a:prstGeom>
          <a:noFill/>
          <a:ln w="38100">
            <a:solidFill>
              <a:srgbClr val="8DB01D"/>
            </a:solidFill>
            <a:round/>
            <a:headEnd/>
            <a:tailEnd/>
          </a:ln>
        </p:spPr>
        <p:txBody>
          <a:bodyPr lIns="0" tIns="0" rIns="0" bIns="0">
            <a:prstTxWarp prst="textNoShape">
              <a:avLst/>
            </a:prstTxWarp>
          </a:bodyPr>
          <a:lstStyle/>
          <a:p>
            <a:endParaRPr lang="en-US"/>
          </a:p>
        </p:txBody>
      </p:sp>
      <p:sp>
        <p:nvSpPr>
          <p:cNvPr id="29714" name="Rectangle 25"/>
          <p:cNvSpPr>
            <a:spLocks/>
          </p:cNvSpPr>
          <p:nvPr/>
        </p:nvSpPr>
        <p:spPr bwMode="auto">
          <a:xfrm>
            <a:off x="0" y="2286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ea typeface="Arial" charset="0"/>
                <a:cs typeface="Arial" charset="0"/>
                <a:sym typeface="Arial" charset="0"/>
              </a:rPr>
              <a:t>Pedagogy for ALP</a:t>
            </a:r>
            <a:endParaRPr lang="en-US" sz="3200" b="1" dirty="0">
              <a:ea typeface="Arial" charset="0"/>
              <a:cs typeface="Arial" charset="0"/>
              <a:sym typeface="Arial" charset="0"/>
            </a:endParaRPr>
          </a:p>
        </p:txBody>
      </p:sp>
      <p:grpSp>
        <p:nvGrpSpPr>
          <p:cNvPr id="20" name="Group 19"/>
          <p:cNvGrpSpPr/>
          <p:nvPr/>
        </p:nvGrpSpPr>
        <p:grpSpPr>
          <a:xfrm>
            <a:off x="6477000" y="5867400"/>
            <a:ext cx="2667000" cy="889000"/>
            <a:chOff x="6527800" y="5689600"/>
            <a:chExt cx="2667000" cy="889000"/>
          </a:xfrm>
        </p:grpSpPr>
        <p:pic>
          <p:nvPicPr>
            <p:cNvPr id="2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dirty="0">
                  <a:solidFill>
                    <a:srgbClr val="FFFFFF"/>
                  </a:solidFill>
                  <a:latin typeface="Arial" charset="0"/>
                  <a:ea typeface="ＭＳ Ｐゴシック" charset="0"/>
                  <a:cs typeface="Arial" charset="0"/>
                  <a:sym typeface="Arial" charset="0"/>
                </a:rPr>
                <a:t>A</a:t>
              </a:r>
            </a:p>
          </p:txBody>
        </p:sp>
        <p:sp>
          <p:nvSpPr>
            <p:cNvPr id="33"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L</a:t>
              </a:r>
            </a:p>
          </p:txBody>
        </p:sp>
        <p:sp>
          <p:nvSpPr>
            <p:cNvPr id="34"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b="1">
                  <a:solidFill>
                    <a:srgbClr val="FFFFFF"/>
                  </a:solidFill>
                  <a:latin typeface="Arial" charset="0"/>
                  <a:ea typeface="ＭＳ Ｐゴシック" charset="0"/>
                  <a:cs typeface="Arial" charset="0"/>
                  <a:sym typeface="Arial" charset="0"/>
                </a:rPr>
                <a:t>P</a:t>
              </a:r>
            </a:p>
          </p:txBody>
        </p:sp>
        <p:sp>
          <p:nvSpPr>
            <p:cNvPr id="35"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1200" dirty="0">
                  <a:solidFill>
                    <a:schemeClr val="tx1"/>
                  </a:solidFill>
                  <a:latin typeface="Arial" charset="0"/>
                  <a:ea typeface="ＭＳ Ｐゴシック" charset="0"/>
                  <a:cs typeface="Arial" charset="0"/>
                  <a:sym typeface="Arial" charset="0"/>
                </a:rPr>
                <a:t>The Accelerated Learning  </a:t>
              </a:r>
              <a:r>
                <a:rPr lang="en-US" sz="1200" dirty="0" smtClean="0">
                  <a:solidFill>
                    <a:schemeClr val="tx1"/>
                  </a:solidFill>
                  <a:latin typeface="Arial" charset="0"/>
                  <a:ea typeface="ＭＳ Ｐゴシック" charset="0"/>
                  <a:cs typeface="Arial" charset="0"/>
                  <a:sym typeface="Arial" charset="0"/>
                </a:rPr>
                <a:t>Program</a:t>
              </a:r>
              <a:endParaRPr lang="en-US" sz="1200" dirty="0">
                <a:solidFill>
                  <a:schemeClr val="tx1"/>
                </a:solidFill>
                <a:latin typeface="Arial" charset="0"/>
                <a:ea typeface="ＭＳ Ｐゴシック" charset="0"/>
                <a:cs typeface="Arial" charset="0"/>
                <a:sym typeface="Arial" charset="0"/>
              </a:endParaRPr>
            </a:p>
          </p:txBody>
        </p:sp>
      </p:grpSp>
      <p:grpSp>
        <p:nvGrpSpPr>
          <p:cNvPr id="4" name="Group 3"/>
          <p:cNvGrpSpPr/>
          <p:nvPr/>
        </p:nvGrpSpPr>
        <p:grpSpPr>
          <a:xfrm>
            <a:off x="-31061" y="1066800"/>
            <a:ext cx="9175061" cy="838200"/>
            <a:chOff x="-31062" y="1524000"/>
            <a:chExt cx="9175061" cy="838200"/>
          </a:xfrm>
        </p:grpSpPr>
        <p:sp>
          <p:nvSpPr>
            <p:cNvPr id="2" name="Rectangle 1"/>
            <p:cNvSpPr/>
            <p:nvPr/>
          </p:nvSpPr>
          <p:spPr>
            <a:xfrm>
              <a:off x="-31062" y="15240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Backward Curriculum Design</a:t>
              </a:r>
            </a:p>
          </p:txBody>
        </p:sp>
      </p:grpSp>
      <p:grpSp>
        <p:nvGrpSpPr>
          <p:cNvPr id="15" name="Group 14"/>
          <p:cNvGrpSpPr/>
          <p:nvPr/>
        </p:nvGrpSpPr>
        <p:grpSpPr>
          <a:xfrm>
            <a:off x="-31061" y="2057400"/>
            <a:ext cx="9175061" cy="838200"/>
            <a:chOff x="-31062" y="1524000"/>
            <a:chExt cx="9175061" cy="838200"/>
          </a:xfrm>
        </p:grpSpPr>
        <p:sp>
          <p:nvSpPr>
            <p:cNvPr id="16" name="Rectangle 15"/>
            <p:cNvSpPr/>
            <p:nvPr/>
          </p:nvSpPr>
          <p:spPr>
            <a:xfrm>
              <a:off x="-31062" y="1524000"/>
              <a:ext cx="9175061" cy="838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Active Learning</a:t>
              </a:r>
            </a:p>
          </p:txBody>
        </p:sp>
      </p:grpSp>
      <p:grpSp>
        <p:nvGrpSpPr>
          <p:cNvPr id="18" name="Group 17"/>
          <p:cNvGrpSpPr/>
          <p:nvPr/>
        </p:nvGrpSpPr>
        <p:grpSpPr>
          <a:xfrm>
            <a:off x="1" y="3048000"/>
            <a:ext cx="9175061" cy="838200"/>
            <a:chOff x="-54742" y="1219200"/>
            <a:chExt cx="9175061" cy="838200"/>
          </a:xfrm>
        </p:grpSpPr>
        <p:sp>
          <p:nvSpPr>
            <p:cNvPr id="19" name="Rectangle 18"/>
            <p:cNvSpPr/>
            <p:nvPr/>
          </p:nvSpPr>
          <p:spPr>
            <a:xfrm>
              <a:off x="-54742" y="12192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4742" y="1371600"/>
              <a:ext cx="9144000" cy="584776"/>
            </a:xfrm>
            <a:prstGeom prst="rect">
              <a:avLst/>
            </a:prstGeom>
            <a:noFill/>
          </p:spPr>
          <p:txBody>
            <a:bodyPr wrap="square" rtlCol="0">
              <a:spAutoFit/>
            </a:bodyPr>
            <a:lstStyle/>
            <a:p>
              <a:pPr algn="ctr">
                <a:buSzPct val="100000"/>
              </a:pPr>
              <a:r>
                <a:rPr lang="en-US" sz="3200" dirty="0" smtClean="0">
                  <a:solidFill>
                    <a:schemeClr val="bg1"/>
                  </a:solidFill>
                </a:rPr>
                <a:t>Integrated Reading and Writing</a:t>
              </a:r>
            </a:p>
          </p:txBody>
        </p:sp>
      </p:grpSp>
      <p:grpSp>
        <p:nvGrpSpPr>
          <p:cNvPr id="25" name="Group 24"/>
          <p:cNvGrpSpPr/>
          <p:nvPr/>
        </p:nvGrpSpPr>
        <p:grpSpPr>
          <a:xfrm>
            <a:off x="-31062" y="4038600"/>
            <a:ext cx="9175061" cy="838200"/>
            <a:chOff x="-31062" y="1524000"/>
            <a:chExt cx="9175061" cy="838200"/>
          </a:xfrm>
        </p:grpSpPr>
        <p:sp>
          <p:nvSpPr>
            <p:cNvPr id="26" name="Rectangle 25"/>
            <p:cNvSpPr/>
            <p:nvPr/>
          </p:nvSpPr>
          <p:spPr>
            <a:xfrm>
              <a:off x="-31062" y="1524000"/>
              <a:ext cx="9175061" cy="838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Thinking Skills in the Writing Classroom</a:t>
              </a:r>
            </a:p>
          </p:txBody>
        </p:sp>
      </p:grpSp>
      <p:grpSp>
        <p:nvGrpSpPr>
          <p:cNvPr id="28" name="Group 27"/>
          <p:cNvGrpSpPr/>
          <p:nvPr/>
        </p:nvGrpSpPr>
        <p:grpSpPr>
          <a:xfrm>
            <a:off x="-31062" y="5029200"/>
            <a:ext cx="9175061" cy="838200"/>
            <a:chOff x="-31062" y="1524000"/>
            <a:chExt cx="9175061" cy="838200"/>
          </a:xfrm>
        </p:grpSpPr>
        <p:sp>
          <p:nvSpPr>
            <p:cNvPr id="29" name="Rectangle 28"/>
            <p:cNvSpPr/>
            <p:nvPr/>
          </p:nvSpPr>
          <p:spPr>
            <a:xfrm>
              <a:off x="-31062" y="1524000"/>
              <a:ext cx="9175061" cy="838200"/>
            </a:xfrm>
            <a:prstGeom prst="rect">
              <a:avLst/>
            </a:prstGeom>
            <a:solidFill>
              <a:srgbClr val="615C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1061" y="1600200"/>
              <a:ext cx="9144000" cy="584776"/>
            </a:xfrm>
            <a:prstGeom prst="rect">
              <a:avLst/>
            </a:prstGeom>
            <a:noFill/>
          </p:spPr>
          <p:txBody>
            <a:bodyPr wrap="square" rtlCol="0">
              <a:spAutoFit/>
            </a:bodyPr>
            <a:lstStyle/>
            <a:p>
              <a:pPr algn="ctr">
                <a:buSzPct val="100000"/>
              </a:pPr>
              <a:r>
                <a:rPr lang="en-US" sz="3200" dirty="0" smtClean="0">
                  <a:solidFill>
                    <a:schemeClr val="bg1"/>
                  </a:solidFill>
                </a:rPr>
                <a:t>Grammar</a:t>
              </a:r>
            </a:p>
          </p:txBody>
        </p:sp>
      </p:grpSp>
      <p:grpSp>
        <p:nvGrpSpPr>
          <p:cNvPr id="31" name="Group 30"/>
          <p:cNvGrpSpPr/>
          <p:nvPr/>
        </p:nvGrpSpPr>
        <p:grpSpPr>
          <a:xfrm>
            <a:off x="0" y="6019800"/>
            <a:ext cx="9175061" cy="838200"/>
            <a:chOff x="-54742" y="1219200"/>
            <a:chExt cx="9175061" cy="838200"/>
          </a:xfrm>
        </p:grpSpPr>
        <p:sp>
          <p:nvSpPr>
            <p:cNvPr id="36" name="Rectangle 35"/>
            <p:cNvSpPr/>
            <p:nvPr/>
          </p:nvSpPr>
          <p:spPr>
            <a:xfrm>
              <a:off x="-54742" y="1219200"/>
              <a:ext cx="9175061" cy="838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4742" y="1371600"/>
              <a:ext cx="9144000" cy="584776"/>
            </a:xfrm>
            <a:prstGeom prst="rect">
              <a:avLst/>
            </a:prstGeom>
            <a:noFill/>
          </p:spPr>
          <p:txBody>
            <a:bodyPr wrap="square" rtlCol="0">
              <a:spAutoFit/>
            </a:bodyPr>
            <a:lstStyle/>
            <a:p>
              <a:pPr algn="ctr">
                <a:buSzPct val="100000"/>
              </a:pPr>
              <a:r>
                <a:rPr lang="en-US" sz="3200" dirty="0" smtClean="0">
                  <a:solidFill>
                    <a:schemeClr val="bg1"/>
                  </a:solidFill>
                </a:rPr>
                <a:t>Non-Cognitive Issues</a:t>
              </a:r>
            </a:p>
          </p:txBody>
        </p:sp>
      </p:grpSp>
    </p:spTree>
    <p:extLst>
      <p:ext uri="{BB962C8B-B14F-4D97-AF65-F5344CB8AC3E}">
        <p14:creationId xmlns:p14="http://schemas.microsoft.com/office/powerpoint/2010/main" val="153625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7731" y="0"/>
            <a:ext cx="9448210" cy="1143000"/>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2"/>
          <p:cNvSpPr>
            <a:spLocks/>
          </p:cNvSpPr>
          <p:nvPr/>
        </p:nvSpPr>
        <p:spPr bwMode="auto">
          <a:xfrm>
            <a:off x="533400" y="304800"/>
            <a:ext cx="803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3200" b="1" dirty="0" smtClean="0">
                <a:solidFill>
                  <a:schemeClr val="tx1"/>
                </a:solidFill>
                <a:latin typeface="Arial" charset="0"/>
                <a:ea typeface="ＭＳ Ｐゴシック" charset="0"/>
                <a:cs typeface="Arial" charset="0"/>
                <a:sym typeface="Arial" charset="0"/>
              </a:rPr>
              <a:t>Addressing Non-Cognitive Issues</a:t>
            </a:r>
            <a:endParaRPr lang="en-US" sz="3200" b="1" dirty="0">
              <a:solidFill>
                <a:schemeClr val="tx1"/>
              </a:solidFill>
              <a:latin typeface="Arial" charset="0"/>
              <a:ea typeface="ＭＳ Ｐゴシック" charset="0"/>
              <a:cs typeface="Arial" charset="0"/>
              <a:sym typeface="Arial" charset="0"/>
            </a:endParaRPr>
          </a:p>
        </p:txBody>
      </p:sp>
      <p:grpSp>
        <p:nvGrpSpPr>
          <p:cNvPr id="4" name="Group 3"/>
          <p:cNvGrpSpPr/>
          <p:nvPr/>
        </p:nvGrpSpPr>
        <p:grpSpPr>
          <a:xfrm>
            <a:off x="-8158" y="1676400"/>
            <a:ext cx="9161731" cy="838200"/>
            <a:chOff x="-8158" y="1676400"/>
            <a:chExt cx="9161731" cy="838200"/>
          </a:xfrm>
        </p:grpSpPr>
        <p:sp>
          <p:nvSpPr>
            <p:cNvPr id="3" name="Rectangle 2"/>
            <p:cNvSpPr/>
            <p:nvPr/>
          </p:nvSpPr>
          <p:spPr>
            <a:xfrm>
              <a:off x="-8158" y="1676400"/>
              <a:ext cx="9144000" cy="838200"/>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9573" y="1752600"/>
              <a:ext cx="9144000" cy="584776"/>
            </a:xfrm>
            <a:prstGeom prst="rect">
              <a:avLst/>
            </a:prstGeom>
            <a:noFill/>
          </p:spPr>
          <p:txBody>
            <a:bodyPr wrap="square" rtlCol="0">
              <a:spAutoFit/>
            </a:bodyPr>
            <a:lstStyle/>
            <a:p>
              <a:pPr algn="ctr"/>
              <a:r>
                <a:rPr lang="en-US" sz="3200" dirty="0" smtClean="0"/>
                <a:t>Encouraging Productive Persistence</a:t>
              </a:r>
              <a:endParaRPr lang="en-US" sz="3200" dirty="0"/>
            </a:p>
          </p:txBody>
        </p:sp>
      </p:grpSp>
      <p:grpSp>
        <p:nvGrpSpPr>
          <p:cNvPr id="14" name="Group 13"/>
          <p:cNvGrpSpPr/>
          <p:nvPr/>
        </p:nvGrpSpPr>
        <p:grpSpPr>
          <a:xfrm>
            <a:off x="0" y="2895600"/>
            <a:ext cx="9171121" cy="838200"/>
            <a:chOff x="0" y="2895600"/>
            <a:chExt cx="9171121" cy="838200"/>
          </a:xfrm>
        </p:grpSpPr>
        <p:sp>
          <p:nvSpPr>
            <p:cNvPr id="11" name="Rectangle 10"/>
            <p:cNvSpPr/>
            <p:nvPr/>
          </p:nvSpPr>
          <p:spPr>
            <a:xfrm>
              <a:off x="0" y="2895600"/>
              <a:ext cx="9144000" cy="838200"/>
            </a:xfrm>
            <a:prstGeom prst="rect">
              <a:avLst/>
            </a:prstGeom>
            <a:solidFill>
              <a:srgbClr val="8079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7121" y="2997200"/>
              <a:ext cx="9144000" cy="584776"/>
            </a:xfrm>
            <a:prstGeom prst="rect">
              <a:avLst/>
            </a:prstGeom>
            <a:noFill/>
          </p:spPr>
          <p:txBody>
            <a:bodyPr wrap="square" rtlCol="0">
              <a:spAutoFit/>
            </a:bodyPr>
            <a:lstStyle/>
            <a:p>
              <a:pPr algn="ctr"/>
              <a:r>
                <a:rPr lang="en-US" sz="3200" dirty="0" smtClean="0"/>
                <a:t>Introducing Students to College Culture</a:t>
              </a:r>
            </a:p>
          </p:txBody>
        </p:sp>
      </p:grpSp>
      <p:grpSp>
        <p:nvGrpSpPr>
          <p:cNvPr id="15" name="Group 14"/>
          <p:cNvGrpSpPr/>
          <p:nvPr/>
        </p:nvGrpSpPr>
        <p:grpSpPr>
          <a:xfrm>
            <a:off x="0" y="4191000"/>
            <a:ext cx="9144000" cy="838200"/>
            <a:chOff x="0" y="4191000"/>
            <a:chExt cx="9144000" cy="838200"/>
          </a:xfrm>
        </p:grpSpPr>
        <p:sp>
          <p:nvSpPr>
            <p:cNvPr id="12" name="Rectangle 11"/>
            <p:cNvSpPr/>
            <p:nvPr/>
          </p:nvSpPr>
          <p:spPr>
            <a:xfrm>
              <a:off x="0" y="4191000"/>
              <a:ext cx="9144000" cy="83820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0" y="4241800"/>
              <a:ext cx="9144000" cy="584776"/>
            </a:xfrm>
            <a:prstGeom prst="rect">
              <a:avLst/>
            </a:prstGeom>
            <a:noFill/>
          </p:spPr>
          <p:txBody>
            <a:bodyPr wrap="square" rtlCol="0">
              <a:spAutoFit/>
            </a:bodyPr>
            <a:lstStyle/>
            <a:p>
              <a:pPr algn="ctr"/>
              <a:r>
                <a:rPr lang="en-US" sz="3200" dirty="0" smtClean="0"/>
                <a:t>Helping Students Feel They Belong in College</a:t>
              </a:r>
              <a:endParaRPr lang="en-US" sz="3200" dirty="0"/>
            </a:p>
          </p:txBody>
        </p:sp>
      </p:grpSp>
      <p:grpSp>
        <p:nvGrpSpPr>
          <p:cNvPr id="16" name="Group 15"/>
          <p:cNvGrpSpPr/>
          <p:nvPr/>
        </p:nvGrpSpPr>
        <p:grpSpPr>
          <a:xfrm>
            <a:off x="0" y="5392313"/>
            <a:ext cx="9164764" cy="838200"/>
            <a:chOff x="0" y="5392313"/>
            <a:chExt cx="9164764" cy="838200"/>
          </a:xfrm>
        </p:grpSpPr>
        <p:sp>
          <p:nvSpPr>
            <p:cNvPr id="13" name="Rectangle 12"/>
            <p:cNvSpPr/>
            <p:nvPr/>
          </p:nvSpPr>
          <p:spPr>
            <a:xfrm>
              <a:off x="20764" y="5392313"/>
              <a:ext cx="9144000" cy="8382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0" y="5486400"/>
              <a:ext cx="9144000" cy="584776"/>
            </a:xfrm>
            <a:prstGeom prst="rect">
              <a:avLst/>
            </a:prstGeom>
            <a:noFill/>
          </p:spPr>
          <p:txBody>
            <a:bodyPr wrap="square" rtlCol="0">
              <a:spAutoFit/>
            </a:bodyPr>
            <a:lstStyle/>
            <a:p>
              <a:pPr algn="ctr"/>
              <a:r>
                <a:rPr lang="en-US" sz="3200" dirty="0" smtClean="0"/>
                <a:t>Helping Students Cope with Life Issues</a:t>
              </a:r>
              <a:endParaRPr lang="en-US" sz="3200" dirty="0"/>
            </a:p>
          </p:txBody>
        </p:sp>
      </p:grpSp>
    </p:spTree>
    <p:extLst>
      <p:ext uri="{BB962C8B-B14F-4D97-AF65-F5344CB8AC3E}">
        <p14:creationId xmlns:p14="http://schemas.microsoft.com/office/powerpoint/2010/main" val="75564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448210" cy="1219200"/>
            <a:chOff x="0" y="0"/>
            <a:chExt cx="9448210" cy="1219200"/>
          </a:xfrm>
        </p:grpSpPr>
        <p:sp>
          <p:nvSpPr>
            <p:cNvPr id="8" name="Rectangle 7"/>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2" name="TextBox 1"/>
            <p:cNvSpPr txBox="1"/>
            <p:nvPr/>
          </p:nvSpPr>
          <p:spPr>
            <a:xfrm>
              <a:off x="0" y="304800"/>
              <a:ext cx="9448210" cy="584776"/>
            </a:xfrm>
            <a:prstGeom prst="rect">
              <a:avLst/>
            </a:prstGeom>
            <a:noFill/>
          </p:spPr>
          <p:txBody>
            <a:bodyPr wrap="square" rtlCol="0">
              <a:spAutoFit/>
            </a:bodyPr>
            <a:lstStyle/>
            <a:p>
              <a:pPr algn="ctr"/>
              <a:r>
                <a:rPr lang="en-US" sz="3200" b="1" dirty="0" smtClean="0"/>
                <a:t>Encouraging Productive Persistence</a:t>
              </a:r>
              <a:endParaRPr lang="en-US" sz="3200" b="1" dirty="0"/>
            </a:p>
          </p:txBody>
        </p:sp>
      </p:grpSp>
      <p:grpSp>
        <p:nvGrpSpPr>
          <p:cNvPr id="17" name="Group 16"/>
          <p:cNvGrpSpPr/>
          <p:nvPr/>
        </p:nvGrpSpPr>
        <p:grpSpPr>
          <a:xfrm>
            <a:off x="609600" y="1524000"/>
            <a:ext cx="8229600" cy="528122"/>
            <a:chOff x="-8158" y="1752599"/>
            <a:chExt cx="9161731" cy="762001"/>
          </a:xfrm>
        </p:grpSpPr>
        <p:sp>
          <p:nvSpPr>
            <p:cNvPr id="18" name="Rectangle 17"/>
            <p:cNvSpPr/>
            <p:nvPr/>
          </p:nvSpPr>
          <p:spPr>
            <a:xfrm>
              <a:off x="-8158" y="1878261"/>
              <a:ext cx="9144000" cy="636339"/>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9573" y="1752599"/>
              <a:ext cx="9144000" cy="666113"/>
            </a:xfrm>
            <a:prstGeom prst="rect">
              <a:avLst/>
            </a:prstGeom>
            <a:noFill/>
          </p:spPr>
          <p:txBody>
            <a:bodyPr wrap="square" rtlCol="0">
              <a:spAutoFit/>
            </a:bodyPr>
            <a:lstStyle/>
            <a:p>
              <a:r>
                <a:rPr lang="en-US" sz="2400" dirty="0" smtClean="0"/>
                <a:t>1.  Students believe they can succeed. </a:t>
              </a:r>
              <a:endParaRPr lang="en-US" sz="2400" dirty="0"/>
            </a:p>
          </p:txBody>
        </p:sp>
      </p:grpSp>
    </p:spTree>
    <p:extLst>
      <p:ext uri="{BB962C8B-B14F-4D97-AF65-F5344CB8AC3E}">
        <p14:creationId xmlns:p14="http://schemas.microsoft.com/office/powerpoint/2010/main" val="414203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p:cNvSpPr>
          <p:nvPr/>
        </p:nvSpPr>
        <p:spPr bwMode="auto">
          <a:xfrm>
            <a:off x="533400" y="1676400"/>
            <a:ext cx="8001000" cy="221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457200" bIns="0">
            <a:spAutoFit/>
          </a:bodyPr>
          <a:lstStyle/>
          <a:p>
            <a:pPr>
              <a:lnSpc>
                <a:spcPct val="130000"/>
              </a:lnSpc>
              <a:buClr>
                <a:srgbClr val="615CB0"/>
              </a:buClr>
              <a:buSzPct val="65000"/>
            </a:pPr>
            <a:r>
              <a:rPr lang="en-US" sz="2800" dirty="0" smtClean="0"/>
              <a:t>Have students watch Carol Dweck’s presentation on fixed and growth mindsets:</a:t>
            </a:r>
          </a:p>
          <a:p>
            <a:pPr>
              <a:lnSpc>
                <a:spcPct val="130000"/>
              </a:lnSpc>
              <a:buClr>
                <a:srgbClr val="615CB0"/>
              </a:buClr>
              <a:buSzPct val="65000"/>
            </a:pPr>
            <a:r>
              <a:rPr lang="en-US" sz="2800" u="sng" dirty="0" smtClean="0">
                <a:hlinkClick r:id="rId3"/>
              </a:rPr>
              <a:t>https://www.youtube.com/watch?v=ICILzbB1Obg</a:t>
            </a:r>
            <a:endParaRPr lang="en-US" sz="2800" dirty="0" smtClean="0"/>
          </a:p>
          <a:p>
            <a:pPr algn="ctr">
              <a:lnSpc>
                <a:spcPct val="130000"/>
              </a:lnSpc>
              <a:buClr>
                <a:srgbClr val="615CB0"/>
              </a:buClr>
              <a:buSzPct val="65000"/>
            </a:pPr>
            <a:endParaRPr lang="en-US" sz="2800" dirty="0"/>
          </a:p>
        </p:txBody>
      </p:sp>
      <p:sp>
        <p:nvSpPr>
          <p:cNvPr id="14" name="Rectangle 3"/>
          <p:cNvSpPr>
            <a:spLocks/>
          </p:cNvSpPr>
          <p:nvPr/>
        </p:nvSpPr>
        <p:spPr bwMode="auto">
          <a:xfrm>
            <a:off x="533400" y="3962400"/>
            <a:ext cx="8001000" cy="10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457200" bIns="0">
            <a:spAutoFit/>
          </a:bodyPr>
          <a:lstStyle/>
          <a:p>
            <a:pPr>
              <a:lnSpc>
                <a:spcPct val="130000"/>
              </a:lnSpc>
              <a:buClr>
                <a:srgbClr val="615CB0"/>
              </a:buClr>
              <a:buSzPct val="65000"/>
            </a:pPr>
            <a:r>
              <a:rPr lang="en-US" sz="2800" dirty="0" smtClean="0"/>
              <a:t>Have students, working in groups write a one-paragraph summary of Dweck’s main point.</a:t>
            </a:r>
          </a:p>
        </p:txBody>
      </p:sp>
      <p:grpSp>
        <p:nvGrpSpPr>
          <p:cNvPr id="10" name="Group 9"/>
          <p:cNvGrpSpPr/>
          <p:nvPr/>
        </p:nvGrpSpPr>
        <p:grpSpPr>
          <a:xfrm>
            <a:off x="0" y="0"/>
            <a:ext cx="9448210" cy="1219200"/>
            <a:chOff x="0" y="0"/>
            <a:chExt cx="9448210" cy="1219200"/>
          </a:xfrm>
        </p:grpSpPr>
        <p:sp>
          <p:nvSpPr>
            <p:cNvPr id="11" name="Rectangle 10"/>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2" name="TextBox 11"/>
            <p:cNvSpPr txBox="1"/>
            <p:nvPr/>
          </p:nvSpPr>
          <p:spPr>
            <a:xfrm>
              <a:off x="0" y="304800"/>
              <a:ext cx="9448210" cy="584776"/>
            </a:xfrm>
            <a:prstGeom prst="rect">
              <a:avLst/>
            </a:prstGeom>
            <a:noFill/>
          </p:spPr>
          <p:txBody>
            <a:bodyPr wrap="square" rtlCol="0">
              <a:spAutoFit/>
            </a:bodyPr>
            <a:lstStyle/>
            <a:p>
              <a:pPr algn="ctr"/>
              <a:r>
                <a:rPr lang="en-US" sz="3200" b="1" dirty="0" smtClean="0"/>
                <a:t>Encouraging Productive Persistence</a:t>
              </a:r>
              <a:endParaRPr lang="en-US" sz="3200" b="1" dirty="0"/>
            </a:p>
          </p:txBody>
        </p:sp>
      </p:grpSp>
    </p:spTree>
    <p:extLst>
      <p:ext uri="{BB962C8B-B14F-4D97-AF65-F5344CB8AC3E}">
        <p14:creationId xmlns:p14="http://schemas.microsoft.com/office/powerpoint/2010/main" val="58310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09600" y="1524000"/>
            <a:ext cx="8229600" cy="528122"/>
            <a:chOff x="-8158" y="1752599"/>
            <a:chExt cx="9161731" cy="762001"/>
          </a:xfrm>
        </p:grpSpPr>
        <p:sp>
          <p:nvSpPr>
            <p:cNvPr id="18" name="Rectangle 17"/>
            <p:cNvSpPr/>
            <p:nvPr/>
          </p:nvSpPr>
          <p:spPr>
            <a:xfrm>
              <a:off x="-8158" y="1878261"/>
              <a:ext cx="9144000" cy="636339"/>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9573" y="1752599"/>
              <a:ext cx="9144000" cy="666113"/>
            </a:xfrm>
            <a:prstGeom prst="rect">
              <a:avLst/>
            </a:prstGeom>
            <a:noFill/>
          </p:spPr>
          <p:txBody>
            <a:bodyPr wrap="square" rtlCol="0">
              <a:spAutoFit/>
            </a:bodyPr>
            <a:lstStyle/>
            <a:p>
              <a:r>
                <a:rPr lang="en-US" sz="2400" dirty="0" smtClean="0"/>
                <a:t>1.  Students believe they can succeed. </a:t>
              </a:r>
              <a:endParaRPr lang="en-US" sz="2400" dirty="0"/>
            </a:p>
          </p:txBody>
        </p:sp>
      </p:grpSp>
      <p:grpSp>
        <p:nvGrpSpPr>
          <p:cNvPr id="14" name="Group 13"/>
          <p:cNvGrpSpPr/>
          <p:nvPr/>
        </p:nvGrpSpPr>
        <p:grpSpPr>
          <a:xfrm>
            <a:off x="578245" y="2286000"/>
            <a:ext cx="8245028" cy="510212"/>
            <a:chOff x="-43064" y="-710173"/>
            <a:chExt cx="9178906" cy="736160"/>
          </a:xfrm>
        </p:grpSpPr>
        <p:sp>
          <p:nvSpPr>
            <p:cNvPr id="15" name="Rectangle 14"/>
            <p:cNvSpPr/>
            <p:nvPr/>
          </p:nvSpPr>
          <p:spPr>
            <a:xfrm>
              <a:off x="-43064" y="-610352"/>
              <a:ext cx="9144000" cy="636339"/>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8158" y="-710173"/>
              <a:ext cx="9144000" cy="666113"/>
            </a:xfrm>
            <a:prstGeom prst="rect">
              <a:avLst/>
            </a:prstGeom>
            <a:noFill/>
          </p:spPr>
          <p:txBody>
            <a:bodyPr wrap="square" rtlCol="0">
              <a:spAutoFit/>
            </a:bodyPr>
            <a:lstStyle/>
            <a:p>
              <a:r>
                <a:rPr lang="en-US" sz="2400" dirty="0"/>
                <a:t>2</a:t>
              </a:r>
              <a:r>
                <a:rPr lang="en-US" sz="2400" dirty="0" smtClean="0"/>
                <a:t>.  Students learn to learn from setbacks.</a:t>
              </a:r>
              <a:endParaRPr lang="en-US" sz="2400" dirty="0"/>
            </a:p>
          </p:txBody>
        </p:sp>
      </p:grpSp>
      <p:grpSp>
        <p:nvGrpSpPr>
          <p:cNvPr id="26" name="Group 25"/>
          <p:cNvGrpSpPr/>
          <p:nvPr/>
        </p:nvGrpSpPr>
        <p:grpSpPr>
          <a:xfrm>
            <a:off x="0" y="0"/>
            <a:ext cx="9448210" cy="1219200"/>
            <a:chOff x="0" y="0"/>
            <a:chExt cx="9448210" cy="1219200"/>
          </a:xfrm>
        </p:grpSpPr>
        <p:sp>
          <p:nvSpPr>
            <p:cNvPr id="27" name="Rectangle 26"/>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28" name="TextBox 27"/>
            <p:cNvSpPr txBox="1"/>
            <p:nvPr/>
          </p:nvSpPr>
          <p:spPr>
            <a:xfrm>
              <a:off x="0" y="304800"/>
              <a:ext cx="9448210" cy="584776"/>
            </a:xfrm>
            <a:prstGeom prst="rect">
              <a:avLst/>
            </a:prstGeom>
            <a:noFill/>
          </p:spPr>
          <p:txBody>
            <a:bodyPr wrap="square" rtlCol="0">
              <a:spAutoFit/>
            </a:bodyPr>
            <a:lstStyle/>
            <a:p>
              <a:pPr algn="ctr"/>
              <a:r>
                <a:rPr lang="en-US" sz="3200" b="1" dirty="0" smtClean="0"/>
                <a:t>Encouraging Productive Persistence</a:t>
              </a:r>
              <a:endParaRPr lang="en-US" sz="3200" b="1" dirty="0"/>
            </a:p>
          </p:txBody>
        </p:sp>
      </p:grpSp>
    </p:spTree>
    <p:extLst>
      <p:ext uri="{BB962C8B-B14F-4D97-AF65-F5344CB8AC3E}">
        <p14:creationId xmlns:p14="http://schemas.microsoft.com/office/powerpoint/2010/main" val="121989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p:cNvSpPr>
          <p:nvPr/>
        </p:nvSpPr>
        <p:spPr bwMode="auto">
          <a:xfrm>
            <a:off x="-12715" y="1524000"/>
            <a:ext cx="915572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457200" bIns="0">
            <a:spAutoFit/>
          </a:bodyPr>
          <a:lstStyle/>
          <a:p>
            <a:pPr algn="ctr">
              <a:lnSpc>
                <a:spcPct val="130000"/>
              </a:lnSpc>
              <a:buClr>
                <a:srgbClr val="615CB0"/>
              </a:buClr>
              <a:buSzPct val="65000"/>
            </a:pPr>
            <a:r>
              <a:rPr lang="en-US" sz="2800" b="1" dirty="0" smtClean="0"/>
              <a:t>Mindsets &amp; Setbacks</a:t>
            </a:r>
          </a:p>
        </p:txBody>
      </p:sp>
      <p:sp>
        <p:nvSpPr>
          <p:cNvPr id="11" name="Rectangle 3"/>
          <p:cNvSpPr>
            <a:spLocks/>
          </p:cNvSpPr>
          <p:nvPr/>
        </p:nvSpPr>
        <p:spPr bwMode="auto">
          <a:xfrm>
            <a:off x="1154723" y="2286000"/>
            <a:ext cx="7455877" cy="389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457200" bIns="0">
            <a:spAutoFit/>
          </a:bodyPr>
          <a:lstStyle/>
          <a:p>
            <a:pPr>
              <a:lnSpc>
                <a:spcPct val="130000"/>
              </a:lnSpc>
              <a:buClr>
                <a:srgbClr val="615CB0"/>
              </a:buClr>
              <a:buSzPct val="65000"/>
            </a:pPr>
            <a:r>
              <a:rPr lang="en-US" sz="2800" dirty="0" smtClean="0"/>
              <a:t>Form students into groups of four or so.  Ask each group to think about how a fixed or growth mindset (see Dweck pages 1 to 9) might affect the way we respond to setbacks.</a:t>
            </a:r>
          </a:p>
          <a:p>
            <a:pPr>
              <a:lnSpc>
                <a:spcPct val="130000"/>
              </a:lnSpc>
              <a:buClr>
                <a:srgbClr val="615CB0"/>
              </a:buClr>
              <a:buSzPct val="65000"/>
            </a:pPr>
            <a:endParaRPr lang="en-US" sz="2800" dirty="0"/>
          </a:p>
          <a:p>
            <a:pPr>
              <a:lnSpc>
                <a:spcPct val="130000"/>
              </a:lnSpc>
              <a:buClr>
                <a:srgbClr val="615CB0"/>
              </a:buClr>
              <a:buSzPct val="65000"/>
            </a:pPr>
            <a:r>
              <a:rPr lang="en-US" sz="2800" dirty="0" smtClean="0"/>
              <a:t>After about twenty minutes, have the groups report out.</a:t>
            </a:r>
          </a:p>
        </p:txBody>
      </p:sp>
      <p:grpSp>
        <p:nvGrpSpPr>
          <p:cNvPr id="7" name="Group 6"/>
          <p:cNvGrpSpPr/>
          <p:nvPr/>
        </p:nvGrpSpPr>
        <p:grpSpPr>
          <a:xfrm>
            <a:off x="0" y="0"/>
            <a:ext cx="9448210" cy="1219200"/>
            <a:chOff x="0" y="0"/>
            <a:chExt cx="9448210" cy="1219200"/>
          </a:xfrm>
        </p:grpSpPr>
        <p:sp>
          <p:nvSpPr>
            <p:cNvPr id="12" name="Rectangle 11"/>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4" name="TextBox 13"/>
            <p:cNvSpPr txBox="1"/>
            <p:nvPr/>
          </p:nvSpPr>
          <p:spPr>
            <a:xfrm>
              <a:off x="0" y="304800"/>
              <a:ext cx="9448210" cy="584776"/>
            </a:xfrm>
            <a:prstGeom prst="rect">
              <a:avLst/>
            </a:prstGeom>
            <a:noFill/>
          </p:spPr>
          <p:txBody>
            <a:bodyPr wrap="square" rtlCol="0">
              <a:spAutoFit/>
            </a:bodyPr>
            <a:lstStyle/>
            <a:p>
              <a:pPr algn="ctr"/>
              <a:r>
                <a:rPr lang="en-US" sz="3200" b="1" dirty="0" smtClean="0"/>
                <a:t>Encouraging Productive Persistence</a:t>
              </a:r>
              <a:endParaRPr lang="en-US" sz="3200" b="1" dirty="0"/>
            </a:p>
          </p:txBody>
        </p:sp>
      </p:grpSp>
    </p:spTree>
    <p:extLst>
      <p:ext uri="{BB962C8B-B14F-4D97-AF65-F5344CB8AC3E}">
        <p14:creationId xmlns:p14="http://schemas.microsoft.com/office/powerpoint/2010/main" val="263093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09600" y="1524000"/>
            <a:ext cx="8229600" cy="528122"/>
            <a:chOff x="-8158" y="1752599"/>
            <a:chExt cx="9161731" cy="762001"/>
          </a:xfrm>
        </p:grpSpPr>
        <p:sp>
          <p:nvSpPr>
            <p:cNvPr id="18" name="Rectangle 17"/>
            <p:cNvSpPr/>
            <p:nvPr/>
          </p:nvSpPr>
          <p:spPr>
            <a:xfrm>
              <a:off x="-8158" y="1878261"/>
              <a:ext cx="9144000" cy="636339"/>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9573" y="1752599"/>
              <a:ext cx="9144000" cy="666113"/>
            </a:xfrm>
            <a:prstGeom prst="rect">
              <a:avLst/>
            </a:prstGeom>
            <a:noFill/>
          </p:spPr>
          <p:txBody>
            <a:bodyPr wrap="square" rtlCol="0">
              <a:spAutoFit/>
            </a:bodyPr>
            <a:lstStyle/>
            <a:p>
              <a:r>
                <a:rPr lang="en-US" sz="2400" dirty="0" smtClean="0"/>
                <a:t>1.  Students believe they can succeed. </a:t>
              </a:r>
              <a:endParaRPr lang="en-US" sz="2400" dirty="0"/>
            </a:p>
          </p:txBody>
        </p:sp>
      </p:grpSp>
      <p:grpSp>
        <p:nvGrpSpPr>
          <p:cNvPr id="26" name="Group 25"/>
          <p:cNvGrpSpPr/>
          <p:nvPr/>
        </p:nvGrpSpPr>
        <p:grpSpPr>
          <a:xfrm>
            <a:off x="640955" y="2380079"/>
            <a:ext cx="8229600" cy="528122"/>
            <a:chOff x="-8158" y="1752599"/>
            <a:chExt cx="9161731" cy="762001"/>
          </a:xfrm>
        </p:grpSpPr>
        <p:sp>
          <p:nvSpPr>
            <p:cNvPr id="27" name="Rectangle 26"/>
            <p:cNvSpPr/>
            <p:nvPr/>
          </p:nvSpPr>
          <p:spPr>
            <a:xfrm>
              <a:off x="-8158" y="1878261"/>
              <a:ext cx="9144000" cy="636339"/>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9573" y="1752599"/>
              <a:ext cx="9144000" cy="666113"/>
            </a:xfrm>
            <a:prstGeom prst="rect">
              <a:avLst/>
            </a:prstGeom>
            <a:noFill/>
          </p:spPr>
          <p:txBody>
            <a:bodyPr wrap="square" rtlCol="0">
              <a:spAutoFit/>
            </a:bodyPr>
            <a:lstStyle/>
            <a:p>
              <a:r>
                <a:rPr lang="en-US" sz="2400" dirty="0"/>
                <a:t>2</a:t>
              </a:r>
              <a:r>
                <a:rPr lang="en-US" sz="2400" dirty="0" smtClean="0"/>
                <a:t>.  Students learn to learn from setbacks.</a:t>
              </a:r>
              <a:endParaRPr lang="en-US" sz="2400" dirty="0"/>
            </a:p>
          </p:txBody>
        </p:sp>
      </p:grpSp>
      <p:grpSp>
        <p:nvGrpSpPr>
          <p:cNvPr id="33" name="Group 32"/>
          <p:cNvGrpSpPr/>
          <p:nvPr/>
        </p:nvGrpSpPr>
        <p:grpSpPr>
          <a:xfrm>
            <a:off x="640955" y="3187799"/>
            <a:ext cx="8229600" cy="528122"/>
            <a:chOff x="-8158" y="1752599"/>
            <a:chExt cx="9161731" cy="762001"/>
          </a:xfrm>
        </p:grpSpPr>
        <p:sp>
          <p:nvSpPr>
            <p:cNvPr id="34" name="Rectangle 33"/>
            <p:cNvSpPr/>
            <p:nvPr/>
          </p:nvSpPr>
          <p:spPr>
            <a:xfrm>
              <a:off x="-8158" y="1878261"/>
              <a:ext cx="9144000" cy="636339"/>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9573" y="1752599"/>
              <a:ext cx="9144000" cy="666114"/>
            </a:xfrm>
            <a:prstGeom prst="rect">
              <a:avLst/>
            </a:prstGeom>
            <a:noFill/>
          </p:spPr>
          <p:txBody>
            <a:bodyPr wrap="square" rtlCol="0">
              <a:spAutoFit/>
            </a:bodyPr>
            <a:lstStyle/>
            <a:p>
              <a:r>
                <a:rPr lang="en-US" sz="2400" dirty="0"/>
                <a:t>3</a:t>
              </a:r>
              <a:r>
                <a:rPr lang="en-US" sz="2400" dirty="0" smtClean="0"/>
                <a:t>.  Students believe that what they are learning has value.</a:t>
              </a:r>
              <a:endParaRPr lang="en-US" sz="2400" dirty="0"/>
            </a:p>
          </p:txBody>
        </p:sp>
      </p:grpSp>
      <p:grpSp>
        <p:nvGrpSpPr>
          <p:cNvPr id="32" name="Group 31"/>
          <p:cNvGrpSpPr/>
          <p:nvPr/>
        </p:nvGrpSpPr>
        <p:grpSpPr>
          <a:xfrm>
            <a:off x="-17731" y="0"/>
            <a:ext cx="9466531" cy="838200"/>
            <a:chOff x="-8158" y="1676400"/>
            <a:chExt cx="9161731" cy="838200"/>
          </a:xfrm>
        </p:grpSpPr>
        <p:sp>
          <p:nvSpPr>
            <p:cNvPr id="36" name="Rectangle 35"/>
            <p:cNvSpPr/>
            <p:nvPr/>
          </p:nvSpPr>
          <p:spPr>
            <a:xfrm>
              <a:off x="-8158" y="1676400"/>
              <a:ext cx="9144000" cy="838200"/>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9573" y="1752600"/>
              <a:ext cx="9144000" cy="584776"/>
            </a:xfrm>
            <a:prstGeom prst="rect">
              <a:avLst/>
            </a:prstGeom>
            <a:noFill/>
          </p:spPr>
          <p:txBody>
            <a:bodyPr wrap="square" rtlCol="0">
              <a:spAutoFit/>
            </a:bodyPr>
            <a:lstStyle/>
            <a:p>
              <a:pPr algn="ctr"/>
              <a:r>
                <a:rPr lang="en-US" sz="3200" b="1" dirty="0" smtClean="0"/>
                <a:t>Encouraging Productive Persistence</a:t>
              </a:r>
              <a:endParaRPr lang="en-US" sz="3200" b="1" dirty="0"/>
            </a:p>
          </p:txBody>
        </p:sp>
      </p:grpSp>
    </p:spTree>
    <p:extLst>
      <p:ext uri="{BB962C8B-B14F-4D97-AF65-F5344CB8AC3E}">
        <p14:creationId xmlns:p14="http://schemas.microsoft.com/office/powerpoint/2010/main" val="30827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5CB0"/>
        </a:solidFill>
        <a:effectLst/>
      </p:bgPr>
    </p:bg>
    <p:spTree>
      <p:nvGrpSpPr>
        <p:cNvPr id="1" name=""/>
        <p:cNvGrpSpPr/>
        <p:nvPr/>
      </p:nvGrpSpPr>
      <p:grpSpPr>
        <a:xfrm>
          <a:off x="0" y="0"/>
          <a:ext cx="0" cy="0"/>
          <a:chOff x="0" y="0"/>
          <a:chExt cx="0" cy="0"/>
        </a:xfrm>
      </p:grpSpPr>
      <p:grpSp>
        <p:nvGrpSpPr>
          <p:cNvPr id="10" name="Group 9"/>
          <p:cNvGrpSpPr/>
          <p:nvPr/>
        </p:nvGrpSpPr>
        <p:grpSpPr>
          <a:xfrm>
            <a:off x="-2822" y="1771650"/>
            <a:ext cx="2288822" cy="1860291"/>
            <a:chOff x="4563534" y="1600200"/>
            <a:chExt cx="2288822" cy="1860291"/>
          </a:xfrm>
        </p:grpSpPr>
        <p:sp>
          <p:nvSpPr>
            <p:cNvPr id="11" name="Rectangle 10"/>
            <p:cNvSpPr/>
            <p:nvPr/>
          </p:nvSpPr>
          <p:spPr bwMode="auto">
            <a:xfrm>
              <a:off x="4572000" y="1600200"/>
              <a:ext cx="2280356" cy="1860291"/>
            </a:xfrm>
            <a:prstGeom prst="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ectangle 12"/>
            <p:cNvSpPr/>
            <p:nvPr/>
          </p:nvSpPr>
          <p:spPr>
            <a:xfrm>
              <a:off x="4563534" y="1828800"/>
              <a:ext cx="2280356" cy="12003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ctr">
                <a:buClr>
                  <a:srgbClr val="7FA500"/>
                </a:buClr>
              </a:pPr>
              <a:r>
                <a:rPr lang="en-US" sz="3600" dirty="0" smtClean="0"/>
                <a:t>life</a:t>
              </a:r>
            </a:p>
            <a:p>
              <a:pPr marL="0" lvl="1" algn="ctr">
                <a:buClr>
                  <a:srgbClr val="7FA500"/>
                </a:buClr>
              </a:pPr>
              <a:r>
                <a:rPr lang="en-US" sz="3600" dirty="0" smtClean="0"/>
                <a:t>issues</a:t>
              </a:r>
              <a:endParaRPr lang="en-US" sz="3600" dirty="0"/>
            </a:p>
          </p:txBody>
        </p:sp>
      </p:grpSp>
      <p:grpSp>
        <p:nvGrpSpPr>
          <p:cNvPr id="17" name="Group 16"/>
          <p:cNvGrpSpPr/>
          <p:nvPr/>
        </p:nvGrpSpPr>
        <p:grpSpPr>
          <a:xfrm>
            <a:off x="3430411" y="1771650"/>
            <a:ext cx="2288822" cy="1860291"/>
            <a:chOff x="4563534" y="1600200"/>
            <a:chExt cx="2288822" cy="1860291"/>
          </a:xfrm>
        </p:grpSpPr>
        <p:sp>
          <p:nvSpPr>
            <p:cNvPr id="18" name="Rectangle 17"/>
            <p:cNvSpPr/>
            <p:nvPr/>
          </p:nvSpPr>
          <p:spPr bwMode="auto">
            <a:xfrm>
              <a:off x="4572000" y="1600200"/>
              <a:ext cx="2280356" cy="1860291"/>
            </a:xfrm>
            <a:prstGeom prst="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Rectangle 18"/>
            <p:cNvSpPr/>
            <p:nvPr/>
          </p:nvSpPr>
          <p:spPr>
            <a:xfrm>
              <a:off x="4563534" y="1828800"/>
              <a:ext cx="2280356" cy="12003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ctr">
                <a:buClr>
                  <a:srgbClr val="7FA500"/>
                </a:buClr>
              </a:pPr>
              <a:r>
                <a:rPr lang="en-US" sz="3600" dirty="0" smtClean="0"/>
                <a:t>affective</a:t>
              </a:r>
            </a:p>
            <a:p>
              <a:pPr marL="0" lvl="1" algn="ctr">
                <a:buClr>
                  <a:srgbClr val="7FA500"/>
                </a:buClr>
              </a:pPr>
              <a:r>
                <a:rPr lang="en-US" sz="3600" dirty="0" smtClean="0"/>
                <a:t>issues</a:t>
              </a:r>
              <a:endParaRPr lang="en-US" sz="3600" dirty="0"/>
            </a:p>
          </p:txBody>
        </p:sp>
      </p:grpSp>
      <p:grpSp>
        <p:nvGrpSpPr>
          <p:cNvPr id="21" name="Group 20"/>
          <p:cNvGrpSpPr/>
          <p:nvPr/>
        </p:nvGrpSpPr>
        <p:grpSpPr>
          <a:xfrm>
            <a:off x="6781800" y="1771650"/>
            <a:ext cx="2280356" cy="1860291"/>
            <a:chOff x="4572000" y="1600200"/>
            <a:chExt cx="2280356" cy="1860291"/>
          </a:xfrm>
        </p:grpSpPr>
        <p:sp>
          <p:nvSpPr>
            <p:cNvPr id="22" name="Rectangle 21"/>
            <p:cNvSpPr/>
            <p:nvPr/>
          </p:nvSpPr>
          <p:spPr bwMode="auto">
            <a:xfrm>
              <a:off x="4572000" y="1600200"/>
              <a:ext cx="2280356" cy="1860291"/>
            </a:xfrm>
            <a:prstGeom prst="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Rectangle 22"/>
            <p:cNvSpPr/>
            <p:nvPr/>
          </p:nvSpPr>
          <p:spPr>
            <a:xfrm>
              <a:off x="4572000" y="1676400"/>
              <a:ext cx="2280356" cy="175432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0" lvl="1" algn="ctr">
                <a:buClr>
                  <a:srgbClr val="7FA500"/>
                </a:buClr>
              </a:pPr>
              <a:r>
                <a:rPr lang="en-US" sz="3600" dirty="0" smtClean="0"/>
                <a:t>non-</a:t>
              </a:r>
            </a:p>
            <a:p>
              <a:pPr marL="0" lvl="1" algn="ctr">
                <a:buClr>
                  <a:srgbClr val="7FA500"/>
                </a:buClr>
              </a:pPr>
              <a:r>
                <a:rPr lang="en-US" sz="3600" dirty="0" smtClean="0"/>
                <a:t>cognitive</a:t>
              </a:r>
            </a:p>
            <a:p>
              <a:pPr marL="0" lvl="1" algn="ctr">
                <a:buClr>
                  <a:srgbClr val="7FA500"/>
                </a:buClr>
              </a:pPr>
              <a:r>
                <a:rPr lang="en-US" sz="3600" dirty="0" smtClean="0"/>
                <a:t>issues</a:t>
              </a:r>
              <a:endParaRPr lang="en-US" sz="3600" dirty="0"/>
            </a:p>
          </p:txBody>
        </p:sp>
      </p:grpSp>
      <p:sp>
        <p:nvSpPr>
          <p:cNvPr id="5" name="Plus 4"/>
          <p:cNvSpPr/>
          <p:nvPr/>
        </p:nvSpPr>
        <p:spPr bwMode="auto">
          <a:xfrm>
            <a:off x="2438400" y="2244595"/>
            <a:ext cx="914400" cy="914400"/>
          </a:xfrm>
          <a:prstGeom prst="mathPlus">
            <a:avLst/>
          </a:prstGeom>
          <a:solidFill>
            <a:schemeClr val="tx1"/>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Equal 5"/>
          <p:cNvSpPr/>
          <p:nvPr/>
        </p:nvSpPr>
        <p:spPr bwMode="auto">
          <a:xfrm>
            <a:off x="5715000" y="2168395"/>
            <a:ext cx="1066800" cy="1066800"/>
          </a:xfrm>
          <a:prstGeom prst="mathEqual">
            <a:avLst/>
          </a:prstGeom>
          <a:solidFill>
            <a:srgbClr val="000000"/>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14076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Line 1"/>
          <p:cNvSpPr>
            <a:spLocks noChangeShapeType="1"/>
          </p:cNvSpPr>
          <p:nvPr/>
        </p:nvSpPr>
        <p:spPr bwMode="auto">
          <a:xfrm>
            <a:off x="533400" y="9017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6" name="Rectangle 2"/>
          <p:cNvSpPr>
            <a:spLocks/>
          </p:cNvSpPr>
          <p:nvPr/>
        </p:nvSpPr>
        <p:spPr bwMode="auto">
          <a:xfrm>
            <a:off x="0" y="304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endParaRPr lang="en-US" sz="2500" dirty="0">
              <a:solidFill>
                <a:schemeClr val="tx1"/>
              </a:solidFill>
              <a:latin typeface="Arial" charset="0"/>
              <a:ea typeface="ＭＳ Ｐゴシック" charset="0"/>
              <a:cs typeface="Arial" charset="0"/>
              <a:sym typeface="Arial" charset="0"/>
            </a:endParaRPr>
          </a:p>
        </p:txBody>
      </p:sp>
      <p:sp>
        <p:nvSpPr>
          <p:cNvPr id="3" name="TextBox 2"/>
          <p:cNvSpPr txBox="1"/>
          <p:nvPr/>
        </p:nvSpPr>
        <p:spPr>
          <a:xfrm>
            <a:off x="685800" y="1066800"/>
            <a:ext cx="3190785" cy="369332"/>
          </a:xfrm>
          <a:prstGeom prst="rect">
            <a:avLst/>
          </a:prstGeom>
          <a:noFill/>
        </p:spPr>
        <p:txBody>
          <a:bodyPr wrap="none" rtlCol="0">
            <a:spAutoFit/>
          </a:bodyPr>
          <a:lstStyle/>
          <a:p>
            <a:r>
              <a:rPr lang="en-US" dirty="0" smtClean="0"/>
              <a:t>Unemployment rate in 2013 (%)</a:t>
            </a:r>
            <a:endParaRPr lang="en-US" dirty="0"/>
          </a:p>
        </p:txBody>
      </p:sp>
      <p:sp>
        <p:nvSpPr>
          <p:cNvPr id="7" name="TextBox 6"/>
          <p:cNvSpPr txBox="1"/>
          <p:nvPr/>
        </p:nvSpPr>
        <p:spPr>
          <a:xfrm>
            <a:off x="5029200" y="1066800"/>
            <a:ext cx="3520578" cy="369332"/>
          </a:xfrm>
          <a:prstGeom prst="rect">
            <a:avLst/>
          </a:prstGeom>
          <a:noFill/>
        </p:spPr>
        <p:txBody>
          <a:bodyPr wrap="none" rtlCol="0">
            <a:spAutoFit/>
          </a:bodyPr>
          <a:lstStyle/>
          <a:p>
            <a:r>
              <a:rPr lang="en-US" dirty="0" smtClean="0"/>
              <a:t>Median weekly earnings in 2013 ($)</a:t>
            </a:r>
            <a:endParaRPr lang="en-US" dirty="0"/>
          </a:p>
        </p:txBody>
      </p:sp>
      <p:sp>
        <p:nvSpPr>
          <p:cNvPr id="4" name="TextBox 3"/>
          <p:cNvSpPr txBox="1"/>
          <p:nvPr/>
        </p:nvSpPr>
        <p:spPr>
          <a:xfrm>
            <a:off x="3581400" y="1371600"/>
            <a:ext cx="1752600" cy="4901341"/>
          </a:xfrm>
          <a:prstGeom prst="rect">
            <a:avLst/>
          </a:prstGeom>
          <a:noFill/>
        </p:spPr>
        <p:txBody>
          <a:bodyPr wrap="square" rtlCol="0">
            <a:spAutoFit/>
          </a:bodyPr>
          <a:lstStyle/>
          <a:p>
            <a:pPr algn="ctr">
              <a:lnSpc>
                <a:spcPct val="70000"/>
              </a:lnSpc>
              <a:spcAft>
                <a:spcPts val="1500"/>
              </a:spcAft>
            </a:pPr>
            <a:r>
              <a:rPr lang="en-US" sz="2000" dirty="0" smtClean="0"/>
              <a:t>doctoral degree</a:t>
            </a:r>
          </a:p>
          <a:p>
            <a:pPr algn="ctr">
              <a:lnSpc>
                <a:spcPct val="70000"/>
              </a:lnSpc>
              <a:spcAft>
                <a:spcPts val="1500"/>
              </a:spcAft>
            </a:pPr>
            <a:r>
              <a:rPr lang="en-US" sz="2000" dirty="0" smtClean="0"/>
              <a:t>professional degree</a:t>
            </a:r>
          </a:p>
          <a:p>
            <a:pPr algn="ctr">
              <a:lnSpc>
                <a:spcPct val="70000"/>
              </a:lnSpc>
              <a:spcAft>
                <a:spcPts val="1500"/>
              </a:spcAft>
            </a:pPr>
            <a:r>
              <a:rPr lang="en-US" sz="2000" dirty="0" smtClean="0"/>
              <a:t>master’s degree</a:t>
            </a:r>
          </a:p>
          <a:p>
            <a:pPr algn="ctr">
              <a:lnSpc>
                <a:spcPct val="70000"/>
              </a:lnSpc>
              <a:spcAft>
                <a:spcPts val="1500"/>
              </a:spcAft>
            </a:pPr>
            <a:r>
              <a:rPr lang="en-US" sz="2000" dirty="0" smtClean="0"/>
              <a:t>bachelor’s degree</a:t>
            </a:r>
          </a:p>
          <a:p>
            <a:pPr algn="ctr">
              <a:lnSpc>
                <a:spcPct val="70000"/>
              </a:lnSpc>
              <a:spcAft>
                <a:spcPts val="1500"/>
              </a:spcAft>
            </a:pPr>
            <a:r>
              <a:rPr lang="en-US" sz="2000" dirty="0" smtClean="0"/>
              <a:t>associate’s degree</a:t>
            </a:r>
          </a:p>
          <a:p>
            <a:pPr algn="ctr">
              <a:lnSpc>
                <a:spcPct val="70000"/>
              </a:lnSpc>
              <a:spcAft>
                <a:spcPts val="1500"/>
              </a:spcAft>
            </a:pPr>
            <a:r>
              <a:rPr lang="en-US" sz="2000" dirty="0" smtClean="0"/>
              <a:t>some college,  no degree</a:t>
            </a:r>
          </a:p>
          <a:p>
            <a:pPr algn="ctr">
              <a:lnSpc>
                <a:spcPct val="70000"/>
              </a:lnSpc>
              <a:spcAft>
                <a:spcPts val="1500"/>
              </a:spcAft>
            </a:pPr>
            <a:r>
              <a:rPr lang="en-US" sz="2000" dirty="0" smtClean="0"/>
              <a:t>high school diploma</a:t>
            </a:r>
          </a:p>
          <a:p>
            <a:pPr algn="ctr">
              <a:lnSpc>
                <a:spcPct val="70000"/>
              </a:lnSpc>
              <a:spcAft>
                <a:spcPts val="1500"/>
              </a:spcAft>
            </a:pPr>
            <a:r>
              <a:rPr lang="en-US" sz="2000" dirty="0" smtClean="0"/>
              <a:t>less than diploma</a:t>
            </a:r>
            <a:endParaRPr lang="en-US" sz="2000" dirty="0"/>
          </a:p>
        </p:txBody>
      </p:sp>
      <p:sp>
        <p:nvSpPr>
          <p:cNvPr id="9" name="Rectangle 8"/>
          <p:cNvSpPr/>
          <p:nvPr/>
        </p:nvSpPr>
        <p:spPr>
          <a:xfrm>
            <a:off x="5181600" y="1524000"/>
            <a:ext cx="3429000" cy="228600"/>
          </a:xfrm>
          <a:prstGeom prst="rect">
            <a:avLst/>
          </a:prstGeom>
          <a:solidFill>
            <a:srgbClr val="85C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1623</a:t>
            </a:r>
            <a:endParaRPr lang="en-US" dirty="0">
              <a:solidFill>
                <a:schemeClr val="tx1"/>
              </a:solidFill>
            </a:endParaRPr>
          </a:p>
        </p:txBody>
      </p:sp>
      <p:sp>
        <p:nvSpPr>
          <p:cNvPr id="12" name="Rectangle 11"/>
          <p:cNvSpPr/>
          <p:nvPr/>
        </p:nvSpPr>
        <p:spPr>
          <a:xfrm>
            <a:off x="5181600" y="2144486"/>
            <a:ext cx="3581400" cy="228600"/>
          </a:xfrm>
          <a:prstGeom prst="rect">
            <a:avLst/>
          </a:prstGeom>
          <a:solidFill>
            <a:srgbClr val="85C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1714</a:t>
            </a:r>
            <a:endParaRPr lang="en-US" dirty="0">
              <a:solidFill>
                <a:schemeClr val="tx1"/>
              </a:solidFill>
            </a:endParaRPr>
          </a:p>
        </p:txBody>
      </p:sp>
      <p:sp>
        <p:nvSpPr>
          <p:cNvPr id="13" name="Rectangle 12"/>
          <p:cNvSpPr/>
          <p:nvPr/>
        </p:nvSpPr>
        <p:spPr>
          <a:xfrm>
            <a:off x="5181600" y="2764972"/>
            <a:ext cx="2667000" cy="228600"/>
          </a:xfrm>
          <a:prstGeom prst="rect">
            <a:avLst/>
          </a:prstGeom>
          <a:solidFill>
            <a:srgbClr val="85C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1329</a:t>
            </a:r>
            <a:endParaRPr lang="en-US" dirty="0">
              <a:solidFill>
                <a:schemeClr val="tx1"/>
              </a:solidFill>
            </a:endParaRPr>
          </a:p>
        </p:txBody>
      </p:sp>
      <p:sp>
        <p:nvSpPr>
          <p:cNvPr id="14" name="Rectangle 13"/>
          <p:cNvSpPr/>
          <p:nvPr/>
        </p:nvSpPr>
        <p:spPr>
          <a:xfrm>
            <a:off x="5181600" y="3385458"/>
            <a:ext cx="2133600" cy="228600"/>
          </a:xfrm>
          <a:prstGeom prst="rect">
            <a:avLst/>
          </a:prstGeom>
          <a:solidFill>
            <a:srgbClr val="85C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1108</a:t>
            </a:r>
            <a:endParaRPr lang="en-US" dirty="0">
              <a:solidFill>
                <a:schemeClr val="tx1"/>
              </a:solidFill>
            </a:endParaRPr>
          </a:p>
        </p:txBody>
      </p:sp>
      <p:sp>
        <p:nvSpPr>
          <p:cNvPr id="15" name="Rectangle 14"/>
          <p:cNvSpPr/>
          <p:nvPr/>
        </p:nvSpPr>
        <p:spPr>
          <a:xfrm>
            <a:off x="5181600" y="4005944"/>
            <a:ext cx="1524000" cy="228600"/>
          </a:xfrm>
          <a:prstGeom prst="rect">
            <a:avLst/>
          </a:prstGeom>
          <a:solidFill>
            <a:srgbClr val="85C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777</a:t>
            </a:r>
            <a:endParaRPr lang="en-US" dirty="0">
              <a:solidFill>
                <a:schemeClr val="tx1"/>
              </a:solidFill>
            </a:endParaRPr>
          </a:p>
        </p:txBody>
      </p:sp>
      <p:sp>
        <p:nvSpPr>
          <p:cNvPr id="17" name="Rectangle 16"/>
          <p:cNvSpPr/>
          <p:nvPr/>
        </p:nvSpPr>
        <p:spPr>
          <a:xfrm>
            <a:off x="5181600" y="4626430"/>
            <a:ext cx="1371600" cy="228600"/>
          </a:xfrm>
          <a:prstGeom prst="rect">
            <a:avLst/>
          </a:prstGeom>
          <a:solidFill>
            <a:srgbClr val="85C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727</a:t>
            </a:r>
            <a:endParaRPr lang="en-US" dirty="0">
              <a:solidFill>
                <a:schemeClr val="tx1"/>
              </a:solidFill>
            </a:endParaRPr>
          </a:p>
        </p:txBody>
      </p:sp>
      <p:sp>
        <p:nvSpPr>
          <p:cNvPr id="19" name="Rectangle 18"/>
          <p:cNvSpPr/>
          <p:nvPr/>
        </p:nvSpPr>
        <p:spPr>
          <a:xfrm>
            <a:off x="5181600" y="5246916"/>
            <a:ext cx="1143000" cy="228600"/>
          </a:xfrm>
          <a:prstGeom prst="rect">
            <a:avLst/>
          </a:prstGeom>
          <a:solidFill>
            <a:srgbClr val="85C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651</a:t>
            </a:r>
            <a:endParaRPr lang="en-US" dirty="0">
              <a:solidFill>
                <a:schemeClr val="tx1"/>
              </a:solidFill>
            </a:endParaRPr>
          </a:p>
        </p:txBody>
      </p:sp>
      <p:sp>
        <p:nvSpPr>
          <p:cNvPr id="20" name="Rectangle 19"/>
          <p:cNvSpPr/>
          <p:nvPr/>
        </p:nvSpPr>
        <p:spPr>
          <a:xfrm>
            <a:off x="5181600" y="5867400"/>
            <a:ext cx="914400" cy="228600"/>
          </a:xfrm>
          <a:prstGeom prst="rect">
            <a:avLst/>
          </a:prstGeom>
          <a:solidFill>
            <a:srgbClr val="85CD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472</a:t>
            </a:r>
            <a:endParaRPr lang="en-US" dirty="0">
              <a:solidFill>
                <a:schemeClr val="tx1"/>
              </a:solidFill>
            </a:endParaRPr>
          </a:p>
        </p:txBody>
      </p:sp>
      <p:sp>
        <p:nvSpPr>
          <p:cNvPr id="25" name="Rectangle 24"/>
          <p:cNvSpPr/>
          <p:nvPr/>
        </p:nvSpPr>
        <p:spPr>
          <a:xfrm>
            <a:off x="3048000" y="1524000"/>
            <a:ext cx="609600" cy="228600"/>
          </a:xfrm>
          <a:prstGeom prst="rect">
            <a:avLst/>
          </a:prstGeom>
          <a:solidFill>
            <a:srgbClr val="7C75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dirty="0" smtClean="0">
                <a:solidFill>
                  <a:schemeClr val="tx1"/>
                </a:solidFill>
              </a:rPr>
              <a:t>2.2</a:t>
            </a:r>
            <a:endParaRPr lang="en-US" dirty="0">
              <a:solidFill>
                <a:schemeClr val="tx1"/>
              </a:solidFill>
            </a:endParaRPr>
          </a:p>
        </p:txBody>
      </p:sp>
      <p:sp>
        <p:nvSpPr>
          <p:cNvPr id="11" name="TextBox 10"/>
          <p:cNvSpPr txBox="1"/>
          <p:nvPr/>
        </p:nvSpPr>
        <p:spPr>
          <a:xfrm>
            <a:off x="0" y="6457624"/>
            <a:ext cx="9144000" cy="369332"/>
          </a:xfrm>
          <a:prstGeom prst="rect">
            <a:avLst/>
          </a:prstGeom>
          <a:noFill/>
        </p:spPr>
        <p:txBody>
          <a:bodyPr wrap="square" rtlCol="0">
            <a:spAutoFit/>
          </a:bodyPr>
          <a:lstStyle/>
          <a:p>
            <a:pPr algn="ctr"/>
            <a:r>
              <a:rPr lang="en-US" dirty="0" smtClean="0"/>
              <a:t>Source: US Bureau of Labor Statistics, Current Population Survey</a:t>
            </a:r>
            <a:endParaRPr lang="en-US" dirty="0"/>
          </a:p>
        </p:txBody>
      </p:sp>
      <p:sp>
        <p:nvSpPr>
          <p:cNvPr id="27" name="Rectangle 26"/>
          <p:cNvSpPr/>
          <p:nvPr/>
        </p:nvSpPr>
        <p:spPr>
          <a:xfrm>
            <a:off x="228600" y="5867400"/>
            <a:ext cx="3429000" cy="228600"/>
          </a:xfrm>
          <a:prstGeom prst="rect">
            <a:avLst/>
          </a:prstGeom>
          <a:solidFill>
            <a:srgbClr val="7C75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11.0</a:t>
            </a:r>
            <a:endParaRPr lang="en-US" dirty="0">
              <a:solidFill>
                <a:schemeClr val="tx1"/>
              </a:solidFill>
            </a:endParaRPr>
          </a:p>
        </p:txBody>
      </p:sp>
      <p:sp>
        <p:nvSpPr>
          <p:cNvPr id="28" name="Rectangle 27"/>
          <p:cNvSpPr/>
          <p:nvPr/>
        </p:nvSpPr>
        <p:spPr>
          <a:xfrm>
            <a:off x="1447800" y="5246916"/>
            <a:ext cx="2209800" cy="228600"/>
          </a:xfrm>
          <a:prstGeom prst="rect">
            <a:avLst/>
          </a:prstGeom>
          <a:solidFill>
            <a:srgbClr val="7C75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7.5</a:t>
            </a:r>
            <a:endParaRPr lang="en-US" dirty="0">
              <a:solidFill>
                <a:schemeClr val="tx1"/>
              </a:solidFill>
            </a:endParaRPr>
          </a:p>
        </p:txBody>
      </p:sp>
      <p:sp>
        <p:nvSpPr>
          <p:cNvPr id="29" name="Rectangle 28"/>
          <p:cNvSpPr/>
          <p:nvPr/>
        </p:nvSpPr>
        <p:spPr>
          <a:xfrm>
            <a:off x="1600200" y="4626430"/>
            <a:ext cx="2057400" cy="228600"/>
          </a:xfrm>
          <a:prstGeom prst="rect">
            <a:avLst/>
          </a:prstGeom>
          <a:solidFill>
            <a:srgbClr val="7C75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7.0</a:t>
            </a:r>
            <a:endParaRPr lang="en-US" dirty="0">
              <a:solidFill>
                <a:schemeClr val="tx1"/>
              </a:solidFill>
            </a:endParaRPr>
          </a:p>
        </p:txBody>
      </p:sp>
      <p:sp>
        <p:nvSpPr>
          <p:cNvPr id="30" name="Rectangle 29"/>
          <p:cNvSpPr/>
          <p:nvPr/>
        </p:nvSpPr>
        <p:spPr>
          <a:xfrm>
            <a:off x="1905000" y="4005944"/>
            <a:ext cx="1752600" cy="228600"/>
          </a:xfrm>
          <a:prstGeom prst="rect">
            <a:avLst/>
          </a:prstGeom>
          <a:solidFill>
            <a:srgbClr val="7C75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5.4</a:t>
            </a:r>
            <a:endParaRPr lang="en-US" dirty="0">
              <a:solidFill>
                <a:schemeClr val="tx1"/>
              </a:solidFill>
            </a:endParaRPr>
          </a:p>
        </p:txBody>
      </p:sp>
      <p:sp>
        <p:nvSpPr>
          <p:cNvPr id="31" name="Rectangle 30"/>
          <p:cNvSpPr/>
          <p:nvPr/>
        </p:nvSpPr>
        <p:spPr>
          <a:xfrm>
            <a:off x="2362200" y="3385458"/>
            <a:ext cx="1295400" cy="228600"/>
          </a:xfrm>
          <a:prstGeom prst="rect">
            <a:avLst/>
          </a:prstGeom>
          <a:solidFill>
            <a:srgbClr val="7C75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4.0</a:t>
            </a:r>
            <a:endParaRPr lang="en-US" dirty="0">
              <a:solidFill>
                <a:schemeClr val="tx1"/>
              </a:solidFill>
            </a:endParaRPr>
          </a:p>
        </p:txBody>
      </p:sp>
      <p:sp>
        <p:nvSpPr>
          <p:cNvPr id="32" name="Rectangle 31"/>
          <p:cNvSpPr/>
          <p:nvPr/>
        </p:nvSpPr>
        <p:spPr>
          <a:xfrm>
            <a:off x="2667000" y="2743200"/>
            <a:ext cx="990600" cy="228600"/>
          </a:xfrm>
          <a:prstGeom prst="rect">
            <a:avLst/>
          </a:prstGeom>
          <a:solidFill>
            <a:srgbClr val="7C75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3.4</a:t>
            </a:r>
            <a:endParaRPr lang="en-US" dirty="0">
              <a:solidFill>
                <a:schemeClr val="tx1"/>
              </a:solidFill>
            </a:endParaRPr>
          </a:p>
        </p:txBody>
      </p:sp>
      <p:sp>
        <p:nvSpPr>
          <p:cNvPr id="33" name="Rectangle 32"/>
          <p:cNvSpPr/>
          <p:nvPr/>
        </p:nvSpPr>
        <p:spPr>
          <a:xfrm>
            <a:off x="3124200" y="2144486"/>
            <a:ext cx="533400" cy="228600"/>
          </a:xfrm>
          <a:prstGeom prst="rect">
            <a:avLst/>
          </a:prstGeom>
          <a:solidFill>
            <a:srgbClr val="7C75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2.3</a:t>
            </a:r>
            <a:endParaRPr lang="en-US" dirty="0">
              <a:solidFill>
                <a:schemeClr val="tx1"/>
              </a:solidFill>
            </a:endParaRPr>
          </a:p>
        </p:txBody>
      </p:sp>
      <p:cxnSp>
        <p:nvCxnSpPr>
          <p:cNvPr id="10" name="Straight Connector 9"/>
          <p:cNvCxnSpPr/>
          <p:nvPr/>
        </p:nvCxnSpPr>
        <p:spPr>
          <a:xfrm>
            <a:off x="3657600" y="1524000"/>
            <a:ext cx="0" cy="4953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181600" y="1600200"/>
            <a:ext cx="0" cy="4953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 y="152400"/>
            <a:ext cx="9144000" cy="769441"/>
          </a:xfrm>
          <a:prstGeom prst="rect">
            <a:avLst/>
          </a:prstGeom>
          <a:noFill/>
        </p:spPr>
        <p:txBody>
          <a:bodyPr wrap="square" rtlCol="0">
            <a:spAutoFit/>
          </a:bodyPr>
          <a:lstStyle/>
          <a:p>
            <a:pPr algn="ctr"/>
            <a:r>
              <a:rPr lang="en-US" sz="2200" dirty="0">
                <a:latin typeface="Arial" charset="0"/>
                <a:ea typeface="ＭＳ Ｐゴシック" charset="0"/>
                <a:cs typeface="Arial" charset="0"/>
                <a:sym typeface="Arial" charset="0"/>
              </a:rPr>
              <a:t>Earnings and Unemployment Rates by Educational Attainment</a:t>
            </a:r>
          </a:p>
          <a:p>
            <a:pPr algn="ctr"/>
            <a:endParaRPr lang="en-US" sz="2200" dirty="0"/>
          </a:p>
        </p:txBody>
      </p:sp>
    </p:spTree>
    <p:extLst>
      <p:ext uri="{BB962C8B-B14F-4D97-AF65-F5344CB8AC3E}">
        <p14:creationId xmlns:p14="http://schemas.microsoft.com/office/powerpoint/2010/main" val="3717955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584776"/>
          </a:xfrm>
          <a:prstGeom prst="rect">
            <a:avLst/>
          </a:prstGeom>
        </p:spPr>
        <p:txBody>
          <a:bodyPr wrap="square">
            <a:spAutoFit/>
          </a:bodyPr>
          <a:lstStyle/>
          <a:p>
            <a:pPr algn="ctr"/>
            <a:r>
              <a:rPr lang="en-US" sz="3200" b="1" dirty="0" smtClean="0"/>
              <a:t>Group Activity</a:t>
            </a:r>
            <a:endParaRPr lang="en-US" sz="3200" dirty="0"/>
          </a:p>
        </p:txBody>
      </p:sp>
      <p:sp>
        <p:nvSpPr>
          <p:cNvPr id="8" name="TextBox 7"/>
          <p:cNvSpPr txBox="1"/>
          <p:nvPr/>
        </p:nvSpPr>
        <p:spPr>
          <a:xfrm>
            <a:off x="1143000" y="1905000"/>
            <a:ext cx="6934200" cy="2554545"/>
          </a:xfrm>
          <a:prstGeom prst="rect">
            <a:avLst/>
          </a:prstGeom>
          <a:noFill/>
        </p:spPr>
        <p:txBody>
          <a:bodyPr wrap="square" rtlCol="0">
            <a:spAutoFit/>
          </a:bodyPr>
          <a:lstStyle/>
          <a:p>
            <a:r>
              <a:rPr lang="en-US" sz="3200" dirty="0" smtClean="0"/>
              <a:t>Ask </a:t>
            </a:r>
            <a:r>
              <a:rPr lang="en-US" sz="3200" dirty="0"/>
              <a:t>students, working in groups of four, to brainstorm a list of benefits of a college education that are not related to jobs or income.  Compare the lists from the groups. </a:t>
            </a:r>
          </a:p>
        </p:txBody>
      </p:sp>
      <p:sp>
        <p:nvSpPr>
          <p:cNvPr id="33" name="Line 1"/>
          <p:cNvSpPr>
            <a:spLocks noChangeShapeType="1"/>
          </p:cNvSpPr>
          <p:nvPr/>
        </p:nvSpPr>
        <p:spPr bwMode="auto">
          <a:xfrm>
            <a:off x="533400" y="10668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Tree>
    <p:extLst>
      <p:ext uri="{BB962C8B-B14F-4D97-AF65-F5344CB8AC3E}">
        <p14:creationId xmlns:p14="http://schemas.microsoft.com/office/powerpoint/2010/main" val="300372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9144000" cy="584776"/>
          </a:xfrm>
          <a:prstGeom prst="rect">
            <a:avLst/>
          </a:prstGeom>
        </p:spPr>
        <p:txBody>
          <a:bodyPr wrap="square">
            <a:spAutoFit/>
          </a:bodyPr>
          <a:lstStyle/>
          <a:p>
            <a:r>
              <a:rPr lang="en-US" sz="3200" b="1" dirty="0" smtClean="0"/>
              <a:t>Results of Group Activity:</a:t>
            </a:r>
            <a:endParaRPr lang="en-US" sz="3200" dirty="0"/>
          </a:p>
        </p:txBody>
      </p:sp>
      <p:sp>
        <p:nvSpPr>
          <p:cNvPr id="8" name="TextBox 7"/>
          <p:cNvSpPr txBox="1"/>
          <p:nvPr/>
        </p:nvSpPr>
        <p:spPr>
          <a:xfrm>
            <a:off x="457200" y="1828800"/>
            <a:ext cx="8305800" cy="4214487"/>
          </a:xfrm>
          <a:prstGeom prst="rect">
            <a:avLst/>
          </a:prstGeom>
          <a:noFill/>
        </p:spPr>
        <p:txBody>
          <a:bodyPr wrap="square" rtlCol="0">
            <a:spAutoFit/>
          </a:bodyPr>
          <a:lstStyle/>
          <a:p>
            <a:pPr marL="457200" indent="-457200">
              <a:lnSpc>
                <a:spcPct val="120000"/>
              </a:lnSpc>
              <a:buFont typeface="Arial"/>
              <a:buChar char="•"/>
            </a:pPr>
            <a:r>
              <a:rPr lang="en-US" sz="2800" dirty="0"/>
              <a:t>help my kids with their homework</a:t>
            </a:r>
          </a:p>
          <a:p>
            <a:pPr marL="457200" indent="-457200">
              <a:lnSpc>
                <a:spcPct val="120000"/>
              </a:lnSpc>
              <a:buFont typeface="Arial"/>
              <a:buChar char="•"/>
            </a:pPr>
            <a:r>
              <a:rPr lang="en-US" sz="2800" dirty="0"/>
              <a:t>avoid feeling dumb around my husband's parents</a:t>
            </a:r>
          </a:p>
          <a:p>
            <a:pPr marL="457200" indent="-457200">
              <a:lnSpc>
                <a:spcPct val="120000"/>
              </a:lnSpc>
              <a:buFont typeface="Arial"/>
              <a:buChar char="•"/>
            </a:pPr>
            <a:r>
              <a:rPr lang="en-US" sz="2800" dirty="0"/>
              <a:t>win money on Jeopardy</a:t>
            </a:r>
          </a:p>
          <a:p>
            <a:pPr marL="457200" indent="-457200">
              <a:lnSpc>
                <a:spcPct val="120000"/>
              </a:lnSpc>
              <a:buFont typeface="Arial"/>
              <a:buChar char="•"/>
            </a:pPr>
            <a:r>
              <a:rPr lang="en-US" sz="2800" dirty="0"/>
              <a:t>understand what I read in the paper</a:t>
            </a:r>
          </a:p>
          <a:p>
            <a:pPr marL="457200" indent="-457200">
              <a:lnSpc>
                <a:spcPct val="120000"/>
              </a:lnSpc>
              <a:buFont typeface="Arial"/>
              <a:buChar char="•"/>
            </a:pPr>
            <a:r>
              <a:rPr lang="en-US" sz="2800" dirty="0"/>
              <a:t>avoid grammar mistakes</a:t>
            </a:r>
          </a:p>
          <a:p>
            <a:pPr marL="457200" indent="-457200">
              <a:lnSpc>
                <a:spcPct val="120000"/>
              </a:lnSpc>
              <a:buFont typeface="Arial"/>
              <a:buChar char="•"/>
            </a:pPr>
            <a:r>
              <a:rPr lang="en-US" sz="2800" dirty="0"/>
              <a:t>be able to vote intelligently in elections</a:t>
            </a:r>
          </a:p>
          <a:p>
            <a:pPr marL="457200" indent="-457200">
              <a:lnSpc>
                <a:spcPct val="120000"/>
              </a:lnSpc>
              <a:buFont typeface="Arial"/>
              <a:buChar char="•"/>
            </a:pPr>
            <a:r>
              <a:rPr lang="en-US" sz="2800" dirty="0"/>
              <a:t>be able to win arguments with my co-workers</a:t>
            </a:r>
          </a:p>
          <a:p>
            <a:pPr marL="457200" indent="-457200">
              <a:lnSpc>
                <a:spcPct val="120000"/>
              </a:lnSpc>
              <a:buFont typeface="Arial"/>
              <a:buChar char="•"/>
            </a:pPr>
            <a:r>
              <a:rPr lang="en-US" sz="2800" dirty="0"/>
              <a:t>enjoy reading book</a:t>
            </a:r>
          </a:p>
        </p:txBody>
      </p:sp>
      <p:grpSp>
        <p:nvGrpSpPr>
          <p:cNvPr id="5" name="Group 4"/>
          <p:cNvGrpSpPr/>
          <p:nvPr/>
        </p:nvGrpSpPr>
        <p:grpSpPr>
          <a:xfrm>
            <a:off x="-152400" y="-4116"/>
            <a:ext cx="9329160" cy="609600"/>
            <a:chOff x="0" y="457200"/>
            <a:chExt cx="9144000" cy="609600"/>
          </a:xfrm>
        </p:grpSpPr>
        <p:sp>
          <p:nvSpPr>
            <p:cNvPr id="6" name="Rectangle 5"/>
            <p:cNvSpPr/>
            <p:nvPr/>
          </p:nvSpPr>
          <p:spPr>
            <a:xfrm>
              <a:off x="0" y="457200"/>
              <a:ext cx="9144000" cy="6096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0" y="457200"/>
              <a:ext cx="8458200" cy="584776"/>
            </a:xfrm>
            <a:prstGeom prst="rect">
              <a:avLst/>
            </a:prstGeom>
            <a:noFill/>
          </p:spPr>
          <p:txBody>
            <a:bodyPr wrap="square" rtlCol="0">
              <a:spAutoFit/>
            </a:bodyPr>
            <a:lstStyle/>
            <a:p>
              <a:pPr algn="ctr"/>
              <a:r>
                <a:rPr lang="en-US" sz="3200" b="1" dirty="0" smtClean="0"/>
                <a:t>Students persist productively</a:t>
              </a:r>
            </a:p>
          </p:txBody>
        </p:sp>
      </p:grpSp>
    </p:spTree>
    <p:extLst>
      <p:ext uri="{BB962C8B-B14F-4D97-AF65-F5344CB8AC3E}">
        <p14:creationId xmlns:p14="http://schemas.microsoft.com/office/powerpoint/2010/main" val="423654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371600"/>
            <a:ext cx="8213673" cy="830997"/>
          </a:xfrm>
          <a:prstGeom prst="rect">
            <a:avLst/>
          </a:prstGeom>
          <a:solidFill>
            <a:srgbClr val="8178F0"/>
          </a:solidFill>
        </p:spPr>
        <p:txBody>
          <a:bodyPr wrap="square" rtlCol="0">
            <a:spAutoFit/>
          </a:bodyPr>
          <a:lstStyle/>
          <a:p>
            <a:pPr marL="458788" indent="-458788">
              <a:tabLst>
                <a:tab pos="458788" algn="l"/>
              </a:tabLst>
            </a:pPr>
            <a:r>
              <a:rPr lang="en-US" sz="2400" dirty="0"/>
              <a:t>4</a:t>
            </a:r>
            <a:r>
              <a:rPr lang="en-US" sz="2400" dirty="0" smtClean="0"/>
              <a:t>.	Students attend class, complete assigned readings, and turn in written assignments on time. </a:t>
            </a:r>
            <a:endParaRPr lang="en-US" sz="2400" dirty="0"/>
          </a:p>
        </p:txBody>
      </p:sp>
      <p:grpSp>
        <p:nvGrpSpPr>
          <p:cNvPr id="8" name="Group 7"/>
          <p:cNvGrpSpPr/>
          <p:nvPr/>
        </p:nvGrpSpPr>
        <p:grpSpPr>
          <a:xfrm>
            <a:off x="-78388" y="-25262"/>
            <a:ext cx="9448210" cy="1219200"/>
            <a:chOff x="0" y="0"/>
            <a:chExt cx="9448210" cy="1219200"/>
          </a:xfrm>
        </p:grpSpPr>
        <p:sp>
          <p:nvSpPr>
            <p:cNvPr id="9" name="Rectangle 8"/>
            <p:cNvSpPr/>
            <p:nvPr/>
          </p:nvSpPr>
          <p:spPr>
            <a:xfrm>
              <a:off x="0" y="0"/>
              <a:ext cx="9249824" cy="1219200"/>
            </a:xfrm>
            <a:prstGeom prst="rect">
              <a:avLst/>
            </a:prstGeom>
            <a:solidFill>
              <a:srgbClr val="817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0" name="TextBox 9"/>
            <p:cNvSpPr txBox="1"/>
            <p:nvPr/>
          </p:nvSpPr>
          <p:spPr>
            <a:xfrm>
              <a:off x="0" y="304800"/>
              <a:ext cx="9448210" cy="584776"/>
            </a:xfrm>
            <a:prstGeom prst="rect">
              <a:avLst/>
            </a:prstGeom>
            <a:noFill/>
          </p:spPr>
          <p:txBody>
            <a:bodyPr wrap="square" rtlCol="0">
              <a:spAutoFit/>
            </a:bodyPr>
            <a:lstStyle/>
            <a:p>
              <a:pPr algn="ctr"/>
              <a:r>
                <a:rPr lang="en-US" sz="3200" b="1" dirty="0"/>
                <a:t>Students master college behavior</a:t>
              </a:r>
            </a:p>
          </p:txBody>
        </p:sp>
      </p:grpSp>
    </p:spTree>
    <p:extLst>
      <p:ext uri="{BB962C8B-B14F-4D97-AF65-F5344CB8AC3E}">
        <p14:creationId xmlns:p14="http://schemas.microsoft.com/office/powerpoint/2010/main" val="304988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5400"/>
            <a:ext cx="8382000" cy="4231928"/>
          </a:xfrm>
          <a:prstGeom prst="rect">
            <a:avLst/>
          </a:prstGeom>
        </p:spPr>
        <p:txBody>
          <a:bodyPr wrap="square">
            <a:spAutoFit/>
          </a:bodyPr>
          <a:lstStyle/>
          <a:p>
            <a:pPr>
              <a:spcAft>
                <a:spcPts val="1800"/>
              </a:spcAft>
            </a:pPr>
            <a:r>
              <a:rPr lang="en-US" sz="2800" dirty="0" smtClean="0"/>
              <a:t>Ask students to read pages 21-42 from Rebecca Cox’s </a:t>
            </a:r>
            <a:r>
              <a:rPr lang="en-US" sz="2800" i="1" dirty="0" smtClean="0"/>
              <a:t>The College Fear Factor</a:t>
            </a:r>
            <a:r>
              <a:rPr lang="en-US" sz="2800" dirty="0" smtClean="0"/>
              <a:t>.  Working in groups, ask them to write three paragraphs:</a:t>
            </a:r>
          </a:p>
          <a:p>
            <a:pPr marL="514350" indent="-514350">
              <a:spcAft>
                <a:spcPts val="1800"/>
              </a:spcAft>
              <a:buFont typeface="+mj-lt"/>
              <a:buAutoNum type="arabicPeriod"/>
            </a:pPr>
            <a:r>
              <a:rPr lang="en-US" sz="2800" dirty="0" smtClean="0"/>
              <a:t>Summarizing Cox’s points that they most agreed with.</a:t>
            </a:r>
          </a:p>
          <a:p>
            <a:pPr marL="514350" indent="-514350">
              <a:spcAft>
                <a:spcPts val="1800"/>
              </a:spcAft>
              <a:buFont typeface="+mj-lt"/>
              <a:buAutoNum type="arabicPeriod"/>
            </a:pPr>
            <a:r>
              <a:rPr lang="en-US" sz="2800" dirty="0" smtClean="0"/>
              <a:t>Summarizing Cox’s points that they don’t agree with.</a:t>
            </a:r>
          </a:p>
          <a:p>
            <a:pPr marL="514350" indent="-514350">
              <a:spcAft>
                <a:spcPts val="1800"/>
              </a:spcAft>
              <a:buFont typeface="+mj-lt"/>
              <a:buAutoNum type="arabicPeriod"/>
            </a:pPr>
            <a:r>
              <a:rPr lang="en-US" sz="2800" dirty="0" smtClean="0"/>
              <a:t>Describing a time when they have experienced fear similar to that Cox describes.</a:t>
            </a:r>
            <a:endParaRPr lang="en-US" sz="2800" dirty="0"/>
          </a:p>
        </p:txBody>
      </p:sp>
      <p:grpSp>
        <p:nvGrpSpPr>
          <p:cNvPr id="5" name="Group 4"/>
          <p:cNvGrpSpPr/>
          <p:nvPr/>
        </p:nvGrpSpPr>
        <p:grpSpPr>
          <a:xfrm>
            <a:off x="-152400" y="-4116"/>
            <a:ext cx="9329160" cy="609600"/>
            <a:chOff x="0" y="457200"/>
            <a:chExt cx="9144000" cy="609600"/>
          </a:xfrm>
          <a:solidFill>
            <a:srgbClr val="8178EF"/>
          </a:solidFill>
        </p:grpSpPr>
        <p:sp>
          <p:nvSpPr>
            <p:cNvPr id="6" name="Rectangle 5"/>
            <p:cNvSpPr/>
            <p:nvPr/>
          </p:nvSpPr>
          <p:spPr>
            <a:xfrm>
              <a:off x="0" y="457200"/>
              <a:ext cx="9144000" cy="6096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0" y="457200"/>
              <a:ext cx="8458200" cy="584776"/>
            </a:xfrm>
            <a:prstGeom prst="rect">
              <a:avLst/>
            </a:prstGeom>
            <a:grpFill/>
          </p:spPr>
          <p:txBody>
            <a:bodyPr wrap="square" rtlCol="0">
              <a:spAutoFit/>
            </a:bodyPr>
            <a:lstStyle/>
            <a:p>
              <a:pPr algn="ctr"/>
              <a:r>
                <a:rPr lang="en-US" sz="3200" b="1" dirty="0" smtClean="0"/>
                <a:t>Students master college behavior</a:t>
              </a:r>
            </a:p>
          </p:txBody>
        </p:sp>
      </p:grpSp>
      <p:grpSp>
        <p:nvGrpSpPr>
          <p:cNvPr id="8" name="Group 7"/>
          <p:cNvGrpSpPr/>
          <p:nvPr/>
        </p:nvGrpSpPr>
        <p:grpSpPr>
          <a:xfrm>
            <a:off x="-78388" y="-25262"/>
            <a:ext cx="9448210" cy="1219200"/>
            <a:chOff x="0" y="0"/>
            <a:chExt cx="9448210" cy="1219200"/>
          </a:xfrm>
        </p:grpSpPr>
        <p:sp>
          <p:nvSpPr>
            <p:cNvPr id="9" name="Rectangle 8"/>
            <p:cNvSpPr/>
            <p:nvPr/>
          </p:nvSpPr>
          <p:spPr>
            <a:xfrm>
              <a:off x="0" y="0"/>
              <a:ext cx="9249824" cy="1219200"/>
            </a:xfrm>
            <a:prstGeom prst="rect">
              <a:avLst/>
            </a:prstGeom>
            <a:solidFill>
              <a:srgbClr val="817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0" name="TextBox 9"/>
            <p:cNvSpPr txBox="1"/>
            <p:nvPr/>
          </p:nvSpPr>
          <p:spPr>
            <a:xfrm>
              <a:off x="0" y="304800"/>
              <a:ext cx="9448210" cy="584776"/>
            </a:xfrm>
            <a:prstGeom prst="rect">
              <a:avLst/>
            </a:prstGeom>
            <a:noFill/>
          </p:spPr>
          <p:txBody>
            <a:bodyPr wrap="square" rtlCol="0">
              <a:spAutoFit/>
            </a:bodyPr>
            <a:lstStyle/>
            <a:p>
              <a:pPr algn="ctr"/>
              <a:r>
                <a:rPr lang="en-US" sz="3200" b="1" dirty="0"/>
                <a:t>Students master college behavior</a:t>
              </a:r>
            </a:p>
          </p:txBody>
        </p:sp>
      </p:grpSp>
    </p:spTree>
    <p:extLst>
      <p:ext uri="{BB962C8B-B14F-4D97-AF65-F5344CB8AC3E}">
        <p14:creationId xmlns:p14="http://schemas.microsoft.com/office/powerpoint/2010/main" val="212921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371600"/>
            <a:ext cx="8213673" cy="830997"/>
          </a:xfrm>
          <a:prstGeom prst="rect">
            <a:avLst/>
          </a:prstGeom>
          <a:solidFill>
            <a:srgbClr val="8178F0"/>
          </a:solidFill>
        </p:spPr>
        <p:txBody>
          <a:bodyPr wrap="square" rtlCol="0">
            <a:spAutoFit/>
          </a:bodyPr>
          <a:lstStyle/>
          <a:p>
            <a:pPr marL="458788" indent="-458788">
              <a:tabLst>
                <a:tab pos="458788" algn="l"/>
              </a:tabLst>
            </a:pPr>
            <a:r>
              <a:rPr lang="en-US" sz="2400" dirty="0"/>
              <a:t>4</a:t>
            </a:r>
            <a:r>
              <a:rPr lang="en-US" sz="2400" dirty="0" smtClean="0"/>
              <a:t>.	Students attend class, complete assigned readings, and turn in written assignments on time. </a:t>
            </a:r>
            <a:endParaRPr lang="en-US" sz="2400" dirty="0"/>
          </a:p>
        </p:txBody>
      </p:sp>
      <p:sp>
        <p:nvSpPr>
          <p:cNvPr id="10" name="TextBox 9"/>
          <p:cNvSpPr txBox="1"/>
          <p:nvPr/>
        </p:nvSpPr>
        <p:spPr>
          <a:xfrm>
            <a:off x="381000" y="2590800"/>
            <a:ext cx="8213673" cy="461665"/>
          </a:xfrm>
          <a:prstGeom prst="rect">
            <a:avLst/>
          </a:prstGeom>
          <a:solidFill>
            <a:srgbClr val="8178F0"/>
          </a:solidFill>
        </p:spPr>
        <p:txBody>
          <a:bodyPr wrap="square" rtlCol="0">
            <a:spAutoFit/>
          </a:bodyPr>
          <a:lstStyle/>
          <a:p>
            <a:pPr marL="458788" indent="-458788">
              <a:tabLst>
                <a:tab pos="458788" algn="l"/>
              </a:tabLst>
            </a:pPr>
            <a:r>
              <a:rPr lang="en-US" sz="2400" dirty="0"/>
              <a:t>5</a:t>
            </a:r>
            <a:r>
              <a:rPr lang="en-US" sz="2400" dirty="0" smtClean="0"/>
              <a:t>.	Students seek help when appropriate. </a:t>
            </a:r>
            <a:endParaRPr lang="en-US" sz="2400" dirty="0"/>
          </a:p>
        </p:txBody>
      </p:sp>
      <p:grpSp>
        <p:nvGrpSpPr>
          <p:cNvPr id="8" name="Group 7"/>
          <p:cNvGrpSpPr/>
          <p:nvPr/>
        </p:nvGrpSpPr>
        <p:grpSpPr>
          <a:xfrm>
            <a:off x="-78388" y="-25262"/>
            <a:ext cx="9448210" cy="1219200"/>
            <a:chOff x="0" y="0"/>
            <a:chExt cx="9448210" cy="1219200"/>
          </a:xfrm>
        </p:grpSpPr>
        <p:sp>
          <p:nvSpPr>
            <p:cNvPr id="9" name="Rectangle 8"/>
            <p:cNvSpPr/>
            <p:nvPr/>
          </p:nvSpPr>
          <p:spPr>
            <a:xfrm>
              <a:off x="0" y="0"/>
              <a:ext cx="9249824" cy="1219200"/>
            </a:xfrm>
            <a:prstGeom prst="rect">
              <a:avLst/>
            </a:prstGeom>
            <a:solidFill>
              <a:srgbClr val="817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2" name="TextBox 11"/>
            <p:cNvSpPr txBox="1"/>
            <p:nvPr/>
          </p:nvSpPr>
          <p:spPr>
            <a:xfrm>
              <a:off x="0" y="304800"/>
              <a:ext cx="9448210" cy="584776"/>
            </a:xfrm>
            <a:prstGeom prst="rect">
              <a:avLst/>
            </a:prstGeom>
            <a:noFill/>
          </p:spPr>
          <p:txBody>
            <a:bodyPr wrap="square" rtlCol="0">
              <a:spAutoFit/>
            </a:bodyPr>
            <a:lstStyle/>
            <a:p>
              <a:pPr algn="ctr"/>
              <a:r>
                <a:rPr lang="en-US" sz="3200" b="1" dirty="0"/>
                <a:t>Students master college behavior</a:t>
              </a:r>
            </a:p>
          </p:txBody>
        </p:sp>
      </p:grpSp>
    </p:spTree>
    <p:extLst>
      <p:ext uri="{BB962C8B-B14F-4D97-AF65-F5344CB8AC3E}">
        <p14:creationId xmlns:p14="http://schemas.microsoft.com/office/powerpoint/2010/main" val="308099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05000"/>
            <a:ext cx="7010400" cy="2246769"/>
          </a:xfrm>
          <a:prstGeom prst="rect">
            <a:avLst/>
          </a:prstGeom>
        </p:spPr>
        <p:txBody>
          <a:bodyPr wrap="square">
            <a:spAutoFit/>
          </a:bodyPr>
          <a:lstStyle/>
          <a:p>
            <a:r>
              <a:rPr lang="en-US" sz="2800" dirty="0" smtClean="0"/>
              <a:t>Students who need help are the least likely to seek it.</a:t>
            </a:r>
          </a:p>
          <a:p>
            <a:endParaRPr lang="en-US" sz="2800" dirty="0"/>
          </a:p>
          <a:p>
            <a:r>
              <a:rPr lang="en-US" sz="2800" dirty="0" smtClean="0"/>
              <a:t>Sometimes faculty can contrive an opportunity for a conversation.</a:t>
            </a:r>
            <a:endParaRPr lang="en-US" sz="2800" dirty="0"/>
          </a:p>
        </p:txBody>
      </p:sp>
      <p:grpSp>
        <p:nvGrpSpPr>
          <p:cNvPr id="8" name="Group 7"/>
          <p:cNvGrpSpPr/>
          <p:nvPr/>
        </p:nvGrpSpPr>
        <p:grpSpPr>
          <a:xfrm>
            <a:off x="-78388" y="-25262"/>
            <a:ext cx="9448210" cy="1219200"/>
            <a:chOff x="0" y="0"/>
            <a:chExt cx="9448210" cy="1219200"/>
          </a:xfrm>
        </p:grpSpPr>
        <p:sp>
          <p:nvSpPr>
            <p:cNvPr id="9" name="Rectangle 8"/>
            <p:cNvSpPr/>
            <p:nvPr/>
          </p:nvSpPr>
          <p:spPr>
            <a:xfrm>
              <a:off x="0" y="0"/>
              <a:ext cx="9249824" cy="1219200"/>
            </a:xfrm>
            <a:prstGeom prst="rect">
              <a:avLst/>
            </a:prstGeom>
            <a:solidFill>
              <a:srgbClr val="817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0" name="TextBox 9"/>
            <p:cNvSpPr txBox="1"/>
            <p:nvPr/>
          </p:nvSpPr>
          <p:spPr>
            <a:xfrm>
              <a:off x="0" y="304800"/>
              <a:ext cx="9448210" cy="584776"/>
            </a:xfrm>
            <a:prstGeom prst="rect">
              <a:avLst/>
            </a:prstGeom>
            <a:noFill/>
          </p:spPr>
          <p:txBody>
            <a:bodyPr wrap="square" rtlCol="0">
              <a:spAutoFit/>
            </a:bodyPr>
            <a:lstStyle/>
            <a:p>
              <a:pPr algn="ctr"/>
              <a:r>
                <a:rPr lang="en-US" sz="3200" b="1" dirty="0"/>
                <a:t>Students master college behavior</a:t>
              </a:r>
            </a:p>
          </p:txBody>
        </p:sp>
      </p:grpSp>
    </p:spTree>
    <p:extLst>
      <p:ext uri="{BB962C8B-B14F-4D97-AF65-F5344CB8AC3E}">
        <p14:creationId xmlns:p14="http://schemas.microsoft.com/office/powerpoint/2010/main" val="3104748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4233" y="1364719"/>
            <a:ext cx="8213673" cy="830997"/>
          </a:xfrm>
          <a:prstGeom prst="rect">
            <a:avLst/>
          </a:prstGeom>
          <a:solidFill>
            <a:srgbClr val="8178F0"/>
          </a:solidFill>
        </p:spPr>
        <p:txBody>
          <a:bodyPr wrap="square" rtlCol="0">
            <a:spAutoFit/>
          </a:bodyPr>
          <a:lstStyle/>
          <a:p>
            <a:pPr marL="458788" indent="-458788">
              <a:tabLst>
                <a:tab pos="458788" algn="l"/>
              </a:tabLst>
            </a:pPr>
            <a:r>
              <a:rPr lang="en-US" sz="2400" dirty="0"/>
              <a:t>4</a:t>
            </a:r>
            <a:r>
              <a:rPr lang="en-US" sz="2400" dirty="0" smtClean="0"/>
              <a:t>.	Students attend class, complete assigned readings, and turn in written assignments on time. </a:t>
            </a:r>
            <a:endParaRPr lang="en-US" sz="2400" dirty="0"/>
          </a:p>
        </p:txBody>
      </p:sp>
      <p:sp>
        <p:nvSpPr>
          <p:cNvPr id="10" name="TextBox 9"/>
          <p:cNvSpPr txBox="1"/>
          <p:nvPr/>
        </p:nvSpPr>
        <p:spPr>
          <a:xfrm>
            <a:off x="504233" y="2431519"/>
            <a:ext cx="8213673" cy="461665"/>
          </a:xfrm>
          <a:prstGeom prst="rect">
            <a:avLst/>
          </a:prstGeom>
          <a:solidFill>
            <a:srgbClr val="8178F0"/>
          </a:solidFill>
        </p:spPr>
        <p:txBody>
          <a:bodyPr wrap="square" rtlCol="0">
            <a:spAutoFit/>
          </a:bodyPr>
          <a:lstStyle/>
          <a:p>
            <a:pPr marL="458788" indent="-458788">
              <a:tabLst>
                <a:tab pos="458788" algn="l"/>
              </a:tabLst>
            </a:pPr>
            <a:r>
              <a:rPr lang="en-US" sz="2400" dirty="0"/>
              <a:t>5</a:t>
            </a:r>
            <a:r>
              <a:rPr lang="en-US" sz="2400" dirty="0" smtClean="0"/>
              <a:t>.	Students seek help when appropriate. </a:t>
            </a:r>
            <a:endParaRPr lang="en-US" sz="2400" dirty="0"/>
          </a:p>
        </p:txBody>
      </p:sp>
      <p:sp>
        <p:nvSpPr>
          <p:cNvPr id="12" name="TextBox 11"/>
          <p:cNvSpPr txBox="1"/>
          <p:nvPr/>
        </p:nvSpPr>
        <p:spPr>
          <a:xfrm>
            <a:off x="519911" y="3114610"/>
            <a:ext cx="8213673" cy="461665"/>
          </a:xfrm>
          <a:prstGeom prst="rect">
            <a:avLst/>
          </a:prstGeom>
          <a:solidFill>
            <a:srgbClr val="8178F0"/>
          </a:solidFill>
        </p:spPr>
        <p:txBody>
          <a:bodyPr wrap="square" rtlCol="0">
            <a:spAutoFit/>
          </a:bodyPr>
          <a:lstStyle/>
          <a:p>
            <a:pPr marL="458788" indent="-458788">
              <a:tabLst>
                <a:tab pos="458788" algn="l"/>
              </a:tabLst>
            </a:pPr>
            <a:r>
              <a:rPr lang="en-US" sz="2400" dirty="0"/>
              <a:t>6</a:t>
            </a:r>
            <a:r>
              <a:rPr lang="en-US" sz="2400" dirty="0" smtClean="0"/>
              <a:t>.	Students become comfortable with the college culture. </a:t>
            </a:r>
            <a:endParaRPr lang="en-US" sz="2400" dirty="0"/>
          </a:p>
        </p:txBody>
      </p:sp>
      <p:grpSp>
        <p:nvGrpSpPr>
          <p:cNvPr id="8" name="Group 7"/>
          <p:cNvGrpSpPr/>
          <p:nvPr/>
        </p:nvGrpSpPr>
        <p:grpSpPr>
          <a:xfrm>
            <a:off x="-78388" y="-25262"/>
            <a:ext cx="9448210" cy="1219200"/>
            <a:chOff x="0" y="0"/>
            <a:chExt cx="9448210" cy="1219200"/>
          </a:xfrm>
        </p:grpSpPr>
        <p:sp>
          <p:nvSpPr>
            <p:cNvPr id="9" name="Rectangle 8"/>
            <p:cNvSpPr/>
            <p:nvPr/>
          </p:nvSpPr>
          <p:spPr>
            <a:xfrm>
              <a:off x="0" y="0"/>
              <a:ext cx="9249824" cy="1219200"/>
            </a:xfrm>
            <a:prstGeom prst="rect">
              <a:avLst/>
            </a:prstGeom>
            <a:solidFill>
              <a:srgbClr val="817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3" name="TextBox 12"/>
            <p:cNvSpPr txBox="1"/>
            <p:nvPr/>
          </p:nvSpPr>
          <p:spPr>
            <a:xfrm>
              <a:off x="0" y="304800"/>
              <a:ext cx="9448210" cy="584776"/>
            </a:xfrm>
            <a:prstGeom prst="rect">
              <a:avLst/>
            </a:prstGeom>
            <a:noFill/>
          </p:spPr>
          <p:txBody>
            <a:bodyPr wrap="square" rtlCol="0">
              <a:spAutoFit/>
            </a:bodyPr>
            <a:lstStyle/>
            <a:p>
              <a:pPr algn="ctr"/>
              <a:r>
                <a:rPr lang="en-US" sz="3200" b="1" dirty="0"/>
                <a:t>Students master college behavior</a:t>
              </a:r>
            </a:p>
          </p:txBody>
        </p:sp>
      </p:grpSp>
    </p:spTree>
    <p:extLst>
      <p:ext uri="{BB962C8B-B14F-4D97-AF65-F5344CB8AC3E}">
        <p14:creationId xmlns:p14="http://schemas.microsoft.com/office/powerpoint/2010/main" val="7372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381000" y="1131719"/>
            <a:ext cx="3962400" cy="560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457200" bIns="0">
            <a:spAutoFit/>
          </a:bodyPr>
          <a:lstStyle/>
          <a:p>
            <a:pPr marL="914400" lvl="1" indent="-457200">
              <a:buClr>
                <a:srgbClr val="615CB0"/>
              </a:buClr>
              <a:buSzPct val="65000"/>
              <a:buBlip>
                <a:blip r:embed="rId2"/>
              </a:buBlip>
            </a:pPr>
            <a:r>
              <a:rPr lang="en-US" sz="2800" dirty="0"/>
              <a:t>AA </a:t>
            </a:r>
            <a:r>
              <a:rPr lang="en-US" sz="2800" dirty="0" smtClean="0"/>
              <a:t>degree</a:t>
            </a:r>
          </a:p>
          <a:p>
            <a:pPr marL="914400" lvl="1" indent="-457200">
              <a:buClr>
                <a:srgbClr val="615CB0"/>
              </a:buClr>
              <a:buSzPct val="65000"/>
              <a:buBlip>
                <a:blip r:embed="rId2"/>
              </a:buBlip>
            </a:pPr>
            <a:r>
              <a:rPr lang="en-US" sz="2800" dirty="0" smtClean="0"/>
              <a:t>appeal</a:t>
            </a:r>
          </a:p>
          <a:p>
            <a:pPr marL="914400" lvl="1" indent="-457200">
              <a:buClr>
                <a:srgbClr val="615CB0"/>
              </a:buClr>
              <a:buSzPct val="65000"/>
              <a:buBlip>
                <a:blip r:embed="rId2"/>
              </a:buBlip>
            </a:pPr>
            <a:r>
              <a:rPr lang="en-US" sz="2800" dirty="0" smtClean="0"/>
              <a:t>Blackboard</a:t>
            </a:r>
          </a:p>
          <a:p>
            <a:pPr marL="914400" lvl="1" indent="-457200">
              <a:buClr>
                <a:srgbClr val="615CB0"/>
              </a:buClr>
              <a:buSzPct val="65000"/>
              <a:buBlip>
                <a:blip r:embed="rId2"/>
              </a:buBlip>
            </a:pPr>
            <a:r>
              <a:rPr lang="en-US" sz="2800" dirty="0"/>
              <a:t>books on </a:t>
            </a:r>
            <a:r>
              <a:rPr lang="en-US" sz="2800" dirty="0" smtClean="0"/>
              <a:t>reserve</a:t>
            </a:r>
            <a:endParaRPr lang="en-US" sz="2800" dirty="0"/>
          </a:p>
          <a:p>
            <a:pPr marL="914400" lvl="1" indent="-457200">
              <a:buClr>
                <a:srgbClr val="615CB0"/>
              </a:buClr>
              <a:buSzPct val="65000"/>
              <a:buBlip>
                <a:blip r:embed="rId2"/>
              </a:buBlip>
            </a:pPr>
            <a:r>
              <a:rPr lang="en-US" sz="2800" dirty="0" smtClean="0"/>
              <a:t>bursar</a:t>
            </a:r>
          </a:p>
          <a:p>
            <a:pPr marL="914400" lvl="1" indent="-457200">
              <a:buClr>
                <a:srgbClr val="615CB0"/>
              </a:buClr>
              <a:buSzPct val="65000"/>
              <a:buBlip>
                <a:blip r:embed="rId2"/>
              </a:buBlip>
            </a:pPr>
            <a:r>
              <a:rPr lang="en-US" sz="2800" dirty="0" smtClean="0"/>
              <a:t>certificate</a:t>
            </a:r>
          </a:p>
          <a:p>
            <a:pPr marL="914400" lvl="1" indent="-457200">
              <a:buClr>
                <a:srgbClr val="615CB0"/>
              </a:buClr>
              <a:buSzPct val="65000"/>
              <a:buBlip>
                <a:blip r:embed="rId2"/>
              </a:buBlip>
            </a:pPr>
            <a:r>
              <a:rPr lang="en-US" sz="2800" dirty="0" smtClean="0"/>
              <a:t>credit</a:t>
            </a:r>
            <a:endParaRPr lang="en-US" sz="2800" dirty="0"/>
          </a:p>
          <a:p>
            <a:pPr marL="914400" lvl="1" indent="-457200">
              <a:buClr>
                <a:srgbClr val="615CB0"/>
              </a:buClr>
              <a:buSzPct val="65000"/>
              <a:buBlip>
                <a:blip r:embed="rId2"/>
              </a:buBlip>
            </a:pPr>
            <a:r>
              <a:rPr lang="en-US" sz="2800" dirty="0"/>
              <a:t>dean</a:t>
            </a:r>
          </a:p>
          <a:p>
            <a:pPr marL="914400" lvl="1" indent="-457200">
              <a:buClr>
                <a:srgbClr val="615CB0"/>
              </a:buClr>
              <a:buSzPct val="65000"/>
              <a:buBlip>
                <a:blip r:embed="rId2"/>
              </a:buBlip>
            </a:pPr>
            <a:r>
              <a:rPr lang="en-US" sz="2800" dirty="0" smtClean="0"/>
              <a:t>department</a:t>
            </a:r>
          </a:p>
          <a:p>
            <a:pPr marL="914400" lvl="1" indent="-457200">
              <a:buClr>
                <a:srgbClr val="615CB0"/>
              </a:buClr>
              <a:buSzPct val="65000"/>
              <a:buBlip>
                <a:blip r:embed="rId2"/>
              </a:buBlip>
            </a:pPr>
            <a:r>
              <a:rPr lang="en-US" sz="2800" dirty="0"/>
              <a:t>essay</a:t>
            </a:r>
            <a:endParaRPr lang="en-US" sz="2800" dirty="0" smtClean="0"/>
          </a:p>
          <a:p>
            <a:pPr marL="914400" lvl="1" indent="-457200">
              <a:buClr>
                <a:srgbClr val="615CB0"/>
              </a:buClr>
              <a:buSzPct val="65000"/>
              <a:buBlip>
                <a:blip r:embed="rId2"/>
              </a:buBlip>
            </a:pPr>
            <a:r>
              <a:rPr lang="en-US" sz="2800" dirty="0" smtClean="0"/>
              <a:t>FAFSA</a:t>
            </a:r>
          </a:p>
          <a:p>
            <a:pPr marL="914400" lvl="1" indent="-457200">
              <a:buClr>
                <a:srgbClr val="615CB0"/>
              </a:buClr>
              <a:buSzPct val="65000"/>
              <a:buBlip>
                <a:blip r:embed="rId2"/>
              </a:buBlip>
            </a:pPr>
            <a:r>
              <a:rPr lang="en-US" sz="2800" dirty="0" smtClean="0"/>
              <a:t>GPA</a:t>
            </a:r>
          </a:p>
          <a:p>
            <a:pPr marL="914400" lvl="1" indent="-457200">
              <a:buClr>
                <a:srgbClr val="615CB0"/>
              </a:buClr>
              <a:buSzPct val="65000"/>
              <a:buBlip>
                <a:blip r:embed="rId2"/>
              </a:buBlip>
            </a:pPr>
            <a:r>
              <a:rPr lang="en-US" sz="2800" dirty="0" smtClean="0"/>
              <a:t>incomplete</a:t>
            </a:r>
            <a:endParaRPr lang="en-US" sz="2800" dirty="0"/>
          </a:p>
        </p:txBody>
      </p:sp>
      <p:sp>
        <p:nvSpPr>
          <p:cNvPr id="9" name="Rectangle 3"/>
          <p:cNvSpPr>
            <a:spLocks/>
          </p:cNvSpPr>
          <p:nvPr/>
        </p:nvSpPr>
        <p:spPr bwMode="auto">
          <a:xfrm>
            <a:off x="4495800" y="1055519"/>
            <a:ext cx="4038600" cy="73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457200" bIns="0">
            <a:spAutoFit/>
          </a:bodyPr>
          <a:lstStyle/>
          <a:p>
            <a:pPr marL="914400" lvl="1" indent="-457200">
              <a:buClr>
                <a:srgbClr val="615CB0"/>
              </a:buClr>
              <a:buSzPct val="65000"/>
              <a:buBlip>
                <a:blip r:embed="rId2"/>
              </a:buBlip>
            </a:pPr>
            <a:r>
              <a:rPr lang="en-US" sz="2800" dirty="0" smtClean="0"/>
              <a:t>major</a:t>
            </a:r>
          </a:p>
          <a:p>
            <a:pPr marL="914400" lvl="1" indent="-457200">
              <a:buClr>
                <a:srgbClr val="615CB0"/>
              </a:buClr>
              <a:buSzPct val="65000"/>
              <a:buBlip>
                <a:blip r:embed="rId2"/>
              </a:buBlip>
            </a:pPr>
            <a:r>
              <a:rPr lang="en-US" sz="2800" dirty="0" smtClean="0"/>
              <a:t>office </a:t>
            </a:r>
            <a:r>
              <a:rPr lang="en-US" sz="2800" dirty="0"/>
              <a:t>hours</a:t>
            </a:r>
          </a:p>
          <a:p>
            <a:pPr marL="914400" lvl="1" indent="-457200">
              <a:buClr>
                <a:srgbClr val="615CB0"/>
              </a:buClr>
              <a:buSzPct val="65000"/>
              <a:buBlip>
                <a:blip r:embed="rId2"/>
              </a:buBlip>
            </a:pPr>
            <a:r>
              <a:rPr lang="en-US" sz="2800" dirty="0" smtClean="0"/>
              <a:t>paper</a:t>
            </a:r>
          </a:p>
          <a:p>
            <a:pPr marL="914400" lvl="1" indent="-457200">
              <a:buClr>
                <a:srgbClr val="615CB0"/>
              </a:buClr>
              <a:buSzPct val="65000"/>
              <a:buBlip>
                <a:blip r:embed="rId2"/>
              </a:buBlip>
            </a:pPr>
            <a:r>
              <a:rPr lang="en-US" sz="2800" dirty="0"/>
              <a:t>pre-</a:t>
            </a:r>
            <a:r>
              <a:rPr lang="en-US" sz="2800" dirty="0" smtClean="0"/>
              <a:t>requisite</a:t>
            </a:r>
          </a:p>
          <a:p>
            <a:pPr marL="914400" lvl="1" indent="-457200">
              <a:buClr>
                <a:srgbClr val="615CB0"/>
              </a:buClr>
              <a:buSzPct val="65000"/>
              <a:buBlip>
                <a:blip r:embed="rId2"/>
              </a:buBlip>
            </a:pPr>
            <a:r>
              <a:rPr lang="en-US" sz="2800" dirty="0"/>
              <a:t>program</a:t>
            </a:r>
          </a:p>
          <a:p>
            <a:pPr marL="914400" lvl="1" indent="-457200">
              <a:buClr>
                <a:srgbClr val="615CB0"/>
              </a:buClr>
              <a:buSzPct val="65000"/>
              <a:buBlip>
                <a:blip r:embed="rId2"/>
              </a:buBlip>
            </a:pPr>
            <a:r>
              <a:rPr lang="en-US" sz="2800" dirty="0" smtClean="0"/>
              <a:t>probation</a:t>
            </a:r>
            <a:endParaRPr lang="en-US" sz="2800" dirty="0"/>
          </a:p>
          <a:p>
            <a:pPr marL="914400" lvl="1" indent="-457200">
              <a:buClr>
                <a:srgbClr val="615CB0"/>
              </a:buClr>
              <a:buSzPct val="65000"/>
              <a:buBlip>
                <a:blip r:embed="rId2"/>
              </a:buBlip>
            </a:pPr>
            <a:r>
              <a:rPr lang="en-US" sz="2800" dirty="0" smtClean="0"/>
              <a:t>registration</a:t>
            </a:r>
          </a:p>
          <a:p>
            <a:pPr marL="914400" lvl="1" indent="-457200">
              <a:buClr>
                <a:srgbClr val="615CB0"/>
              </a:buClr>
              <a:buSzPct val="65000"/>
              <a:buBlip>
                <a:blip r:embed="rId2"/>
              </a:buBlip>
            </a:pPr>
            <a:r>
              <a:rPr lang="en-US" sz="2800" dirty="0"/>
              <a:t>school</a:t>
            </a:r>
          </a:p>
          <a:p>
            <a:pPr marL="914400" lvl="1" indent="-457200">
              <a:buClr>
                <a:srgbClr val="615CB0"/>
              </a:buClr>
              <a:buSzPct val="65000"/>
              <a:buBlip>
                <a:blip r:embed="rId2"/>
              </a:buBlip>
            </a:pPr>
            <a:r>
              <a:rPr lang="en-US" sz="2800" dirty="0" smtClean="0"/>
              <a:t>syllabus</a:t>
            </a:r>
          </a:p>
          <a:p>
            <a:pPr marL="914400" lvl="1" indent="-457200">
              <a:buClr>
                <a:srgbClr val="615CB0"/>
              </a:buClr>
              <a:buSzPct val="65000"/>
              <a:buBlip>
                <a:blip r:embed="rId2"/>
              </a:buBlip>
            </a:pPr>
            <a:r>
              <a:rPr lang="en-US" sz="2800" dirty="0"/>
              <a:t>transfer</a:t>
            </a:r>
          </a:p>
          <a:p>
            <a:pPr marL="914400" lvl="1" indent="-457200">
              <a:buClr>
                <a:srgbClr val="615CB0"/>
              </a:buClr>
              <a:buSzPct val="65000"/>
              <a:buBlip>
                <a:blip r:embed="rId2"/>
              </a:buBlip>
            </a:pPr>
            <a:r>
              <a:rPr lang="en-US" sz="2800" dirty="0" smtClean="0"/>
              <a:t>tutoring</a:t>
            </a:r>
          </a:p>
          <a:p>
            <a:pPr marL="914400" lvl="1" indent="-457200">
              <a:buClr>
                <a:srgbClr val="615CB0"/>
              </a:buClr>
              <a:buSzPct val="65000"/>
              <a:buBlip>
                <a:blip r:embed="rId2"/>
              </a:buBlip>
            </a:pPr>
            <a:r>
              <a:rPr lang="en-US" sz="2800" dirty="0" smtClean="0"/>
              <a:t>withdrawal</a:t>
            </a:r>
          </a:p>
          <a:p>
            <a:pPr marL="914400" lvl="1" indent="-457200">
              <a:buClr>
                <a:srgbClr val="615CB0"/>
              </a:buClr>
              <a:buSzPct val="65000"/>
              <a:buBlip>
                <a:blip r:embed="rId2"/>
              </a:buBlip>
            </a:pPr>
            <a:r>
              <a:rPr lang="en-US" sz="2800" dirty="0"/>
              <a:t>writing </a:t>
            </a:r>
            <a:r>
              <a:rPr lang="en-US" sz="2800" dirty="0" smtClean="0"/>
              <a:t>center</a:t>
            </a:r>
            <a:endParaRPr lang="en-US" sz="2800" dirty="0"/>
          </a:p>
          <a:p>
            <a:pPr lvl="1">
              <a:buClr>
                <a:srgbClr val="615CB0"/>
              </a:buClr>
              <a:buSzPct val="65000"/>
            </a:pPr>
            <a:endParaRPr lang="en-US" sz="2800" dirty="0"/>
          </a:p>
          <a:p>
            <a:pPr lvl="1">
              <a:buClr>
                <a:srgbClr val="615CB0"/>
              </a:buClr>
              <a:buSzPct val="65000"/>
            </a:pPr>
            <a:endParaRPr lang="en-US" sz="2800" dirty="0"/>
          </a:p>
          <a:p>
            <a:pPr marL="914400" lvl="1" indent="-457200">
              <a:buClr>
                <a:srgbClr val="615CB0"/>
              </a:buClr>
              <a:buSzPct val="65000"/>
              <a:buBlip>
                <a:blip r:embed="rId2"/>
              </a:buBlip>
            </a:pPr>
            <a:endParaRPr lang="en-US" sz="2800" dirty="0"/>
          </a:p>
          <a:p>
            <a:pPr marL="914400" lvl="1" indent="-457200">
              <a:buClr>
                <a:srgbClr val="615CB0"/>
              </a:buClr>
              <a:buSzPct val="65000"/>
              <a:buBlip>
                <a:blip r:embed="rId2"/>
              </a:buBlip>
            </a:pPr>
            <a:endParaRPr lang="en-US" sz="2800" dirty="0"/>
          </a:p>
        </p:txBody>
      </p:sp>
      <p:grpSp>
        <p:nvGrpSpPr>
          <p:cNvPr id="10" name="Group 9"/>
          <p:cNvGrpSpPr/>
          <p:nvPr/>
        </p:nvGrpSpPr>
        <p:grpSpPr>
          <a:xfrm>
            <a:off x="-78388" y="-25262"/>
            <a:ext cx="9448210" cy="1219200"/>
            <a:chOff x="0" y="0"/>
            <a:chExt cx="9448210" cy="1219200"/>
          </a:xfrm>
        </p:grpSpPr>
        <p:sp>
          <p:nvSpPr>
            <p:cNvPr id="11" name="Rectangle 10"/>
            <p:cNvSpPr/>
            <p:nvPr/>
          </p:nvSpPr>
          <p:spPr>
            <a:xfrm>
              <a:off x="0" y="0"/>
              <a:ext cx="9249824" cy="1219200"/>
            </a:xfrm>
            <a:prstGeom prst="rect">
              <a:avLst/>
            </a:prstGeom>
            <a:solidFill>
              <a:srgbClr val="817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2" name="TextBox 11"/>
            <p:cNvSpPr txBox="1"/>
            <p:nvPr/>
          </p:nvSpPr>
          <p:spPr>
            <a:xfrm>
              <a:off x="0" y="304800"/>
              <a:ext cx="9448210" cy="584776"/>
            </a:xfrm>
            <a:prstGeom prst="rect">
              <a:avLst/>
            </a:prstGeom>
            <a:noFill/>
          </p:spPr>
          <p:txBody>
            <a:bodyPr wrap="square" rtlCol="0">
              <a:spAutoFit/>
            </a:bodyPr>
            <a:lstStyle/>
            <a:p>
              <a:pPr algn="ctr"/>
              <a:r>
                <a:rPr lang="en-US" sz="3200" b="1" dirty="0"/>
                <a:t>Students master college behavior</a:t>
              </a:r>
            </a:p>
          </p:txBody>
        </p:sp>
      </p:grpSp>
    </p:spTree>
    <p:extLst>
      <p:ext uri="{BB962C8B-B14F-4D97-AF65-F5344CB8AC3E}">
        <p14:creationId xmlns:p14="http://schemas.microsoft.com/office/powerpoint/2010/main" val="204932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457200" y="1391679"/>
            <a:ext cx="2514599" cy="619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457200" bIns="0">
            <a:spAutoFit/>
          </a:bodyPr>
          <a:lstStyle/>
          <a:p>
            <a:pPr>
              <a:lnSpc>
                <a:spcPct val="120000"/>
              </a:lnSpc>
            </a:pPr>
            <a:r>
              <a:rPr lang="en-US" sz="2800" dirty="0" smtClean="0">
                <a:latin typeface="Arial"/>
                <a:cs typeface="Arial"/>
              </a:rPr>
              <a:t>argue</a:t>
            </a:r>
            <a:r>
              <a:rPr lang="en-US" sz="2800" dirty="0">
                <a:latin typeface="Arial"/>
                <a:cs typeface="Arial"/>
              </a:rPr>
              <a:t/>
            </a:r>
            <a:br>
              <a:rPr lang="en-US" sz="2800" dirty="0">
                <a:latin typeface="Arial"/>
                <a:cs typeface="Arial"/>
              </a:rPr>
            </a:br>
            <a:r>
              <a:rPr lang="en-US" sz="2800" dirty="0">
                <a:latin typeface="Arial"/>
                <a:cs typeface="Arial"/>
              </a:rPr>
              <a:t>classify</a:t>
            </a:r>
            <a:br>
              <a:rPr lang="en-US" sz="2800" dirty="0">
                <a:latin typeface="Arial"/>
                <a:cs typeface="Arial"/>
              </a:rPr>
            </a:br>
            <a:r>
              <a:rPr lang="en-US" sz="2800" dirty="0">
                <a:latin typeface="Arial"/>
                <a:cs typeface="Arial"/>
              </a:rPr>
              <a:t>compare</a:t>
            </a:r>
            <a:br>
              <a:rPr lang="en-US" sz="2800" dirty="0">
                <a:latin typeface="Arial"/>
                <a:cs typeface="Arial"/>
              </a:rPr>
            </a:br>
            <a:r>
              <a:rPr lang="en-US" sz="2800" dirty="0">
                <a:latin typeface="Arial"/>
                <a:cs typeface="Arial"/>
              </a:rPr>
              <a:t>construct</a:t>
            </a:r>
            <a:br>
              <a:rPr lang="en-US" sz="2800" dirty="0">
                <a:latin typeface="Arial"/>
                <a:cs typeface="Arial"/>
              </a:rPr>
            </a:br>
            <a:r>
              <a:rPr lang="en-US" sz="2800" dirty="0">
                <a:latin typeface="Arial"/>
                <a:cs typeface="Arial"/>
              </a:rPr>
              <a:t>contrast</a:t>
            </a:r>
            <a:br>
              <a:rPr lang="en-US" sz="2800" dirty="0">
                <a:latin typeface="Arial"/>
                <a:cs typeface="Arial"/>
              </a:rPr>
            </a:br>
            <a:r>
              <a:rPr lang="en-US" sz="2800" dirty="0">
                <a:latin typeface="Arial"/>
                <a:cs typeface="Arial"/>
              </a:rPr>
              <a:t>create</a:t>
            </a:r>
            <a:br>
              <a:rPr lang="en-US" sz="2800" dirty="0">
                <a:latin typeface="Arial"/>
                <a:cs typeface="Arial"/>
              </a:rPr>
            </a:br>
            <a:r>
              <a:rPr lang="en-US" sz="2800" dirty="0">
                <a:latin typeface="Arial"/>
                <a:cs typeface="Arial"/>
              </a:rPr>
              <a:t>criticize</a:t>
            </a:r>
            <a:br>
              <a:rPr lang="en-US" sz="2800" dirty="0">
                <a:latin typeface="Arial"/>
                <a:cs typeface="Arial"/>
              </a:rPr>
            </a:br>
            <a:r>
              <a:rPr lang="en-US" sz="2800" dirty="0">
                <a:latin typeface="Arial"/>
                <a:cs typeface="Arial"/>
              </a:rPr>
              <a:t>define</a:t>
            </a:r>
            <a:br>
              <a:rPr lang="en-US" sz="2800" dirty="0">
                <a:latin typeface="Arial"/>
                <a:cs typeface="Arial"/>
              </a:rPr>
            </a:br>
            <a:r>
              <a:rPr lang="en-US" sz="2800" dirty="0">
                <a:latin typeface="Arial"/>
                <a:cs typeface="Arial"/>
              </a:rPr>
              <a:t/>
            </a:r>
            <a:br>
              <a:rPr lang="en-US" sz="2800" dirty="0">
                <a:latin typeface="Arial"/>
                <a:cs typeface="Arial"/>
              </a:rPr>
            </a:br>
            <a:r>
              <a:rPr lang="en-US" sz="2800" dirty="0">
                <a:latin typeface="Arial"/>
                <a:cs typeface="Arial"/>
              </a:rPr>
              <a:t/>
            </a:r>
            <a:br>
              <a:rPr lang="en-US" sz="2800" dirty="0">
                <a:latin typeface="Arial"/>
                <a:cs typeface="Arial"/>
              </a:rPr>
            </a:br>
            <a:endParaRPr lang="en-US" sz="2800" dirty="0">
              <a:latin typeface="Arial"/>
              <a:cs typeface="Arial"/>
            </a:endParaRPr>
          </a:p>
          <a:p>
            <a:pPr>
              <a:lnSpc>
                <a:spcPct val="120000"/>
              </a:lnSpc>
            </a:pPr>
            <a:endParaRPr lang="en-US" sz="2800" dirty="0">
              <a:latin typeface="Arial"/>
              <a:cs typeface="Arial"/>
            </a:endParaRPr>
          </a:p>
        </p:txBody>
      </p:sp>
      <p:sp>
        <p:nvSpPr>
          <p:cNvPr id="2" name="TextBox 1"/>
          <p:cNvSpPr txBox="1"/>
          <p:nvPr/>
        </p:nvSpPr>
        <p:spPr>
          <a:xfrm>
            <a:off x="6553200" y="1391679"/>
            <a:ext cx="2590800" cy="4214487"/>
          </a:xfrm>
          <a:prstGeom prst="rect">
            <a:avLst/>
          </a:prstGeom>
          <a:noFill/>
        </p:spPr>
        <p:txBody>
          <a:bodyPr wrap="square" rtlCol="0">
            <a:spAutoFit/>
          </a:bodyPr>
          <a:lstStyle/>
          <a:p>
            <a:pPr>
              <a:lnSpc>
                <a:spcPct val="120000"/>
              </a:lnSpc>
            </a:pPr>
            <a:r>
              <a:rPr lang="en-US" sz="2800" dirty="0" smtClean="0">
                <a:latin typeface="Arial"/>
                <a:cs typeface="Arial"/>
              </a:rPr>
              <a:t>interpret</a:t>
            </a:r>
          </a:p>
          <a:p>
            <a:pPr>
              <a:lnSpc>
                <a:spcPct val="120000"/>
              </a:lnSpc>
            </a:pPr>
            <a:r>
              <a:rPr lang="en-US" sz="2800" dirty="0" smtClean="0">
                <a:latin typeface="Arial"/>
                <a:cs typeface="Arial"/>
              </a:rPr>
              <a:t>list</a:t>
            </a:r>
            <a:r>
              <a:rPr lang="en-US" sz="2800" dirty="0">
                <a:latin typeface="Arial"/>
                <a:cs typeface="Arial"/>
              </a:rPr>
              <a:t/>
            </a:r>
            <a:br>
              <a:rPr lang="en-US" sz="2800" dirty="0">
                <a:latin typeface="Arial"/>
                <a:cs typeface="Arial"/>
              </a:rPr>
            </a:br>
            <a:r>
              <a:rPr lang="en-US" sz="2800" dirty="0" smtClean="0">
                <a:latin typeface="Arial"/>
                <a:cs typeface="Arial"/>
              </a:rPr>
              <a:t>paraphrase</a:t>
            </a:r>
            <a:r>
              <a:rPr lang="en-US" sz="2800" dirty="0">
                <a:latin typeface="Arial"/>
                <a:cs typeface="Arial"/>
              </a:rPr>
              <a:t/>
            </a:r>
            <a:br>
              <a:rPr lang="en-US" sz="2800" dirty="0">
                <a:latin typeface="Arial"/>
                <a:cs typeface="Arial"/>
              </a:rPr>
            </a:br>
            <a:r>
              <a:rPr lang="en-US" sz="2800" dirty="0" smtClean="0">
                <a:latin typeface="Arial"/>
                <a:cs typeface="Arial"/>
              </a:rPr>
              <a:t>repeat</a:t>
            </a:r>
            <a:r>
              <a:rPr lang="en-US" sz="2800" dirty="0">
                <a:latin typeface="Arial"/>
                <a:cs typeface="Arial"/>
              </a:rPr>
              <a:t/>
            </a:r>
            <a:br>
              <a:rPr lang="en-US" sz="2800" dirty="0">
                <a:latin typeface="Arial"/>
                <a:cs typeface="Arial"/>
              </a:rPr>
            </a:br>
            <a:r>
              <a:rPr lang="en-US" sz="2800" dirty="0">
                <a:latin typeface="Arial"/>
                <a:cs typeface="Arial"/>
              </a:rPr>
              <a:t>solve</a:t>
            </a:r>
            <a:br>
              <a:rPr lang="en-US" sz="2800" dirty="0">
                <a:latin typeface="Arial"/>
                <a:cs typeface="Arial"/>
              </a:rPr>
            </a:br>
            <a:r>
              <a:rPr lang="en-US" sz="2800" dirty="0">
                <a:latin typeface="Arial"/>
                <a:cs typeface="Arial"/>
              </a:rPr>
              <a:t>state</a:t>
            </a:r>
            <a:br>
              <a:rPr lang="en-US" sz="2800" dirty="0">
                <a:latin typeface="Arial"/>
                <a:cs typeface="Arial"/>
              </a:rPr>
            </a:br>
            <a:r>
              <a:rPr lang="en-US" sz="2800" dirty="0">
                <a:latin typeface="Arial"/>
                <a:cs typeface="Arial"/>
              </a:rPr>
              <a:t>support</a:t>
            </a:r>
            <a:br>
              <a:rPr lang="en-US" sz="2800" dirty="0">
                <a:latin typeface="Arial"/>
                <a:cs typeface="Arial"/>
              </a:rPr>
            </a:br>
            <a:endParaRPr lang="en-US" sz="2800" dirty="0">
              <a:latin typeface="Arial"/>
              <a:cs typeface="Arial"/>
            </a:endParaRPr>
          </a:p>
        </p:txBody>
      </p:sp>
      <p:sp>
        <p:nvSpPr>
          <p:cNvPr id="3" name="TextBox 2"/>
          <p:cNvSpPr txBox="1"/>
          <p:nvPr/>
        </p:nvSpPr>
        <p:spPr>
          <a:xfrm>
            <a:off x="3314700" y="1391679"/>
            <a:ext cx="2895600" cy="5248616"/>
          </a:xfrm>
          <a:prstGeom prst="rect">
            <a:avLst/>
          </a:prstGeom>
          <a:noFill/>
        </p:spPr>
        <p:txBody>
          <a:bodyPr wrap="square" rtlCol="0">
            <a:spAutoFit/>
          </a:bodyPr>
          <a:lstStyle/>
          <a:p>
            <a:pPr>
              <a:lnSpc>
                <a:spcPct val="120000"/>
              </a:lnSpc>
            </a:pPr>
            <a:r>
              <a:rPr lang="en-US" sz="2800" dirty="0">
                <a:latin typeface="Arial"/>
                <a:cs typeface="Arial"/>
              </a:rPr>
              <a:t>defend</a:t>
            </a:r>
            <a:br>
              <a:rPr lang="en-US" sz="2800" dirty="0">
                <a:latin typeface="Arial"/>
                <a:cs typeface="Arial"/>
              </a:rPr>
            </a:br>
            <a:r>
              <a:rPr lang="en-US" sz="2800" dirty="0" smtClean="0">
                <a:latin typeface="Arial"/>
                <a:cs typeface="Arial"/>
              </a:rPr>
              <a:t>demonstrate</a:t>
            </a:r>
          </a:p>
          <a:p>
            <a:pPr>
              <a:lnSpc>
                <a:spcPct val="120000"/>
              </a:lnSpc>
            </a:pPr>
            <a:r>
              <a:rPr lang="en-US" sz="2800" dirty="0" smtClean="0">
                <a:latin typeface="Arial"/>
                <a:cs typeface="Arial"/>
              </a:rPr>
              <a:t>des</a:t>
            </a:r>
            <a:r>
              <a:rPr lang="en-US" sz="2800" dirty="0" smtClean="0">
                <a:latin typeface="Arial"/>
                <a:cs typeface="Arial"/>
              </a:rPr>
              <a:t>cribe</a:t>
            </a:r>
            <a:endParaRPr lang="en-US" sz="2800" dirty="0">
              <a:latin typeface="Arial"/>
              <a:cs typeface="Arial"/>
            </a:endParaRPr>
          </a:p>
          <a:p>
            <a:pPr>
              <a:lnSpc>
                <a:spcPct val="120000"/>
              </a:lnSpc>
            </a:pPr>
            <a:r>
              <a:rPr lang="en-US" sz="2800" dirty="0">
                <a:latin typeface="Arial"/>
                <a:cs typeface="Arial"/>
              </a:rPr>
              <a:t>develop</a:t>
            </a:r>
          </a:p>
          <a:p>
            <a:pPr>
              <a:lnSpc>
                <a:spcPct val="120000"/>
              </a:lnSpc>
            </a:pPr>
            <a:r>
              <a:rPr lang="en-US" sz="2800" dirty="0" smtClean="0">
                <a:latin typeface="Arial"/>
                <a:cs typeface="Arial"/>
              </a:rPr>
              <a:t>discuss</a:t>
            </a:r>
            <a:endParaRPr lang="en-US" sz="2800" dirty="0">
              <a:latin typeface="Arial"/>
              <a:cs typeface="Arial"/>
            </a:endParaRPr>
          </a:p>
          <a:p>
            <a:pPr>
              <a:lnSpc>
                <a:spcPct val="120000"/>
              </a:lnSpc>
            </a:pPr>
            <a:r>
              <a:rPr lang="en-US" sz="2800" dirty="0">
                <a:latin typeface="Arial"/>
                <a:cs typeface="Arial"/>
              </a:rPr>
              <a:t>evaluate</a:t>
            </a:r>
            <a:br>
              <a:rPr lang="en-US" sz="2800" dirty="0">
                <a:latin typeface="Arial"/>
                <a:cs typeface="Arial"/>
              </a:rPr>
            </a:br>
            <a:r>
              <a:rPr lang="en-US" sz="2800" dirty="0">
                <a:latin typeface="Arial"/>
                <a:cs typeface="Arial"/>
              </a:rPr>
              <a:t>explain</a:t>
            </a:r>
            <a:br>
              <a:rPr lang="en-US" sz="2800" dirty="0">
                <a:latin typeface="Arial"/>
                <a:cs typeface="Arial"/>
              </a:rPr>
            </a:br>
            <a:r>
              <a:rPr lang="en-US" sz="2800" dirty="0">
                <a:latin typeface="Arial"/>
                <a:cs typeface="Arial"/>
              </a:rPr>
              <a:t>identify</a:t>
            </a:r>
            <a:br>
              <a:rPr lang="en-US" sz="2800" dirty="0">
                <a:latin typeface="Arial"/>
                <a:cs typeface="Arial"/>
              </a:rPr>
            </a:br>
            <a:endParaRPr lang="en-US" sz="2800" dirty="0">
              <a:latin typeface="Arial"/>
              <a:cs typeface="Arial"/>
            </a:endParaRPr>
          </a:p>
          <a:p>
            <a:pPr>
              <a:lnSpc>
                <a:spcPct val="120000"/>
              </a:lnSpc>
            </a:pPr>
            <a:endParaRPr lang="en-US" sz="2800" dirty="0"/>
          </a:p>
        </p:txBody>
      </p:sp>
      <p:grpSp>
        <p:nvGrpSpPr>
          <p:cNvPr id="9" name="Group 8"/>
          <p:cNvGrpSpPr/>
          <p:nvPr/>
        </p:nvGrpSpPr>
        <p:grpSpPr>
          <a:xfrm>
            <a:off x="-78388" y="-25262"/>
            <a:ext cx="9448210" cy="1219200"/>
            <a:chOff x="0" y="0"/>
            <a:chExt cx="9448210" cy="1219200"/>
          </a:xfrm>
        </p:grpSpPr>
        <p:sp>
          <p:nvSpPr>
            <p:cNvPr id="10" name="Rectangle 9"/>
            <p:cNvSpPr/>
            <p:nvPr/>
          </p:nvSpPr>
          <p:spPr>
            <a:xfrm>
              <a:off x="0" y="0"/>
              <a:ext cx="9249824" cy="1219200"/>
            </a:xfrm>
            <a:prstGeom prst="rect">
              <a:avLst/>
            </a:prstGeom>
            <a:solidFill>
              <a:srgbClr val="8178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1" name="TextBox 10"/>
            <p:cNvSpPr txBox="1"/>
            <p:nvPr/>
          </p:nvSpPr>
          <p:spPr>
            <a:xfrm>
              <a:off x="0" y="304800"/>
              <a:ext cx="9448210" cy="584776"/>
            </a:xfrm>
            <a:prstGeom prst="rect">
              <a:avLst/>
            </a:prstGeom>
            <a:noFill/>
          </p:spPr>
          <p:txBody>
            <a:bodyPr wrap="square" rtlCol="0">
              <a:spAutoFit/>
            </a:bodyPr>
            <a:lstStyle/>
            <a:p>
              <a:pPr algn="ctr"/>
              <a:r>
                <a:rPr lang="en-US" sz="3200" b="1" dirty="0"/>
                <a:t>Students master college behavior</a:t>
              </a:r>
            </a:p>
          </p:txBody>
        </p:sp>
      </p:grpSp>
    </p:spTree>
    <p:extLst>
      <p:ext uri="{BB962C8B-B14F-4D97-AF65-F5344CB8AC3E}">
        <p14:creationId xmlns:p14="http://schemas.microsoft.com/office/powerpoint/2010/main" val="254600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4254" y="2514600"/>
            <a:ext cx="1924040" cy="1924040"/>
          </a:xfrm>
          <a:prstGeom prst="rect">
            <a:avLst/>
          </a:prstGeom>
          <a:solidFill>
            <a:srgbClr val="849D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solidFill>
                <a:schemeClr val="tx1"/>
              </a:solidFill>
            </a:endParaRPr>
          </a:p>
        </p:txBody>
      </p:sp>
      <p:sp>
        <p:nvSpPr>
          <p:cNvPr id="13" name="TextBox 12"/>
          <p:cNvSpPr txBox="1"/>
          <p:nvPr/>
        </p:nvSpPr>
        <p:spPr>
          <a:xfrm>
            <a:off x="4057787" y="922313"/>
            <a:ext cx="1262410" cy="1384995"/>
          </a:xfrm>
          <a:prstGeom prst="rect">
            <a:avLst/>
          </a:prstGeom>
          <a:noFill/>
        </p:spPr>
        <p:txBody>
          <a:bodyPr wrap="none" rtlCol="0">
            <a:spAutoFit/>
          </a:bodyPr>
          <a:lstStyle/>
          <a:p>
            <a:pPr algn="ctr"/>
            <a:endParaRPr lang="en-US" sz="2800" dirty="0" smtClean="0">
              <a:latin typeface="Arial"/>
              <a:cs typeface="Arial"/>
            </a:endParaRPr>
          </a:p>
          <a:p>
            <a:pPr algn="ctr"/>
            <a:r>
              <a:rPr lang="en-US" sz="2800" dirty="0" smtClean="0">
                <a:latin typeface="Arial"/>
                <a:cs typeface="Arial"/>
              </a:rPr>
              <a:t>credit</a:t>
            </a:r>
          </a:p>
          <a:p>
            <a:pPr algn="ctr"/>
            <a:r>
              <a:rPr lang="en-US" sz="2800" dirty="0" smtClean="0">
                <a:latin typeface="Arial"/>
                <a:cs typeface="Arial"/>
              </a:rPr>
              <a:t>course</a:t>
            </a:r>
            <a:endParaRPr lang="en-US" sz="2800" dirty="0">
              <a:latin typeface="Arial"/>
              <a:cs typeface="Arial"/>
            </a:endParaRPr>
          </a:p>
        </p:txBody>
      </p:sp>
      <p:grpSp>
        <p:nvGrpSpPr>
          <p:cNvPr id="19" name="Group 18"/>
          <p:cNvGrpSpPr/>
          <p:nvPr/>
        </p:nvGrpSpPr>
        <p:grpSpPr>
          <a:xfrm>
            <a:off x="5486400" y="2514600"/>
            <a:ext cx="2609840" cy="1924040"/>
            <a:chOff x="5486400" y="2514600"/>
            <a:chExt cx="2609840" cy="1924040"/>
          </a:xfrm>
        </p:grpSpPr>
        <p:cxnSp>
          <p:nvCxnSpPr>
            <p:cNvPr id="3" name="Straight Connector 2"/>
            <p:cNvCxnSpPr/>
            <p:nvPr/>
          </p:nvCxnSpPr>
          <p:spPr>
            <a:xfrm>
              <a:off x="5486400" y="3581400"/>
              <a:ext cx="673414" cy="0"/>
            </a:xfrm>
            <a:prstGeom prst="line">
              <a:avLst/>
            </a:prstGeom>
            <a:ln w="76200" cmpd="sng">
              <a:solidFill>
                <a:srgbClr val="849D26"/>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172200" y="2514600"/>
              <a:ext cx="1924040" cy="1924040"/>
            </a:xfrm>
            <a:prstGeom prst="rect">
              <a:avLst/>
            </a:prstGeom>
            <a:solidFill>
              <a:srgbClr val="849D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50%</a:t>
              </a:r>
            </a:p>
            <a:p>
              <a:pPr algn="ctr"/>
              <a:r>
                <a:rPr lang="en-US" sz="3200" dirty="0" smtClean="0">
                  <a:solidFill>
                    <a:schemeClr val="tx1"/>
                  </a:solidFill>
                </a:rPr>
                <a:t>pass</a:t>
              </a:r>
            </a:p>
          </p:txBody>
        </p:sp>
      </p:grpSp>
    </p:spTree>
    <p:extLst>
      <p:ext uri="{BB962C8B-B14F-4D97-AF65-F5344CB8AC3E}">
        <p14:creationId xmlns:p14="http://schemas.microsoft.com/office/powerpoint/2010/main" val="2860947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9911" y="1741036"/>
            <a:ext cx="8213673" cy="523220"/>
          </a:xfrm>
          <a:prstGeom prst="rect">
            <a:avLst/>
          </a:prstGeom>
          <a:solidFill>
            <a:srgbClr val="EA7F32"/>
          </a:solidFill>
        </p:spPr>
        <p:txBody>
          <a:bodyPr wrap="square" rtlCol="0">
            <a:spAutoFit/>
          </a:bodyPr>
          <a:lstStyle/>
          <a:p>
            <a:pPr marL="458788" indent="-458788">
              <a:tabLst>
                <a:tab pos="458788" algn="l"/>
              </a:tabLst>
            </a:pPr>
            <a:r>
              <a:rPr lang="en-US" sz="2800" dirty="0"/>
              <a:t>7</a:t>
            </a:r>
            <a:r>
              <a:rPr lang="en-US" sz="2800" dirty="0" smtClean="0"/>
              <a:t>.  Students identify as college students.	</a:t>
            </a:r>
            <a:endParaRPr lang="en-US" sz="2800" dirty="0"/>
          </a:p>
        </p:txBody>
      </p:sp>
      <p:grpSp>
        <p:nvGrpSpPr>
          <p:cNvPr id="8" name="Group 7"/>
          <p:cNvGrpSpPr/>
          <p:nvPr/>
        </p:nvGrpSpPr>
        <p:grpSpPr>
          <a:xfrm>
            <a:off x="0" y="0"/>
            <a:ext cx="9448210" cy="1219200"/>
            <a:chOff x="0" y="0"/>
            <a:chExt cx="9448210" cy="1219200"/>
          </a:xfrm>
        </p:grpSpPr>
        <p:sp>
          <p:nvSpPr>
            <p:cNvPr id="10" name="Rectangle 9"/>
            <p:cNvSpPr/>
            <p:nvPr/>
          </p:nvSpPr>
          <p:spPr>
            <a:xfrm>
              <a:off x="0" y="0"/>
              <a:ext cx="9249824" cy="1219200"/>
            </a:xfrm>
            <a:prstGeom prst="rect">
              <a:avLst/>
            </a:prstGeom>
            <a:solidFill>
              <a:srgbClr val="EA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1" name="TextBox 10"/>
            <p:cNvSpPr txBox="1"/>
            <p:nvPr/>
          </p:nvSpPr>
          <p:spPr>
            <a:xfrm>
              <a:off x="0" y="304800"/>
              <a:ext cx="9448210" cy="584776"/>
            </a:xfrm>
            <a:prstGeom prst="rect">
              <a:avLst/>
            </a:prstGeom>
            <a:noFill/>
          </p:spPr>
          <p:txBody>
            <a:bodyPr wrap="square" rtlCol="0">
              <a:spAutoFit/>
            </a:bodyPr>
            <a:lstStyle/>
            <a:p>
              <a:pPr algn="ctr"/>
              <a:r>
                <a:rPr lang="en-US" sz="3200" b="1" dirty="0"/>
                <a:t>Students feel they belong in college</a:t>
              </a:r>
            </a:p>
          </p:txBody>
        </p:sp>
      </p:grpSp>
    </p:spTree>
    <p:extLst>
      <p:ext uri="{BB962C8B-B14F-4D97-AF65-F5344CB8AC3E}">
        <p14:creationId xmlns:p14="http://schemas.microsoft.com/office/powerpoint/2010/main" val="96965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00200"/>
            <a:ext cx="8001000" cy="523220"/>
          </a:xfrm>
          <a:prstGeom prst="rect">
            <a:avLst/>
          </a:prstGeom>
          <a:noFill/>
        </p:spPr>
        <p:txBody>
          <a:bodyPr wrap="square" rtlCol="0">
            <a:spAutoFit/>
          </a:bodyPr>
          <a:lstStyle/>
          <a:p>
            <a:r>
              <a:rPr lang="en-US" sz="2800" dirty="0" smtClean="0"/>
              <a:t>The structure of ALP contributes greatly to this goal.</a:t>
            </a:r>
            <a:endParaRPr lang="en-US" sz="2800" dirty="0"/>
          </a:p>
        </p:txBody>
      </p:sp>
      <p:sp>
        <p:nvSpPr>
          <p:cNvPr id="11" name="TextBox 10"/>
          <p:cNvSpPr txBox="1"/>
          <p:nvPr/>
        </p:nvSpPr>
        <p:spPr>
          <a:xfrm>
            <a:off x="685800" y="2438400"/>
            <a:ext cx="8001000" cy="2277547"/>
          </a:xfrm>
          <a:prstGeom prst="rect">
            <a:avLst/>
          </a:prstGeom>
          <a:noFill/>
        </p:spPr>
        <p:txBody>
          <a:bodyPr wrap="square" rtlCol="0">
            <a:spAutoFit/>
          </a:bodyPr>
          <a:lstStyle/>
          <a:p>
            <a:pPr marL="514350" indent="-514350">
              <a:spcAft>
                <a:spcPts val="1800"/>
              </a:spcAft>
              <a:buFont typeface="+mj-lt"/>
              <a:buAutoNum type="arabicPeriod"/>
            </a:pPr>
            <a:r>
              <a:rPr lang="en-US" sz="2800" dirty="0" smtClean="0"/>
              <a:t>Students are in a college course.</a:t>
            </a:r>
          </a:p>
          <a:p>
            <a:pPr marL="514350" indent="-514350">
              <a:spcAft>
                <a:spcPts val="1800"/>
              </a:spcAft>
              <a:buFont typeface="+mj-lt"/>
              <a:buAutoNum type="arabicPeriod"/>
            </a:pPr>
            <a:r>
              <a:rPr lang="en-US" sz="2800" dirty="0" smtClean="0"/>
              <a:t>Backward curriculum design helps avoid a classroom experience the replicates sixth grade.</a:t>
            </a:r>
          </a:p>
          <a:p>
            <a:pPr marL="514350" indent="-514350">
              <a:spcAft>
                <a:spcPts val="1800"/>
              </a:spcAft>
              <a:buFont typeface="+mj-lt"/>
              <a:buAutoNum type="arabicPeriod"/>
            </a:pPr>
            <a:r>
              <a:rPr lang="en-US" sz="2800" dirty="0" smtClean="0"/>
              <a:t>The physical set-up of the room can help.</a:t>
            </a:r>
          </a:p>
        </p:txBody>
      </p:sp>
      <p:grpSp>
        <p:nvGrpSpPr>
          <p:cNvPr id="8" name="Group 7"/>
          <p:cNvGrpSpPr/>
          <p:nvPr/>
        </p:nvGrpSpPr>
        <p:grpSpPr>
          <a:xfrm>
            <a:off x="0" y="0"/>
            <a:ext cx="9448210" cy="1219200"/>
            <a:chOff x="0" y="0"/>
            <a:chExt cx="9448210" cy="1219200"/>
          </a:xfrm>
        </p:grpSpPr>
        <p:sp>
          <p:nvSpPr>
            <p:cNvPr id="9" name="Rectangle 8"/>
            <p:cNvSpPr/>
            <p:nvPr/>
          </p:nvSpPr>
          <p:spPr>
            <a:xfrm>
              <a:off x="0" y="0"/>
              <a:ext cx="9249824" cy="1219200"/>
            </a:xfrm>
            <a:prstGeom prst="rect">
              <a:avLst/>
            </a:prstGeom>
            <a:solidFill>
              <a:srgbClr val="EA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0" name="TextBox 9"/>
            <p:cNvSpPr txBox="1"/>
            <p:nvPr/>
          </p:nvSpPr>
          <p:spPr>
            <a:xfrm>
              <a:off x="0" y="304800"/>
              <a:ext cx="9448210" cy="584776"/>
            </a:xfrm>
            <a:prstGeom prst="rect">
              <a:avLst/>
            </a:prstGeom>
            <a:noFill/>
          </p:spPr>
          <p:txBody>
            <a:bodyPr wrap="square" rtlCol="0">
              <a:spAutoFit/>
            </a:bodyPr>
            <a:lstStyle/>
            <a:p>
              <a:pPr algn="ctr"/>
              <a:r>
                <a:rPr lang="en-US" sz="3200" b="1" dirty="0"/>
                <a:t>Students feel they belong in college</a:t>
              </a:r>
            </a:p>
          </p:txBody>
        </p:sp>
      </p:grpSp>
    </p:spTree>
    <p:extLst>
      <p:ext uri="{BB962C8B-B14F-4D97-AF65-F5344CB8AC3E}">
        <p14:creationId xmlns:p14="http://schemas.microsoft.com/office/powerpoint/2010/main" val="294817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524000"/>
            <a:ext cx="8213673" cy="609600"/>
            <a:chOff x="381000" y="1295400"/>
            <a:chExt cx="8213673" cy="609600"/>
          </a:xfrm>
        </p:grpSpPr>
        <p:sp>
          <p:nvSpPr>
            <p:cNvPr id="3" name="Rectangle 2"/>
            <p:cNvSpPr/>
            <p:nvPr/>
          </p:nvSpPr>
          <p:spPr>
            <a:xfrm>
              <a:off x="457200" y="1295400"/>
              <a:ext cx="7924800" cy="6096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1000" y="1295400"/>
              <a:ext cx="8213673" cy="523220"/>
            </a:xfrm>
            <a:prstGeom prst="rect">
              <a:avLst/>
            </a:prstGeom>
            <a:noFill/>
          </p:spPr>
          <p:txBody>
            <a:bodyPr wrap="square" rtlCol="0">
              <a:spAutoFit/>
            </a:bodyPr>
            <a:lstStyle/>
            <a:p>
              <a:pPr marL="458788" indent="-458788">
                <a:tabLst>
                  <a:tab pos="458788" algn="l"/>
                </a:tabLst>
              </a:pPr>
              <a:r>
                <a:rPr lang="en-US" sz="2800" dirty="0"/>
                <a:t>8</a:t>
              </a:r>
              <a:r>
                <a:rPr lang="en-US" sz="2800" dirty="0" smtClean="0"/>
                <a:t>.  Students avoid being derailed by life issues	</a:t>
              </a:r>
              <a:endParaRPr lang="en-US" sz="2800" dirty="0"/>
            </a:p>
          </p:txBody>
        </p:sp>
      </p:grpSp>
      <p:sp>
        <p:nvSpPr>
          <p:cNvPr id="2" name="TextBox 1"/>
          <p:cNvSpPr txBox="1"/>
          <p:nvPr/>
        </p:nvSpPr>
        <p:spPr>
          <a:xfrm>
            <a:off x="685800" y="2286000"/>
            <a:ext cx="8305800" cy="4401205"/>
          </a:xfrm>
          <a:prstGeom prst="rect">
            <a:avLst/>
          </a:prstGeom>
          <a:noFill/>
        </p:spPr>
        <p:txBody>
          <a:bodyPr wrap="square" rtlCol="0">
            <a:spAutoFit/>
          </a:bodyPr>
          <a:lstStyle/>
          <a:p>
            <a:r>
              <a:rPr lang="en-US" sz="2800" dirty="0" smtClean="0"/>
              <a:t>Faculty strive to create a classroom atmosphere in which students feel comfortable talking about issues they are experiences.</a:t>
            </a:r>
          </a:p>
          <a:p>
            <a:endParaRPr lang="en-US" sz="2800" dirty="0"/>
          </a:p>
          <a:p>
            <a:r>
              <a:rPr lang="en-US" sz="2800" dirty="0" smtClean="0"/>
              <a:t>Sometimes these discussions with the entire class are what a student feels most comfortable with.</a:t>
            </a:r>
          </a:p>
          <a:p>
            <a:endParaRPr lang="en-US" sz="2800" dirty="0"/>
          </a:p>
          <a:p>
            <a:r>
              <a:rPr lang="en-US" sz="2800" dirty="0"/>
              <a:t>Sometimes a one-on-one discussion with a student </a:t>
            </a:r>
            <a:r>
              <a:rPr lang="en-US" sz="2800" dirty="0" smtClean="0"/>
              <a:t>is preferable.</a:t>
            </a:r>
            <a:endParaRPr lang="en-US" sz="2800" dirty="0"/>
          </a:p>
          <a:p>
            <a:endParaRPr lang="en-US" sz="2800" dirty="0"/>
          </a:p>
        </p:txBody>
      </p:sp>
      <p:grpSp>
        <p:nvGrpSpPr>
          <p:cNvPr id="9" name="Group 8"/>
          <p:cNvGrpSpPr/>
          <p:nvPr/>
        </p:nvGrpSpPr>
        <p:grpSpPr>
          <a:xfrm>
            <a:off x="0" y="0"/>
            <a:ext cx="9448210" cy="1219200"/>
            <a:chOff x="0" y="0"/>
            <a:chExt cx="9448210" cy="1219200"/>
          </a:xfrm>
        </p:grpSpPr>
        <p:sp>
          <p:nvSpPr>
            <p:cNvPr id="10" name="Rectangle 9"/>
            <p:cNvSpPr/>
            <p:nvPr/>
          </p:nvSpPr>
          <p:spPr>
            <a:xfrm>
              <a:off x="0" y="0"/>
              <a:ext cx="9249824" cy="1219200"/>
            </a:xfrm>
            <a:prstGeom prst="rect">
              <a:avLst/>
            </a:prstGeom>
            <a:solidFill>
              <a:srgbClr val="FDFA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1" name="TextBox 10"/>
            <p:cNvSpPr txBox="1"/>
            <p:nvPr/>
          </p:nvSpPr>
          <p:spPr>
            <a:xfrm>
              <a:off x="0" y="304800"/>
              <a:ext cx="9448210" cy="584776"/>
            </a:xfrm>
            <a:prstGeom prst="rect">
              <a:avLst/>
            </a:prstGeom>
            <a:noFill/>
          </p:spPr>
          <p:txBody>
            <a:bodyPr wrap="square" rtlCol="0">
              <a:spAutoFit/>
            </a:bodyPr>
            <a:lstStyle/>
            <a:p>
              <a:pPr algn="ctr"/>
              <a:r>
                <a:rPr lang="en-US" sz="3200" b="1" dirty="0"/>
                <a:t>Students successfully cope with life problems</a:t>
              </a:r>
            </a:p>
          </p:txBody>
        </p:sp>
      </p:grpSp>
    </p:spTree>
    <p:extLst>
      <p:ext uri="{BB962C8B-B14F-4D97-AF65-F5344CB8AC3E}">
        <p14:creationId xmlns:p14="http://schemas.microsoft.com/office/powerpoint/2010/main" val="296878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7200" y="1524000"/>
            <a:ext cx="8213673" cy="609600"/>
            <a:chOff x="381000" y="1295400"/>
            <a:chExt cx="8213673" cy="609600"/>
          </a:xfrm>
        </p:grpSpPr>
        <p:sp>
          <p:nvSpPr>
            <p:cNvPr id="10" name="Rectangle 9"/>
            <p:cNvSpPr/>
            <p:nvPr/>
          </p:nvSpPr>
          <p:spPr>
            <a:xfrm>
              <a:off x="457200" y="1295400"/>
              <a:ext cx="7924800" cy="6096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81000" y="1295400"/>
              <a:ext cx="8213673" cy="523220"/>
            </a:xfrm>
            <a:prstGeom prst="rect">
              <a:avLst/>
            </a:prstGeom>
            <a:noFill/>
          </p:spPr>
          <p:txBody>
            <a:bodyPr wrap="square" rtlCol="0">
              <a:spAutoFit/>
            </a:bodyPr>
            <a:lstStyle/>
            <a:p>
              <a:pPr marL="458788" indent="-458788">
                <a:tabLst>
                  <a:tab pos="458788" algn="l"/>
                </a:tabLst>
              </a:pPr>
              <a:r>
                <a:rPr lang="en-US" sz="2800" dirty="0"/>
                <a:t>8</a:t>
              </a:r>
              <a:r>
                <a:rPr lang="en-US" sz="2800" dirty="0" smtClean="0"/>
                <a:t>.  Students avoid being derailed by life issues	</a:t>
              </a:r>
              <a:endParaRPr lang="en-US" sz="2800" dirty="0"/>
            </a:p>
          </p:txBody>
        </p:sp>
      </p:grpSp>
      <p:grpSp>
        <p:nvGrpSpPr>
          <p:cNvPr id="12" name="Group 11"/>
          <p:cNvGrpSpPr/>
          <p:nvPr/>
        </p:nvGrpSpPr>
        <p:grpSpPr>
          <a:xfrm>
            <a:off x="0" y="0"/>
            <a:ext cx="9448210" cy="1219200"/>
            <a:chOff x="0" y="0"/>
            <a:chExt cx="9448210" cy="1219200"/>
          </a:xfrm>
        </p:grpSpPr>
        <p:sp>
          <p:nvSpPr>
            <p:cNvPr id="13" name="Rectangle 12"/>
            <p:cNvSpPr/>
            <p:nvPr/>
          </p:nvSpPr>
          <p:spPr>
            <a:xfrm>
              <a:off x="0" y="0"/>
              <a:ext cx="9249824" cy="1219200"/>
            </a:xfrm>
            <a:prstGeom prst="rect">
              <a:avLst/>
            </a:prstGeom>
            <a:solidFill>
              <a:srgbClr val="FDFA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4" name="TextBox 13"/>
            <p:cNvSpPr txBox="1"/>
            <p:nvPr/>
          </p:nvSpPr>
          <p:spPr>
            <a:xfrm>
              <a:off x="0" y="304800"/>
              <a:ext cx="9448210" cy="584776"/>
            </a:xfrm>
            <a:prstGeom prst="rect">
              <a:avLst/>
            </a:prstGeom>
            <a:noFill/>
          </p:spPr>
          <p:txBody>
            <a:bodyPr wrap="square" rtlCol="0">
              <a:spAutoFit/>
            </a:bodyPr>
            <a:lstStyle/>
            <a:p>
              <a:pPr algn="ctr"/>
              <a:r>
                <a:rPr lang="en-US" sz="3200" b="1" dirty="0"/>
                <a:t>Students successfully cope with life problems</a:t>
              </a:r>
            </a:p>
          </p:txBody>
        </p:sp>
      </p:grpSp>
      <p:sp>
        <p:nvSpPr>
          <p:cNvPr id="15" name="Rectangle 9"/>
          <p:cNvSpPr txBox="1">
            <a:spLocks noChangeArrowheads="1"/>
          </p:cNvSpPr>
          <p:nvPr/>
        </p:nvSpPr>
        <p:spPr bwMode="auto">
          <a:xfrm>
            <a:off x="0" y="32004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smtClean="0">
                <a:cs typeface="Arial" charset="0"/>
                <a:sym typeface="Arial" charset="0"/>
              </a:rPr>
              <a:t>You Make the Call</a:t>
            </a:r>
            <a:endParaRPr lang="en-US" sz="3200" dirty="0">
              <a:ea typeface="ヒラギノ角ゴ ProN W6" charset="0"/>
              <a:cs typeface="ヒラギノ角ゴ ProN W6" charset="0"/>
              <a:sym typeface="Arial" charset="0"/>
            </a:endParaRPr>
          </a:p>
        </p:txBody>
      </p:sp>
    </p:spTree>
    <p:extLst>
      <p:ext uri="{BB962C8B-B14F-4D97-AF65-F5344CB8AC3E}">
        <p14:creationId xmlns:p14="http://schemas.microsoft.com/office/powerpoint/2010/main" val="138272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txBox="1">
            <a:spLocks noChangeArrowheads="1"/>
          </p:cNvSpPr>
          <p:nvPr/>
        </p:nvSpPr>
        <p:spPr bwMode="auto">
          <a:xfrm>
            <a:off x="0" y="2667000"/>
            <a:ext cx="91440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200" dirty="0" smtClean="0">
                <a:cs typeface="Arial" charset="0"/>
                <a:sym typeface="Arial" charset="0"/>
              </a:rPr>
              <a:t>Plan B</a:t>
            </a:r>
            <a:endParaRPr lang="en-US" sz="3200" dirty="0">
              <a:ea typeface="ヒラギノ角ゴ ProN W6" charset="0"/>
              <a:cs typeface="ヒラギノ角ゴ ProN W6" charset="0"/>
              <a:sym typeface="Arial" charset="0"/>
            </a:endParaRPr>
          </a:p>
        </p:txBody>
      </p:sp>
      <p:grpSp>
        <p:nvGrpSpPr>
          <p:cNvPr id="9" name="Group 8"/>
          <p:cNvGrpSpPr/>
          <p:nvPr/>
        </p:nvGrpSpPr>
        <p:grpSpPr>
          <a:xfrm>
            <a:off x="0" y="0"/>
            <a:ext cx="9448210" cy="1219200"/>
            <a:chOff x="0" y="0"/>
            <a:chExt cx="9448210" cy="1219200"/>
          </a:xfrm>
        </p:grpSpPr>
        <p:sp>
          <p:nvSpPr>
            <p:cNvPr id="11" name="Rectangle 10"/>
            <p:cNvSpPr/>
            <p:nvPr/>
          </p:nvSpPr>
          <p:spPr>
            <a:xfrm>
              <a:off x="0" y="0"/>
              <a:ext cx="9249824" cy="1219200"/>
            </a:xfrm>
            <a:prstGeom prst="rect">
              <a:avLst/>
            </a:prstGeom>
            <a:solidFill>
              <a:srgbClr val="FDFA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solidFill>
                  <a:schemeClr val="tx1"/>
                </a:solidFill>
                <a:latin typeface="Arial"/>
              </a:endParaRPr>
            </a:p>
          </p:txBody>
        </p:sp>
        <p:sp>
          <p:nvSpPr>
            <p:cNvPr id="12" name="TextBox 11"/>
            <p:cNvSpPr txBox="1"/>
            <p:nvPr/>
          </p:nvSpPr>
          <p:spPr>
            <a:xfrm>
              <a:off x="0" y="304800"/>
              <a:ext cx="9448210" cy="584776"/>
            </a:xfrm>
            <a:prstGeom prst="rect">
              <a:avLst/>
            </a:prstGeom>
            <a:noFill/>
          </p:spPr>
          <p:txBody>
            <a:bodyPr wrap="square" rtlCol="0">
              <a:spAutoFit/>
            </a:bodyPr>
            <a:lstStyle/>
            <a:p>
              <a:pPr algn="ctr"/>
              <a:r>
                <a:rPr lang="en-US" sz="3200" b="1" dirty="0"/>
                <a:t>Students successfully cope with life problems</a:t>
              </a:r>
            </a:p>
          </p:txBody>
        </p:sp>
      </p:grpSp>
    </p:spTree>
    <p:extLst>
      <p:ext uri="{BB962C8B-B14F-4D97-AF65-F5344CB8AC3E}">
        <p14:creationId xmlns:p14="http://schemas.microsoft.com/office/powerpoint/2010/main" val="151670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95021"/>
            <a:ext cx="8534400" cy="5262979"/>
          </a:xfrm>
          <a:prstGeom prst="rect">
            <a:avLst/>
          </a:prstGeom>
          <a:noFill/>
        </p:spPr>
        <p:txBody>
          <a:bodyPr wrap="square" rtlCol="0">
            <a:spAutoFit/>
          </a:bodyPr>
          <a:lstStyle/>
          <a:p>
            <a:pPr algn="l"/>
            <a:r>
              <a:rPr lang="en-US" sz="2400" dirty="0" smtClean="0">
                <a:latin typeface="+mn-lt"/>
              </a:rPr>
              <a:t>Choose one of the following topics.  Search the web for information about one of the following topics.  After </a:t>
            </a:r>
            <a:r>
              <a:rPr lang="en-US" sz="2400" dirty="0" smtClean="0"/>
              <a:t>you’ve gathered some information, think about the topic until you arrive at a point you could argue to your classmates about the topic.  </a:t>
            </a:r>
            <a:r>
              <a:rPr lang="en-US" sz="2400" dirty="0" smtClean="0">
                <a:latin typeface="+mn-lt"/>
              </a:rPr>
              <a:t>Write a one-pager in which you atte</a:t>
            </a:r>
            <a:r>
              <a:rPr lang="en-US" sz="2400" dirty="0" smtClean="0"/>
              <a:t>mpt to convince your classmates to agree with you.</a:t>
            </a:r>
          </a:p>
          <a:p>
            <a:pPr algn="l"/>
            <a:endParaRPr lang="en-US" sz="2400" dirty="0">
              <a:latin typeface="+mn-lt"/>
            </a:endParaRPr>
          </a:p>
          <a:p>
            <a:pPr algn="l"/>
            <a:r>
              <a:rPr lang="en-US" sz="2400" dirty="0" smtClean="0"/>
              <a:t>Possible topics:</a:t>
            </a:r>
            <a:endParaRPr lang="en-US" sz="2400" dirty="0">
              <a:latin typeface="+mn-lt"/>
            </a:endParaRPr>
          </a:p>
          <a:p>
            <a:pPr marL="800100" lvl="1" indent="-342900">
              <a:buFont typeface="Arial"/>
              <a:buChar char="•"/>
            </a:pPr>
            <a:r>
              <a:rPr lang="en-US" sz="2400" dirty="0" smtClean="0"/>
              <a:t>the new Pell Grant rules</a:t>
            </a:r>
          </a:p>
          <a:p>
            <a:pPr marL="800100" lvl="1" indent="-342900">
              <a:buFont typeface="Arial"/>
              <a:buChar char="•"/>
            </a:pPr>
            <a:r>
              <a:rPr lang="en-US" sz="2400" dirty="0" smtClean="0">
                <a:latin typeface="+mn-lt"/>
              </a:rPr>
              <a:t>the pros and cons of taking out a student loan</a:t>
            </a:r>
          </a:p>
          <a:p>
            <a:pPr marL="800100" lvl="1" indent="-342900">
              <a:buFont typeface="Arial"/>
              <a:buChar char="•"/>
            </a:pPr>
            <a:r>
              <a:rPr lang="en-US" sz="2400" dirty="0" smtClean="0"/>
              <a:t>the pros and cons of taking out a payday loan</a:t>
            </a:r>
          </a:p>
          <a:p>
            <a:pPr marL="800100" lvl="1" indent="-342900">
              <a:buFont typeface="Arial"/>
              <a:buChar char="•"/>
            </a:pPr>
            <a:r>
              <a:rPr lang="en-US" sz="2400" dirty="0" smtClean="0">
                <a:latin typeface="+mn-lt"/>
              </a:rPr>
              <a:t>the pros and cons of getting a credit card</a:t>
            </a:r>
          </a:p>
          <a:p>
            <a:pPr marL="800100" lvl="1" indent="-342900">
              <a:buFont typeface="Arial"/>
              <a:buChar char="•"/>
            </a:pPr>
            <a:r>
              <a:rPr lang="en-US" sz="2400" dirty="0" smtClean="0"/>
              <a:t>is making a budget worth the time it takes?</a:t>
            </a:r>
            <a:r>
              <a:rPr lang="en-US" sz="2400" dirty="0" smtClean="0">
                <a:latin typeface="+mn-lt"/>
              </a:rPr>
              <a:t> </a:t>
            </a:r>
          </a:p>
          <a:p>
            <a:pPr marL="800100" lvl="1" indent="-342900">
              <a:buFont typeface="Arial"/>
              <a:buChar char="•"/>
            </a:pPr>
            <a:r>
              <a:rPr lang="en-US" sz="2400" dirty="0" smtClean="0"/>
              <a:t>any other topic dealing with personal finance</a:t>
            </a:r>
            <a:endParaRPr lang="en-US" sz="2400" dirty="0">
              <a:latin typeface="+mn-lt"/>
            </a:endParaRPr>
          </a:p>
        </p:txBody>
      </p:sp>
      <p:sp>
        <p:nvSpPr>
          <p:cNvPr id="7" name="Rectangle 9"/>
          <p:cNvSpPr txBox="1">
            <a:spLocks noChangeArrowheads="1"/>
          </p:cNvSpPr>
          <p:nvPr/>
        </p:nvSpPr>
        <p:spPr bwMode="auto">
          <a:xfrm>
            <a:off x="533400" y="1143000"/>
            <a:ext cx="8153400" cy="6096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800" dirty="0" smtClean="0">
                <a:cs typeface="Arial" charset="0"/>
                <a:sym typeface="Arial" charset="0"/>
              </a:rPr>
              <a:t>Mini-Research Paper on Personal Finances</a:t>
            </a:r>
            <a:endParaRPr lang="en-US" sz="2800" dirty="0">
              <a:ea typeface="ヒラギノ角ゴ ProN W6" charset="0"/>
              <a:cs typeface="ヒラギノ角ゴ ProN W6" charset="0"/>
              <a:sym typeface="Arial" charset="0"/>
            </a:endParaRPr>
          </a:p>
        </p:txBody>
      </p:sp>
      <p:sp>
        <p:nvSpPr>
          <p:cNvPr id="6" name="Rectangle 5"/>
          <p:cNvSpPr/>
          <p:nvPr/>
        </p:nvSpPr>
        <p:spPr>
          <a:xfrm>
            <a:off x="-17731" y="0"/>
            <a:ext cx="9448210" cy="1143000"/>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
          <p:cNvSpPr>
            <a:spLocks/>
          </p:cNvSpPr>
          <p:nvPr/>
        </p:nvSpPr>
        <p:spPr bwMode="auto">
          <a:xfrm>
            <a:off x="533400" y="304800"/>
            <a:ext cx="803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3200" b="1" dirty="0" smtClean="0">
                <a:solidFill>
                  <a:schemeClr val="tx1"/>
                </a:solidFill>
                <a:latin typeface="Arial" charset="0"/>
                <a:ea typeface="ＭＳ Ｐゴシック" charset="0"/>
                <a:cs typeface="Arial" charset="0"/>
                <a:sym typeface="Arial" charset="0"/>
              </a:rPr>
              <a:t>How to find time for non-cogs</a:t>
            </a:r>
            <a:endParaRPr lang="en-US" sz="3200" b="1" dirty="0">
              <a:solidFill>
                <a:schemeClr val="tx1"/>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286700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731" y="0"/>
            <a:ext cx="9448210" cy="1143000"/>
          </a:xfrm>
          <a:prstGeom prst="rect">
            <a:avLst/>
          </a:prstGeom>
          <a:solidFill>
            <a:srgbClr val="85CD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
          <p:cNvSpPr>
            <a:spLocks/>
          </p:cNvSpPr>
          <p:nvPr/>
        </p:nvSpPr>
        <p:spPr bwMode="auto">
          <a:xfrm>
            <a:off x="533400" y="304800"/>
            <a:ext cx="8039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ctr"/>
            <a:r>
              <a:rPr lang="en-US" sz="3200" b="1" dirty="0" smtClean="0">
                <a:latin typeface="Arial" charset="0"/>
                <a:ea typeface="ＭＳ Ｐゴシック" charset="0"/>
                <a:cs typeface="Arial" charset="0"/>
                <a:sym typeface="Arial" charset="0"/>
              </a:rPr>
              <a:t>The right balance</a:t>
            </a:r>
            <a:endParaRPr lang="en-US" sz="3200" b="1" dirty="0">
              <a:solidFill>
                <a:schemeClr val="tx1"/>
              </a:solidFill>
              <a:latin typeface="Arial" charset="0"/>
              <a:ea typeface="ＭＳ Ｐゴシック" charset="0"/>
              <a:cs typeface="Arial" charset="0"/>
              <a:sym typeface="Arial" charset="0"/>
            </a:endParaRPr>
          </a:p>
        </p:txBody>
      </p:sp>
      <p:sp>
        <p:nvSpPr>
          <p:cNvPr id="3" name="Isosceles Triangle 2"/>
          <p:cNvSpPr/>
          <p:nvPr/>
        </p:nvSpPr>
        <p:spPr>
          <a:xfrm>
            <a:off x="3581400" y="4191000"/>
            <a:ext cx="2362200" cy="2036379"/>
          </a:xfrm>
          <a:prstGeom prst="triangle">
            <a:avLst/>
          </a:prstGeom>
          <a:solidFill>
            <a:srgbClr val="817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178F0"/>
              </a:solidFill>
            </a:endParaRPr>
          </a:p>
        </p:txBody>
      </p:sp>
      <p:cxnSp>
        <p:nvCxnSpPr>
          <p:cNvPr id="9" name="Straight Connector 8"/>
          <p:cNvCxnSpPr/>
          <p:nvPr/>
        </p:nvCxnSpPr>
        <p:spPr>
          <a:xfrm>
            <a:off x="990600" y="4191000"/>
            <a:ext cx="7315200" cy="0"/>
          </a:xfrm>
          <a:prstGeom prst="line">
            <a:avLst/>
          </a:prstGeom>
          <a:ln w="762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729926" y="2711840"/>
            <a:ext cx="1774194" cy="1447800"/>
            <a:chOff x="6729926" y="2711840"/>
            <a:chExt cx="1774194" cy="1447800"/>
          </a:xfrm>
        </p:grpSpPr>
        <p:sp>
          <p:nvSpPr>
            <p:cNvPr id="11" name="Rectangle 10"/>
            <p:cNvSpPr/>
            <p:nvPr/>
          </p:nvSpPr>
          <p:spPr>
            <a:xfrm>
              <a:off x="6864925" y="2711840"/>
              <a:ext cx="1447800" cy="1447800"/>
            </a:xfrm>
            <a:prstGeom prst="rect">
              <a:avLst/>
            </a:prstGeom>
            <a:solidFill>
              <a:srgbClr val="85CE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tx1"/>
                </a:solidFill>
              </a:endParaRPr>
            </a:p>
          </p:txBody>
        </p:sp>
        <p:sp>
          <p:nvSpPr>
            <p:cNvPr id="12" name="TextBox 11"/>
            <p:cNvSpPr txBox="1"/>
            <p:nvPr/>
          </p:nvSpPr>
          <p:spPr>
            <a:xfrm rot="2511972">
              <a:off x="6729926" y="3116055"/>
              <a:ext cx="1774194" cy="523220"/>
            </a:xfrm>
            <a:prstGeom prst="rect">
              <a:avLst/>
            </a:prstGeom>
            <a:noFill/>
          </p:spPr>
          <p:txBody>
            <a:bodyPr wrap="none" rtlCol="0">
              <a:spAutoFit/>
            </a:bodyPr>
            <a:lstStyle/>
            <a:p>
              <a:r>
                <a:rPr lang="en-US" sz="2800" dirty="0" err="1" smtClean="0"/>
                <a:t>compasion</a:t>
              </a:r>
              <a:endParaRPr lang="en-US" sz="2800" dirty="0"/>
            </a:p>
          </p:txBody>
        </p:sp>
      </p:grpSp>
      <p:grpSp>
        <p:nvGrpSpPr>
          <p:cNvPr id="14" name="Group 13"/>
          <p:cNvGrpSpPr/>
          <p:nvPr/>
        </p:nvGrpSpPr>
        <p:grpSpPr>
          <a:xfrm>
            <a:off x="844837" y="2711840"/>
            <a:ext cx="1734394" cy="1447800"/>
            <a:chOff x="844837" y="2711840"/>
            <a:chExt cx="1734394" cy="1447800"/>
          </a:xfrm>
        </p:grpSpPr>
        <p:sp>
          <p:nvSpPr>
            <p:cNvPr id="10" name="Rectangle 9"/>
            <p:cNvSpPr/>
            <p:nvPr/>
          </p:nvSpPr>
          <p:spPr>
            <a:xfrm>
              <a:off x="979299" y="2711840"/>
              <a:ext cx="1447800" cy="1447800"/>
            </a:xfrm>
            <a:prstGeom prst="rect">
              <a:avLst/>
            </a:prstGeom>
            <a:solidFill>
              <a:srgbClr val="85CE2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chemeClr val="tx1"/>
                </a:solidFill>
              </a:endParaRPr>
            </a:p>
          </p:txBody>
        </p:sp>
        <p:sp>
          <p:nvSpPr>
            <p:cNvPr id="13" name="TextBox 12"/>
            <p:cNvSpPr txBox="1"/>
            <p:nvPr/>
          </p:nvSpPr>
          <p:spPr>
            <a:xfrm rot="18936508">
              <a:off x="844837" y="3130627"/>
              <a:ext cx="1734394" cy="523220"/>
            </a:xfrm>
            <a:prstGeom prst="rect">
              <a:avLst/>
            </a:prstGeom>
            <a:noFill/>
          </p:spPr>
          <p:txBody>
            <a:bodyPr wrap="none" rtlCol="0">
              <a:spAutoFit/>
            </a:bodyPr>
            <a:lstStyle/>
            <a:p>
              <a:r>
                <a:rPr lang="en-US" sz="2800" dirty="0" smtClean="0"/>
                <a:t>tough love</a:t>
              </a:r>
              <a:endParaRPr lang="en-US" sz="2800" dirty="0"/>
            </a:p>
          </p:txBody>
        </p:sp>
      </p:grpSp>
    </p:spTree>
    <p:extLst>
      <p:ext uri="{BB962C8B-B14F-4D97-AF65-F5344CB8AC3E}">
        <p14:creationId xmlns:p14="http://schemas.microsoft.com/office/powerpoint/2010/main" val="411487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slide1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82563"/>
            <a:ext cx="9367838"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ALP Logo w Name 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146800"/>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5"/>
          <p:cNvGrpSpPr>
            <a:grpSpLocks/>
          </p:cNvGrpSpPr>
          <p:nvPr/>
        </p:nvGrpSpPr>
        <p:grpSpPr bwMode="auto">
          <a:xfrm>
            <a:off x="1932925" y="2419189"/>
            <a:ext cx="5121915" cy="695944"/>
            <a:chOff x="1932093" y="2419514"/>
            <a:chExt cx="5121925" cy="694965"/>
          </a:xfrm>
        </p:grpSpPr>
        <p:sp>
          <p:nvSpPr>
            <p:cNvPr id="14341" name="TextBox 3"/>
            <p:cNvSpPr txBox="1">
              <a:spLocks noChangeArrowheads="1"/>
            </p:cNvSpPr>
            <p:nvPr/>
          </p:nvSpPr>
          <p:spPr bwMode="auto">
            <a:xfrm rot="19128010">
              <a:off x="2117372" y="2419514"/>
              <a:ext cx="4011668" cy="3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The Accelerated Learning Program</a:t>
              </a:r>
            </a:p>
          </p:txBody>
        </p:sp>
        <p:sp>
          <p:nvSpPr>
            <p:cNvPr id="14342" name="TextBox 4"/>
            <p:cNvSpPr txBox="1">
              <a:spLocks noChangeArrowheads="1"/>
            </p:cNvSpPr>
            <p:nvPr/>
          </p:nvSpPr>
          <p:spPr bwMode="auto">
            <a:xfrm rot="19112923">
              <a:off x="1932093" y="2745667"/>
              <a:ext cx="5121925" cy="3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chemeClr val="bg1"/>
                  </a:solidFill>
                </a:rPr>
                <a:t>The </a:t>
              </a:r>
              <a:r>
                <a:rPr lang="en-US" sz="1800" b="1" dirty="0" smtClean="0">
                  <a:solidFill>
                    <a:schemeClr val="bg1"/>
                  </a:solidFill>
                </a:rPr>
                <a:t>Community College </a:t>
              </a:r>
              <a:r>
                <a:rPr lang="en-US" sz="1800" b="1" dirty="0">
                  <a:solidFill>
                    <a:schemeClr val="bg1"/>
                  </a:solidFill>
                </a:rPr>
                <a:t>of Baltimore County</a:t>
              </a:r>
            </a:p>
          </p:txBody>
        </p:sp>
      </p:grpSp>
    </p:spTree>
    <p:extLst>
      <p:ext uri="{BB962C8B-B14F-4D97-AF65-F5344CB8AC3E}">
        <p14:creationId xmlns:p14="http://schemas.microsoft.com/office/powerpoint/2010/main" val="41442316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19120</TotalTime>
  <Words>4855</Words>
  <Application>Microsoft Macintosh PowerPoint</Application>
  <PresentationFormat>On-screen Show (4:3)</PresentationFormat>
  <Paragraphs>1298</Paragraphs>
  <Slides>97</Slides>
  <Notes>24</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Peter Adams</cp:lastModifiedBy>
  <cp:revision>249</cp:revision>
  <cp:lastPrinted>2013-05-13T01:07:10Z</cp:lastPrinted>
  <dcterms:created xsi:type="dcterms:W3CDTF">2012-10-28T13:12:27Z</dcterms:created>
  <dcterms:modified xsi:type="dcterms:W3CDTF">2015-10-29T15:28:02Z</dcterms:modified>
</cp:coreProperties>
</file>